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media/image3.jpg" ContentType="image/png"/>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5"/>
  </p:notesMasterIdLst>
  <p:handoutMasterIdLst>
    <p:handoutMasterId r:id="rId76"/>
  </p:handoutMasterIdLst>
  <p:sldIdLst>
    <p:sldId id="781" r:id="rId2"/>
    <p:sldId id="782" r:id="rId3"/>
    <p:sldId id="783" r:id="rId4"/>
    <p:sldId id="785" r:id="rId5"/>
    <p:sldId id="741" r:id="rId6"/>
    <p:sldId id="437" r:id="rId7"/>
    <p:sldId id="787" r:id="rId8"/>
    <p:sldId id="788" r:id="rId9"/>
    <p:sldId id="647" r:id="rId10"/>
    <p:sldId id="648" r:id="rId11"/>
    <p:sldId id="789" r:id="rId12"/>
    <p:sldId id="791" r:id="rId13"/>
    <p:sldId id="790" r:id="rId14"/>
    <p:sldId id="792" r:id="rId15"/>
    <p:sldId id="793" r:id="rId16"/>
    <p:sldId id="794" r:id="rId17"/>
    <p:sldId id="795" r:id="rId18"/>
    <p:sldId id="796" r:id="rId19"/>
    <p:sldId id="652" r:id="rId20"/>
    <p:sldId id="798" r:id="rId21"/>
    <p:sldId id="799" r:id="rId22"/>
    <p:sldId id="800" r:id="rId23"/>
    <p:sldId id="801" r:id="rId24"/>
    <p:sldId id="802" r:id="rId25"/>
    <p:sldId id="803" r:id="rId26"/>
    <p:sldId id="804" r:id="rId27"/>
    <p:sldId id="806" r:id="rId28"/>
    <p:sldId id="807" r:id="rId29"/>
    <p:sldId id="808" r:id="rId30"/>
    <p:sldId id="809" r:id="rId31"/>
    <p:sldId id="810" r:id="rId32"/>
    <p:sldId id="811" r:id="rId33"/>
    <p:sldId id="776" r:id="rId34"/>
    <p:sldId id="812" r:id="rId35"/>
    <p:sldId id="813" r:id="rId36"/>
    <p:sldId id="814" r:id="rId37"/>
    <p:sldId id="815" r:id="rId38"/>
    <p:sldId id="816" r:id="rId39"/>
    <p:sldId id="817" r:id="rId40"/>
    <p:sldId id="818" r:id="rId41"/>
    <p:sldId id="819" r:id="rId42"/>
    <p:sldId id="820" r:id="rId43"/>
    <p:sldId id="821" r:id="rId44"/>
    <p:sldId id="822" r:id="rId45"/>
    <p:sldId id="823" r:id="rId46"/>
    <p:sldId id="824" r:id="rId47"/>
    <p:sldId id="825" r:id="rId48"/>
    <p:sldId id="826" r:id="rId49"/>
    <p:sldId id="827" r:id="rId50"/>
    <p:sldId id="828" r:id="rId51"/>
    <p:sldId id="829" r:id="rId52"/>
    <p:sldId id="830" r:id="rId53"/>
    <p:sldId id="831" r:id="rId54"/>
    <p:sldId id="832" r:id="rId55"/>
    <p:sldId id="833" r:id="rId56"/>
    <p:sldId id="834" r:id="rId57"/>
    <p:sldId id="835" r:id="rId58"/>
    <p:sldId id="837" r:id="rId59"/>
    <p:sldId id="838" r:id="rId60"/>
    <p:sldId id="839" r:id="rId61"/>
    <p:sldId id="840" r:id="rId62"/>
    <p:sldId id="841" r:id="rId63"/>
    <p:sldId id="842" r:id="rId64"/>
    <p:sldId id="843" r:id="rId65"/>
    <p:sldId id="844" r:id="rId66"/>
    <p:sldId id="845" r:id="rId67"/>
    <p:sldId id="846" r:id="rId68"/>
    <p:sldId id="847" r:id="rId69"/>
    <p:sldId id="848" r:id="rId70"/>
    <p:sldId id="849" r:id="rId71"/>
    <p:sldId id="850" r:id="rId72"/>
    <p:sldId id="851" r:id="rId73"/>
    <p:sldId id="836" r:id="rId7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7B0F8"/>
    <a:srgbClr val="5F5E5C"/>
    <a:srgbClr val="0089D0"/>
    <a:srgbClr val="8BAB00"/>
    <a:srgbClr val="EEE4E4"/>
    <a:srgbClr val="FF8500"/>
    <a:srgbClr val="FF0000"/>
    <a:srgbClr val="3B79CE"/>
    <a:srgbClr val="EF3800"/>
    <a:srgbClr val="AAD52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F2DE63D5-997A-4646-A377-4702673A728D}" styleName="浅色样式 2 - 强调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912C8C85-51F0-491E-9774-3900AFEF0FD7}" styleName="浅色样式 2 - 强调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775DCB02-9BB8-47FD-8907-85C794F793BA}" styleName="主题样式 1 - 强调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284E427A-3D55-4303-BF80-6455036E1DE7}" styleName="主题样式 1 - 强调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C2FFA5D-87B4-456A-9821-1D502468CF0F}" styleName="主题样式 1 - 强调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1FECB4D8-DB02-4DC6-A0A2-4F2EBAE1DC90}" styleName="中度样式 1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44" autoAdjust="0"/>
    <p:restoredTop sz="94660"/>
  </p:normalViewPr>
  <p:slideViewPr>
    <p:cSldViewPr>
      <p:cViewPr varScale="1">
        <p:scale>
          <a:sx n="98" d="100"/>
          <a:sy n="98" d="100"/>
        </p:scale>
        <p:origin x="102" y="450"/>
      </p:cViewPr>
      <p:guideLst>
        <p:guide orient="horz" pos="2160"/>
        <p:guide pos="3840"/>
      </p:guideLst>
    </p:cSldViewPr>
  </p:slideViewPr>
  <p:notesTextViewPr>
    <p:cViewPr>
      <p:scale>
        <a:sx n="100" d="100"/>
        <a:sy n="100" d="100"/>
      </p:scale>
      <p:origin x="0" y="0"/>
    </p:cViewPr>
  </p:notesTextViewPr>
  <p:sorterViewPr>
    <p:cViewPr>
      <p:scale>
        <a:sx n="100" d="100"/>
        <a:sy n="100" d="100"/>
      </p:scale>
      <p:origin x="0" y="0"/>
    </p:cViewPr>
  </p:sorterViewPr>
  <p:notesViewPr>
    <p:cSldViewPr>
      <p:cViewPr varScale="1">
        <p:scale>
          <a:sx n="58" d="100"/>
          <a:sy n="58" d="100"/>
        </p:scale>
        <p:origin x="-2580" y="-7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handoutMaster" Target="handoutMasters/handoutMaster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0451431322445654"/>
          <c:y val="3.5310410482131682E-3"/>
          <c:w val="0.6676538758173407"/>
          <c:h val="0.9223170969393103"/>
        </c:manualLayout>
      </c:layout>
      <c:doughnutChart>
        <c:varyColors val="1"/>
        <c:ser>
          <c:idx val="0"/>
          <c:order val="0"/>
          <c:tx>
            <c:strRef>
              <c:f>Sheet1!$B$1</c:f>
              <c:strCache>
                <c:ptCount val="1"/>
                <c:pt idx="0">
                  <c:v>列1</c:v>
                </c:pt>
              </c:strCache>
            </c:strRef>
          </c:tx>
          <c:spPr>
            <a:ln w="28575"/>
          </c:spPr>
          <c:dPt>
            <c:idx val="0"/>
            <c:bubble3D val="0"/>
            <c:spPr>
              <a:solidFill>
                <a:srgbClr val="FD7A2A"/>
              </a:solidFill>
              <a:ln w="28575">
                <a:solidFill>
                  <a:schemeClr val="bg1"/>
                </a:solidFill>
              </a:ln>
              <a:effectLst/>
            </c:spPr>
            <c:extLst>
              <c:ext xmlns:c16="http://schemas.microsoft.com/office/drawing/2014/chart" uri="{C3380CC4-5D6E-409C-BE32-E72D297353CC}">
                <c16:uniqueId val="{00000001-6B29-4E89-92A3-2EE0C524686F}"/>
              </c:ext>
            </c:extLst>
          </c:dPt>
          <c:dPt>
            <c:idx val="1"/>
            <c:bubble3D val="0"/>
            <c:spPr>
              <a:solidFill>
                <a:srgbClr val="3B79CE"/>
              </a:solidFill>
              <a:ln w="28575">
                <a:solidFill>
                  <a:schemeClr val="lt1"/>
                </a:solidFill>
              </a:ln>
              <a:effectLst/>
            </c:spPr>
            <c:extLst>
              <c:ext xmlns:c16="http://schemas.microsoft.com/office/drawing/2014/chart" uri="{C3380CC4-5D6E-409C-BE32-E72D297353CC}">
                <c16:uniqueId val="{00000003-6B29-4E89-92A3-2EE0C524686F}"/>
              </c:ext>
            </c:extLst>
          </c:dPt>
          <c:dPt>
            <c:idx val="2"/>
            <c:bubble3D val="0"/>
            <c:spPr>
              <a:solidFill>
                <a:srgbClr val="AAD523"/>
              </a:solidFill>
              <a:ln w="28575">
                <a:solidFill>
                  <a:schemeClr val="lt1"/>
                </a:solidFill>
              </a:ln>
              <a:effectLst/>
            </c:spPr>
            <c:extLst>
              <c:ext xmlns:c16="http://schemas.microsoft.com/office/drawing/2014/chart" uri="{C3380CC4-5D6E-409C-BE32-E72D297353CC}">
                <c16:uniqueId val="{00000005-6B29-4E89-92A3-2EE0C524686F}"/>
              </c:ext>
            </c:extLst>
          </c:dPt>
          <c:dPt>
            <c:idx val="3"/>
            <c:bubble3D val="0"/>
            <c:spPr>
              <a:solidFill>
                <a:srgbClr val="EF3800"/>
              </a:solidFill>
              <a:ln w="28575">
                <a:solidFill>
                  <a:schemeClr val="lt1"/>
                </a:solidFill>
              </a:ln>
              <a:effectLst/>
            </c:spPr>
            <c:extLst>
              <c:ext xmlns:c16="http://schemas.microsoft.com/office/drawing/2014/chart" uri="{C3380CC4-5D6E-409C-BE32-E72D297353CC}">
                <c16:uniqueId val="{00000007-6B29-4E89-92A3-2EE0C524686F}"/>
              </c:ext>
            </c:extLst>
          </c:dPt>
          <c:cat>
            <c:strRef>
              <c:f>Sheet1!$A$2:$A$5</c:f>
              <c:strCache>
                <c:ptCount val="4"/>
                <c:pt idx="0">
                  <c:v>第一季度</c:v>
                </c:pt>
                <c:pt idx="1">
                  <c:v>第二季度</c:v>
                </c:pt>
                <c:pt idx="2">
                  <c:v>第三季度</c:v>
                </c:pt>
                <c:pt idx="3">
                  <c:v>第四季度</c:v>
                </c:pt>
              </c:strCache>
            </c:strRef>
          </c:cat>
          <c:val>
            <c:numRef>
              <c:f>Sheet1!$B$2:$B$5</c:f>
              <c:numCache>
                <c:formatCode>General</c:formatCode>
                <c:ptCount val="4"/>
                <c:pt idx="0">
                  <c:v>5</c:v>
                </c:pt>
                <c:pt idx="1">
                  <c:v>5</c:v>
                </c:pt>
                <c:pt idx="2">
                  <c:v>5</c:v>
                </c:pt>
                <c:pt idx="3">
                  <c:v>5</c:v>
                </c:pt>
              </c:numCache>
            </c:numRef>
          </c:val>
          <c:extLst>
            <c:ext xmlns:c16="http://schemas.microsoft.com/office/drawing/2014/chart" uri="{C3380CC4-5D6E-409C-BE32-E72D297353CC}">
              <c16:uniqueId val="{00000008-6B29-4E89-92A3-2EE0C524686F}"/>
            </c:ext>
          </c:extLst>
        </c:ser>
        <c:dLbls>
          <c:showLegendKey val="0"/>
          <c:showVal val="0"/>
          <c:showCatName val="0"/>
          <c:showSerName val="0"/>
          <c:showPercent val="0"/>
          <c:showBubbleSize val="0"/>
          <c:showLeaderLines val="1"/>
        </c:dLbls>
        <c:firstSliceAng val="0"/>
        <c:holeSize val="63"/>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DF6E4F5-AFD9-452D-978C-A65E37BD2A75}" type="datetimeFigureOut">
              <a:rPr lang="en-US" smtClean="0"/>
              <a:t>4/4/2016</a:t>
            </a:fld>
            <a:endParaRPr 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970C2A1-C45C-4D11-8087-34234E5428BA}" type="slidenum">
              <a:rPr lang="en-US" smtClean="0"/>
              <a:t>‹#›</a:t>
            </a:fld>
            <a:endParaRPr lang="en-US"/>
          </a:p>
        </p:txBody>
      </p:sp>
    </p:spTree>
    <p:extLst>
      <p:ext uri="{BB962C8B-B14F-4D97-AF65-F5344CB8AC3E}">
        <p14:creationId xmlns:p14="http://schemas.microsoft.com/office/powerpoint/2010/main" val="133571064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1779D53-1687-4629-A7C4-5F633C48289A}" type="datetimeFigureOut">
              <a:rPr lang="en-US" smtClean="0"/>
              <a:t>4/4/2016</a:t>
            </a:fld>
            <a:endParaRPr 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5F48F07-6AC5-47AF-9B36-9B4E83AB260F}" type="slidenum">
              <a:rPr lang="en-US" smtClean="0"/>
              <a:t>‹#›</a:t>
            </a:fld>
            <a:endParaRPr lang="en-US"/>
          </a:p>
        </p:txBody>
      </p:sp>
    </p:spTree>
    <p:extLst>
      <p:ext uri="{BB962C8B-B14F-4D97-AF65-F5344CB8AC3E}">
        <p14:creationId xmlns:p14="http://schemas.microsoft.com/office/powerpoint/2010/main" val="10257078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首页">
    <p:spTree>
      <p:nvGrpSpPr>
        <p:cNvPr id="1" name=""/>
        <p:cNvGrpSpPr/>
        <p:nvPr/>
      </p:nvGrpSpPr>
      <p:grpSpPr>
        <a:xfrm>
          <a:off x="0" y="0"/>
          <a:ext cx="0" cy="0"/>
          <a:chOff x="0" y="0"/>
          <a:chExt cx="0" cy="0"/>
        </a:xfrm>
      </p:grpSpPr>
      <p:sp>
        <p:nvSpPr>
          <p:cNvPr id="2" name="矩形 1"/>
          <p:cNvSpPr/>
          <p:nvPr userDrawn="1"/>
        </p:nvSpPr>
        <p:spPr>
          <a:xfrm>
            <a:off x="0" y="0"/>
            <a:ext cx="12193625" cy="6858000"/>
          </a:xfrm>
          <a:prstGeom prst="rect">
            <a:avLst/>
          </a:prstGeom>
          <a:solidFill>
            <a:srgbClr val="EEE4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3" name="图片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017" y="-843804"/>
            <a:ext cx="12210034" cy="6862039"/>
          </a:xfrm>
          <a:prstGeom prst="rect">
            <a:avLst/>
          </a:prstGeom>
        </p:spPr>
      </p:pic>
      <p:sp>
        <p:nvSpPr>
          <p:cNvPr id="4" name="矩形 3"/>
          <p:cNvSpPr/>
          <p:nvPr userDrawn="1"/>
        </p:nvSpPr>
        <p:spPr>
          <a:xfrm>
            <a:off x="0" y="4653136"/>
            <a:ext cx="12192000" cy="432048"/>
          </a:xfrm>
          <a:prstGeom prst="rect">
            <a:avLst/>
          </a:prstGeom>
          <a:solidFill>
            <a:schemeClr val="tx1">
              <a:lumMod val="50000"/>
              <a:lumOff val="50000"/>
              <a:alpha val="6392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5" name="矩形 4"/>
          <p:cNvSpPr/>
          <p:nvPr userDrawn="1"/>
        </p:nvSpPr>
        <p:spPr>
          <a:xfrm>
            <a:off x="0" y="5085184"/>
            <a:ext cx="12192000" cy="1772816"/>
          </a:xfrm>
          <a:prstGeom prst="rect">
            <a:avLst/>
          </a:prstGeom>
          <a:solidFill>
            <a:srgbClr val="FF85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1_两栏内容">
    <p:bg>
      <p:bgPr>
        <a:solidFill>
          <a:srgbClr val="EEE4E4"/>
        </a:solidFill>
        <a:effectLst/>
      </p:bgPr>
    </p:bg>
    <p:spTree>
      <p:nvGrpSpPr>
        <p:cNvPr id="1" name=""/>
        <p:cNvGrpSpPr/>
        <p:nvPr/>
      </p:nvGrpSpPr>
      <p:grpSpPr>
        <a:xfrm>
          <a:off x="0" y="0"/>
          <a:ext cx="0" cy="0"/>
          <a:chOff x="0" y="0"/>
          <a:chExt cx="0" cy="0"/>
        </a:xfrm>
      </p:grpSpPr>
      <p:sp>
        <p:nvSpPr>
          <p:cNvPr id="16" name="文本框 15"/>
          <p:cNvSpPr txBox="1"/>
          <p:nvPr userDrawn="1"/>
        </p:nvSpPr>
        <p:spPr>
          <a:xfrm>
            <a:off x="5843170" y="6439428"/>
            <a:ext cx="723087" cy="307777"/>
          </a:xfrm>
          <a:prstGeom prst="rect">
            <a:avLst/>
          </a:prstGeom>
          <a:noFill/>
        </p:spPr>
        <p:txBody>
          <a:bodyPr wrap="none" rtlCol="0">
            <a:spAutoFit/>
          </a:bodyPr>
          <a:lstStyle/>
          <a:p>
            <a:pPr algn="ctr"/>
            <a:r>
              <a:rPr lang="zh-CN" altLang="en-US" sz="1400" dirty="0">
                <a:solidFill>
                  <a:schemeClr val="bg1">
                    <a:lumMod val="50000"/>
                  </a:schemeClr>
                </a:solidFill>
                <a:latin typeface="微软雅黑" panose="020B0503020204020204" pitchFamily="34" charset="-122"/>
                <a:ea typeface="微软雅黑" panose="020B0503020204020204" pitchFamily="34" charset="-122"/>
              </a:rPr>
              <a:t>选人篇</a:t>
            </a:r>
          </a:p>
        </p:txBody>
      </p:sp>
      <p:sp>
        <p:nvSpPr>
          <p:cNvPr id="18" name="文本框 17"/>
          <p:cNvSpPr txBox="1"/>
          <p:nvPr userDrawn="1"/>
        </p:nvSpPr>
        <p:spPr>
          <a:xfrm>
            <a:off x="7571894" y="6439428"/>
            <a:ext cx="723087" cy="307777"/>
          </a:xfrm>
          <a:prstGeom prst="rect">
            <a:avLst/>
          </a:prstGeom>
          <a:noFill/>
        </p:spPr>
        <p:txBody>
          <a:bodyPr wrap="none" rtlCol="0">
            <a:spAutoFit/>
          </a:bodyPr>
          <a:lstStyle/>
          <a:p>
            <a:pPr algn="ctr"/>
            <a:r>
              <a:rPr lang="zh-CN" altLang="en-US" sz="1400" dirty="0">
                <a:solidFill>
                  <a:schemeClr val="bg1">
                    <a:lumMod val="50000"/>
                  </a:schemeClr>
                </a:solidFill>
                <a:latin typeface="微软雅黑" panose="020B0503020204020204" pitchFamily="34" charset="-122"/>
                <a:ea typeface="微软雅黑" panose="020B0503020204020204" pitchFamily="34" charset="-122"/>
              </a:rPr>
              <a:t>用人篇</a:t>
            </a:r>
          </a:p>
        </p:txBody>
      </p:sp>
      <p:sp>
        <p:nvSpPr>
          <p:cNvPr id="20" name="文本框 19"/>
          <p:cNvSpPr txBox="1"/>
          <p:nvPr userDrawn="1"/>
        </p:nvSpPr>
        <p:spPr>
          <a:xfrm>
            <a:off x="11029342" y="6439428"/>
            <a:ext cx="723087" cy="307777"/>
          </a:xfrm>
          <a:prstGeom prst="rect">
            <a:avLst/>
          </a:prstGeom>
          <a:noFill/>
        </p:spPr>
        <p:txBody>
          <a:bodyPr wrap="none" rtlCol="0">
            <a:spAutoFit/>
          </a:bodyPr>
          <a:lstStyle/>
          <a:p>
            <a:pPr algn="ctr"/>
            <a:r>
              <a:rPr lang="zh-CN" altLang="en-US" sz="1400" dirty="0">
                <a:solidFill>
                  <a:schemeClr val="bg1">
                    <a:lumMod val="50000"/>
                  </a:schemeClr>
                </a:solidFill>
                <a:latin typeface="微软雅黑" panose="020B0503020204020204" pitchFamily="34" charset="-122"/>
                <a:ea typeface="微软雅黑" panose="020B0503020204020204" pitchFamily="34" charset="-122"/>
              </a:rPr>
              <a:t>留人篇</a:t>
            </a:r>
          </a:p>
        </p:txBody>
      </p:sp>
      <p:sp>
        <p:nvSpPr>
          <p:cNvPr id="21" name="文本框 20"/>
          <p:cNvSpPr txBox="1"/>
          <p:nvPr userDrawn="1"/>
        </p:nvSpPr>
        <p:spPr>
          <a:xfrm>
            <a:off x="3936322" y="6439428"/>
            <a:ext cx="902576" cy="307777"/>
          </a:xfrm>
          <a:prstGeom prst="rect">
            <a:avLst/>
          </a:prstGeom>
          <a:noFill/>
        </p:spPr>
        <p:txBody>
          <a:bodyPr wrap="none" rtlCol="0">
            <a:spAutoFit/>
          </a:bodyPr>
          <a:lstStyle/>
          <a:p>
            <a:pPr algn="ctr"/>
            <a:r>
              <a:rPr lang="zh-CN" altLang="en-US" sz="1400" kern="1200" dirty="0">
                <a:solidFill>
                  <a:schemeClr val="bg1">
                    <a:lumMod val="50000"/>
                  </a:schemeClr>
                </a:solidFill>
                <a:latin typeface="微软雅黑" panose="020B0503020204020204" pitchFamily="34" charset="-122"/>
                <a:ea typeface="微软雅黑" panose="020B0503020204020204" pitchFamily="34" charset="-122"/>
                <a:cs typeface="+mn-cs"/>
              </a:rPr>
              <a:t>人才概述</a:t>
            </a:r>
          </a:p>
        </p:txBody>
      </p:sp>
      <p:sp>
        <p:nvSpPr>
          <p:cNvPr id="22" name="文本框 21"/>
          <p:cNvSpPr txBox="1"/>
          <p:nvPr userDrawn="1"/>
        </p:nvSpPr>
        <p:spPr>
          <a:xfrm>
            <a:off x="9262154" y="6439427"/>
            <a:ext cx="800011" cy="338554"/>
          </a:xfrm>
          <a:prstGeom prst="rect">
            <a:avLst/>
          </a:prstGeom>
          <a:noFill/>
        </p:spPr>
        <p:txBody>
          <a:bodyPr wrap="none" rtlCol="0">
            <a:spAutoFit/>
          </a:bodyPr>
          <a:lstStyle/>
          <a:p>
            <a:pPr algn="ctr"/>
            <a:r>
              <a:rPr lang="zh-CN" altLang="en-US" sz="1600" kern="1200" dirty="0">
                <a:solidFill>
                  <a:srgbClr val="8BAB00"/>
                </a:solidFill>
                <a:latin typeface="华康俪金黑W8(P)" panose="020B0800000000000000" pitchFamily="34" charset="-122"/>
                <a:ea typeface="华康俪金黑W8(P)" panose="020B0800000000000000" pitchFamily="34" charset="-122"/>
                <a:cs typeface="+mn-cs"/>
              </a:rPr>
              <a:t>育人篇</a:t>
            </a:r>
          </a:p>
        </p:txBody>
      </p:sp>
      <p:sp>
        <p:nvSpPr>
          <p:cNvPr id="23" name="圆角矩形 22"/>
          <p:cNvSpPr/>
          <p:nvPr userDrawn="1"/>
        </p:nvSpPr>
        <p:spPr>
          <a:xfrm>
            <a:off x="9110602" y="6093296"/>
            <a:ext cx="1079719" cy="360000"/>
          </a:xfrm>
          <a:prstGeom prst="roundRect">
            <a:avLst>
              <a:gd name="adj" fmla="val 5329"/>
            </a:avLst>
          </a:prstGeom>
          <a:gradFill>
            <a:gsLst>
              <a:gs pos="0">
                <a:srgbClr val="939292"/>
              </a:gs>
              <a:gs pos="80000">
                <a:srgbClr val="A6A6A7"/>
              </a:gs>
              <a:gs pos="100000">
                <a:srgbClr val="B6B0B2"/>
              </a:gs>
            </a:gsLst>
          </a:gradFill>
          <a:ln>
            <a:no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sz="1800"/>
          </a:p>
        </p:txBody>
      </p:sp>
      <p:sp>
        <p:nvSpPr>
          <p:cNvPr id="24" name="椭圆 23"/>
          <p:cNvSpPr/>
          <p:nvPr userDrawn="1"/>
        </p:nvSpPr>
        <p:spPr>
          <a:xfrm>
            <a:off x="9560485" y="6183296"/>
            <a:ext cx="179953" cy="180000"/>
          </a:xfrm>
          <a:prstGeom prst="ellipse">
            <a:avLst/>
          </a:prstGeom>
          <a:solidFill>
            <a:srgbClr val="FF8500"/>
          </a:solidFill>
          <a:ln w="57150">
            <a:solidFill>
              <a:srgbClr val="EAE0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800"/>
          </a:p>
        </p:txBody>
      </p:sp>
      <p:sp>
        <p:nvSpPr>
          <p:cNvPr id="9" name="TextBox 8"/>
          <p:cNvSpPr txBox="1"/>
          <p:nvPr userDrawn="1"/>
        </p:nvSpPr>
        <p:spPr>
          <a:xfrm>
            <a:off x="1344709" y="273348"/>
            <a:ext cx="4607312" cy="369332"/>
          </a:xfrm>
          <a:prstGeom prst="rect">
            <a:avLst/>
          </a:prstGeom>
          <a:noFill/>
        </p:spPr>
        <p:txBody>
          <a:bodyPr wrap="square" rtlCol="0">
            <a:spAutoFit/>
          </a:bodyPr>
          <a:lstStyle/>
          <a:p>
            <a:r>
              <a:rPr lang="zh-CN" altLang="en-US" sz="1800" dirty="0">
                <a:solidFill>
                  <a:schemeClr val="bg1"/>
                </a:solidFill>
                <a:latin typeface="微软雅黑" panose="020B0503020204020204" pitchFamily="34" charset="-122"/>
                <a:ea typeface="微软雅黑" panose="020B0503020204020204" pitchFamily="34" charset="-122"/>
              </a:rPr>
              <a:t>第一节    育人的重要性</a:t>
            </a:r>
          </a:p>
        </p:txBody>
      </p:sp>
    </p:spTree>
    <p:extLst>
      <p:ext uri="{BB962C8B-B14F-4D97-AF65-F5344CB8AC3E}">
        <p14:creationId xmlns:p14="http://schemas.microsoft.com/office/powerpoint/2010/main" val="12632279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7_两栏内容">
    <p:bg>
      <p:bgPr>
        <a:solidFill>
          <a:srgbClr val="EEE4E4"/>
        </a:solidFill>
        <a:effectLst/>
      </p:bgPr>
    </p:bg>
    <p:spTree>
      <p:nvGrpSpPr>
        <p:cNvPr id="1" name=""/>
        <p:cNvGrpSpPr/>
        <p:nvPr/>
      </p:nvGrpSpPr>
      <p:grpSpPr>
        <a:xfrm>
          <a:off x="0" y="0"/>
          <a:ext cx="0" cy="0"/>
          <a:chOff x="0" y="0"/>
          <a:chExt cx="0" cy="0"/>
        </a:xfrm>
      </p:grpSpPr>
      <p:sp>
        <p:nvSpPr>
          <p:cNvPr id="16" name="文本框 15"/>
          <p:cNvSpPr txBox="1"/>
          <p:nvPr userDrawn="1"/>
        </p:nvSpPr>
        <p:spPr>
          <a:xfrm>
            <a:off x="5843170" y="6439428"/>
            <a:ext cx="723087" cy="307777"/>
          </a:xfrm>
          <a:prstGeom prst="rect">
            <a:avLst/>
          </a:prstGeom>
          <a:noFill/>
        </p:spPr>
        <p:txBody>
          <a:bodyPr wrap="none" rtlCol="0">
            <a:spAutoFit/>
          </a:bodyPr>
          <a:lstStyle/>
          <a:p>
            <a:pPr algn="ctr"/>
            <a:r>
              <a:rPr lang="zh-CN" altLang="en-US" sz="1400" dirty="0">
                <a:solidFill>
                  <a:prstClr val="white">
                    <a:lumMod val="50000"/>
                  </a:prstClr>
                </a:solidFill>
                <a:latin typeface="微软雅黑" panose="020B0503020204020204" pitchFamily="34" charset="-122"/>
                <a:ea typeface="微软雅黑" panose="020B0503020204020204" pitchFamily="34" charset="-122"/>
              </a:rPr>
              <a:t>选人篇</a:t>
            </a:r>
          </a:p>
        </p:txBody>
      </p:sp>
      <p:sp>
        <p:nvSpPr>
          <p:cNvPr id="18" name="文本框 17"/>
          <p:cNvSpPr txBox="1"/>
          <p:nvPr userDrawn="1"/>
        </p:nvSpPr>
        <p:spPr>
          <a:xfrm>
            <a:off x="7571894" y="6439428"/>
            <a:ext cx="723087" cy="307777"/>
          </a:xfrm>
          <a:prstGeom prst="rect">
            <a:avLst/>
          </a:prstGeom>
          <a:noFill/>
        </p:spPr>
        <p:txBody>
          <a:bodyPr wrap="none" rtlCol="0">
            <a:spAutoFit/>
          </a:bodyPr>
          <a:lstStyle/>
          <a:p>
            <a:pPr algn="ctr"/>
            <a:r>
              <a:rPr lang="zh-CN" altLang="en-US" sz="1400" dirty="0">
                <a:solidFill>
                  <a:prstClr val="white">
                    <a:lumMod val="50000"/>
                  </a:prstClr>
                </a:solidFill>
                <a:latin typeface="微软雅黑" panose="020B0503020204020204" pitchFamily="34" charset="-122"/>
                <a:ea typeface="微软雅黑" panose="020B0503020204020204" pitchFamily="34" charset="-122"/>
              </a:rPr>
              <a:t>用人篇</a:t>
            </a:r>
          </a:p>
        </p:txBody>
      </p:sp>
      <p:sp>
        <p:nvSpPr>
          <p:cNvPr id="20" name="文本框 19"/>
          <p:cNvSpPr txBox="1"/>
          <p:nvPr userDrawn="1"/>
        </p:nvSpPr>
        <p:spPr>
          <a:xfrm>
            <a:off x="11029342" y="6439428"/>
            <a:ext cx="723087" cy="307777"/>
          </a:xfrm>
          <a:prstGeom prst="rect">
            <a:avLst/>
          </a:prstGeom>
          <a:noFill/>
        </p:spPr>
        <p:txBody>
          <a:bodyPr wrap="none" rtlCol="0">
            <a:spAutoFit/>
          </a:bodyPr>
          <a:lstStyle/>
          <a:p>
            <a:pPr algn="ctr"/>
            <a:r>
              <a:rPr lang="zh-CN" altLang="en-US" sz="1400" dirty="0">
                <a:solidFill>
                  <a:prstClr val="white">
                    <a:lumMod val="50000"/>
                  </a:prstClr>
                </a:solidFill>
                <a:latin typeface="微软雅黑" panose="020B0503020204020204" pitchFamily="34" charset="-122"/>
                <a:ea typeface="微软雅黑" panose="020B0503020204020204" pitchFamily="34" charset="-122"/>
              </a:rPr>
              <a:t>留人篇</a:t>
            </a:r>
          </a:p>
        </p:txBody>
      </p:sp>
      <p:sp>
        <p:nvSpPr>
          <p:cNvPr id="21" name="文本框 20"/>
          <p:cNvSpPr txBox="1"/>
          <p:nvPr userDrawn="1"/>
        </p:nvSpPr>
        <p:spPr>
          <a:xfrm>
            <a:off x="3936322" y="6439428"/>
            <a:ext cx="902576" cy="307777"/>
          </a:xfrm>
          <a:prstGeom prst="rect">
            <a:avLst/>
          </a:prstGeom>
          <a:noFill/>
        </p:spPr>
        <p:txBody>
          <a:bodyPr wrap="none" rtlCol="0">
            <a:spAutoFit/>
          </a:bodyPr>
          <a:lstStyle/>
          <a:p>
            <a:pPr algn="ctr"/>
            <a:r>
              <a:rPr lang="zh-CN" altLang="en-US" sz="1400" dirty="0">
                <a:solidFill>
                  <a:prstClr val="white">
                    <a:lumMod val="50000"/>
                  </a:prstClr>
                </a:solidFill>
                <a:latin typeface="微软雅黑" panose="020B0503020204020204" pitchFamily="34" charset="-122"/>
                <a:ea typeface="微软雅黑" panose="020B0503020204020204" pitchFamily="34" charset="-122"/>
              </a:rPr>
              <a:t>人才概述</a:t>
            </a:r>
          </a:p>
        </p:txBody>
      </p:sp>
      <p:sp>
        <p:nvSpPr>
          <p:cNvPr id="22" name="文本框 21"/>
          <p:cNvSpPr txBox="1"/>
          <p:nvPr userDrawn="1"/>
        </p:nvSpPr>
        <p:spPr>
          <a:xfrm>
            <a:off x="9262154" y="6439427"/>
            <a:ext cx="800011" cy="338554"/>
          </a:xfrm>
          <a:prstGeom prst="rect">
            <a:avLst/>
          </a:prstGeom>
          <a:noFill/>
        </p:spPr>
        <p:txBody>
          <a:bodyPr wrap="none" rtlCol="0">
            <a:spAutoFit/>
          </a:bodyPr>
          <a:lstStyle/>
          <a:p>
            <a:pPr algn="ctr"/>
            <a:r>
              <a:rPr lang="zh-CN" altLang="en-US" sz="1600" dirty="0">
                <a:solidFill>
                  <a:srgbClr val="8BAB00"/>
                </a:solidFill>
                <a:latin typeface="华康俪金黑W8(P)" panose="020B0800000000000000" pitchFamily="34" charset="-122"/>
                <a:ea typeface="华康俪金黑W8(P)" panose="020B0800000000000000" pitchFamily="34" charset="-122"/>
              </a:rPr>
              <a:t>育人篇</a:t>
            </a:r>
          </a:p>
        </p:txBody>
      </p:sp>
      <p:sp>
        <p:nvSpPr>
          <p:cNvPr id="23" name="圆角矩形 22"/>
          <p:cNvSpPr/>
          <p:nvPr userDrawn="1"/>
        </p:nvSpPr>
        <p:spPr>
          <a:xfrm>
            <a:off x="9110602" y="6093296"/>
            <a:ext cx="1079719" cy="360000"/>
          </a:xfrm>
          <a:prstGeom prst="roundRect">
            <a:avLst>
              <a:gd name="adj" fmla="val 5329"/>
            </a:avLst>
          </a:prstGeom>
          <a:gradFill>
            <a:gsLst>
              <a:gs pos="0">
                <a:srgbClr val="939292"/>
              </a:gs>
              <a:gs pos="80000">
                <a:srgbClr val="A6A6A7"/>
              </a:gs>
              <a:gs pos="100000">
                <a:srgbClr val="B6B0B2"/>
              </a:gs>
            </a:gsLst>
          </a:gradFill>
          <a:ln>
            <a:no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sz="1800">
              <a:solidFill>
                <a:prstClr val="white"/>
              </a:solidFill>
            </a:endParaRPr>
          </a:p>
        </p:txBody>
      </p:sp>
      <p:sp>
        <p:nvSpPr>
          <p:cNvPr id="24" name="椭圆 23"/>
          <p:cNvSpPr/>
          <p:nvPr userDrawn="1"/>
        </p:nvSpPr>
        <p:spPr>
          <a:xfrm>
            <a:off x="9560485" y="6183296"/>
            <a:ext cx="179953" cy="180000"/>
          </a:xfrm>
          <a:prstGeom prst="ellipse">
            <a:avLst/>
          </a:prstGeom>
          <a:solidFill>
            <a:srgbClr val="FF8500"/>
          </a:solidFill>
          <a:ln w="57150">
            <a:solidFill>
              <a:srgbClr val="EAE0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prstClr val="white"/>
              </a:solidFill>
            </a:endParaRPr>
          </a:p>
        </p:txBody>
      </p:sp>
      <p:sp>
        <p:nvSpPr>
          <p:cNvPr id="9" name="TextBox 8"/>
          <p:cNvSpPr txBox="1"/>
          <p:nvPr userDrawn="1"/>
        </p:nvSpPr>
        <p:spPr>
          <a:xfrm>
            <a:off x="1344709" y="273348"/>
            <a:ext cx="4607312" cy="369332"/>
          </a:xfrm>
          <a:prstGeom prst="rect">
            <a:avLst/>
          </a:prstGeom>
          <a:noFill/>
        </p:spPr>
        <p:txBody>
          <a:bodyPr wrap="square" rtlCol="0">
            <a:spAutoFit/>
          </a:bodyPr>
          <a:lstStyle/>
          <a:p>
            <a:r>
              <a:rPr lang="zh-CN" altLang="en-US" sz="1800" dirty="0">
                <a:solidFill>
                  <a:prstClr val="white"/>
                </a:solidFill>
                <a:latin typeface="微软雅黑" panose="020B0503020204020204" pitchFamily="34" charset="-122"/>
                <a:ea typeface="微软雅黑" panose="020B0503020204020204" pitchFamily="34" charset="-122"/>
              </a:rPr>
              <a:t>第二节    育人的原则</a:t>
            </a:r>
          </a:p>
        </p:txBody>
      </p:sp>
    </p:spTree>
    <p:extLst>
      <p:ext uri="{BB962C8B-B14F-4D97-AF65-F5344CB8AC3E}">
        <p14:creationId xmlns:p14="http://schemas.microsoft.com/office/powerpoint/2010/main" val="16672859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8_两栏内容">
    <p:bg>
      <p:bgPr>
        <a:solidFill>
          <a:srgbClr val="EEE4E4"/>
        </a:solidFill>
        <a:effectLst/>
      </p:bgPr>
    </p:bg>
    <p:spTree>
      <p:nvGrpSpPr>
        <p:cNvPr id="1" name=""/>
        <p:cNvGrpSpPr/>
        <p:nvPr/>
      </p:nvGrpSpPr>
      <p:grpSpPr>
        <a:xfrm>
          <a:off x="0" y="0"/>
          <a:ext cx="0" cy="0"/>
          <a:chOff x="0" y="0"/>
          <a:chExt cx="0" cy="0"/>
        </a:xfrm>
      </p:grpSpPr>
      <p:sp>
        <p:nvSpPr>
          <p:cNvPr id="16" name="文本框 15"/>
          <p:cNvSpPr txBox="1"/>
          <p:nvPr userDrawn="1"/>
        </p:nvSpPr>
        <p:spPr>
          <a:xfrm>
            <a:off x="5843170" y="6439428"/>
            <a:ext cx="723087" cy="307777"/>
          </a:xfrm>
          <a:prstGeom prst="rect">
            <a:avLst/>
          </a:prstGeom>
          <a:noFill/>
        </p:spPr>
        <p:txBody>
          <a:bodyPr wrap="none" rtlCol="0">
            <a:spAutoFit/>
          </a:bodyPr>
          <a:lstStyle/>
          <a:p>
            <a:pPr algn="ctr"/>
            <a:r>
              <a:rPr lang="zh-CN" altLang="en-US" sz="1400" dirty="0">
                <a:solidFill>
                  <a:prstClr val="white">
                    <a:lumMod val="50000"/>
                  </a:prstClr>
                </a:solidFill>
                <a:latin typeface="微软雅黑" panose="020B0503020204020204" pitchFamily="34" charset="-122"/>
                <a:ea typeface="微软雅黑" panose="020B0503020204020204" pitchFamily="34" charset="-122"/>
              </a:rPr>
              <a:t>选人篇</a:t>
            </a:r>
          </a:p>
        </p:txBody>
      </p:sp>
      <p:sp>
        <p:nvSpPr>
          <p:cNvPr id="18" name="文本框 17"/>
          <p:cNvSpPr txBox="1"/>
          <p:nvPr userDrawn="1"/>
        </p:nvSpPr>
        <p:spPr>
          <a:xfrm>
            <a:off x="7571894" y="6439428"/>
            <a:ext cx="723087" cy="307777"/>
          </a:xfrm>
          <a:prstGeom prst="rect">
            <a:avLst/>
          </a:prstGeom>
          <a:noFill/>
        </p:spPr>
        <p:txBody>
          <a:bodyPr wrap="none" rtlCol="0">
            <a:spAutoFit/>
          </a:bodyPr>
          <a:lstStyle/>
          <a:p>
            <a:pPr algn="ctr"/>
            <a:r>
              <a:rPr lang="zh-CN" altLang="en-US" sz="1400" dirty="0">
                <a:solidFill>
                  <a:prstClr val="white">
                    <a:lumMod val="50000"/>
                  </a:prstClr>
                </a:solidFill>
                <a:latin typeface="微软雅黑" panose="020B0503020204020204" pitchFamily="34" charset="-122"/>
                <a:ea typeface="微软雅黑" panose="020B0503020204020204" pitchFamily="34" charset="-122"/>
              </a:rPr>
              <a:t>用人篇</a:t>
            </a:r>
          </a:p>
        </p:txBody>
      </p:sp>
      <p:sp>
        <p:nvSpPr>
          <p:cNvPr id="20" name="文本框 19"/>
          <p:cNvSpPr txBox="1"/>
          <p:nvPr userDrawn="1"/>
        </p:nvSpPr>
        <p:spPr>
          <a:xfrm>
            <a:off x="11029342" y="6439428"/>
            <a:ext cx="723087" cy="307777"/>
          </a:xfrm>
          <a:prstGeom prst="rect">
            <a:avLst/>
          </a:prstGeom>
          <a:noFill/>
        </p:spPr>
        <p:txBody>
          <a:bodyPr wrap="none" rtlCol="0">
            <a:spAutoFit/>
          </a:bodyPr>
          <a:lstStyle/>
          <a:p>
            <a:pPr algn="ctr"/>
            <a:r>
              <a:rPr lang="zh-CN" altLang="en-US" sz="1400" dirty="0">
                <a:solidFill>
                  <a:prstClr val="white">
                    <a:lumMod val="50000"/>
                  </a:prstClr>
                </a:solidFill>
                <a:latin typeface="微软雅黑" panose="020B0503020204020204" pitchFamily="34" charset="-122"/>
                <a:ea typeface="微软雅黑" panose="020B0503020204020204" pitchFamily="34" charset="-122"/>
              </a:rPr>
              <a:t>留人篇</a:t>
            </a:r>
          </a:p>
        </p:txBody>
      </p:sp>
      <p:sp>
        <p:nvSpPr>
          <p:cNvPr id="21" name="文本框 20"/>
          <p:cNvSpPr txBox="1"/>
          <p:nvPr userDrawn="1"/>
        </p:nvSpPr>
        <p:spPr>
          <a:xfrm>
            <a:off x="3936322" y="6439428"/>
            <a:ext cx="902576" cy="307777"/>
          </a:xfrm>
          <a:prstGeom prst="rect">
            <a:avLst/>
          </a:prstGeom>
          <a:noFill/>
        </p:spPr>
        <p:txBody>
          <a:bodyPr wrap="none" rtlCol="0">
            <a:spAutoFit/>
          </a:bodyPr>
          <a:lstStyle/>
          <a:p>
            <a:pPr algn="ctr"/>
            <a:r>
              <a:rPr lang="zh-CN" altLang="en-US" sz="1400" dirty="0">
                <a:solidFill>
                  <a:prstClr val="white">
                    <a:lumMod val="50000"/>
                  </a:prstClr>
                </a:solidFill>
                <a:latin typeface="微软雅黑" panose="020B0503020204020204" pitchFamily="34" charset="-122"/>
                <a:ea typeface="微软雅黑" panose="020B0503020204020204" pitchFamily="34" charset="-122"/>
              </a:rPr>
              <a:t>人才概述</a:t>
            </a:r>
          </a:p>
        </p:txBody>
      </p:sp>
      <p:sp>
        <p:nvSpPr>
          <p:cNvPr id="22" name="文本框 21"/>
          <p:cNvSpPr txBox="1"/>
          <p:nvPr userDrawn="1"/>
        </p:nvSpPr>
        <p:spPr>
          <a:xfrm>
            <a:off x="9262154" y="6439427"/>
            <a:ext cx="800011" cy="338554"/>
          </a:xfrm>
          <a:prstGeom prst="rect">
            <a:avLst/>
          </a:prstGeom>
          <a:noFill/>
        </p:spPr>
        <p:txBody>
          <a:bodyPr wrap="none" rtlCol="0">
            <a:spAutoFit/>
          </a:bodyPr>
          <a:lstStyle/>
          <a:p>
            <a:pPr algn="ctr"/>
            <a:r>
              <a:rPr lang="zh-CN" altLang="en-US" sz="1600" dirty="0">
                <a:solidFill>
                  <a:srgbClr val="8BAB00"/>
                </a:solidFill>
                <a:latin typeface="华康俪金黑W8(P)" panose="020B0800000000000000" pitchFamily="34" charset="-122"/>
                <a:ea typeface="华康俪金黑W8(P)" panose="020B0800000000000000" pitchFamily="34" charset="-122"/>
              </a:rPr>
              <a:t>育人篇</a:t>
            </a:r>
          </a:p>
        </p:txBody>
      </p:sp>
      <p:sp>
        <p:nvSpPr>
          <p:cNvPr id="23" name="圆角矩形 22"/>
          <p:cNvSpPr/>
          <p:nvPr userDrawn="1"/>
        </p:nvSpPr>
        <p:spPr>
          <a:xfrm>
            <a:off x="9110602" y="6093296"/>
            <a:ext cx="1079719" cy="360000"/>
          </a:xfrm>
          <a:prstGeom prst="roundRect">
            <a:avLst>
              <a:gd name="adj" fmla="val 5329"/>
            </a:avLst>
          </a:prstGeom>
          <a:gradFill>
            <a:gsLst>
              <a:gs pos="0">
                <a:srgbClr val="939292"/>
              </a:gs>
              <a:gs pos="80000">
                <a:srgbClr val="A6A6A7"/>
              </a:gs>
              <a:gs pos="100000">
                <a:srgbClr val="B6B0B2"/>
              </a:gs>
            </a:gsLst>
          </a:gradFill>
          <a:ln>
            <a:no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sz="1800">
              <a:solidFill>
                <a:prstClr val="white"/>
              </a:solidFill>
            </a:endParaRPr>
          </a:p>
        </p:txBody>
      </p:sp>
      <p:sp>
        <p:nvSpPr>
          <p:cNvPr id="24" name="椭圆 23"/>
          <p:cNvSpPr/>
          <p:nvPr userDrawn="1"/>
        </p:nvSpPr>
        <p:spPr>
          <a:xfrm>
            <a:off x="9560485" y="6183296"/>
            <a:ext cx="179953" cy="180000"/>
          </a:xfrm>
          <a:prstGeom prst="ellipse">
            <a:avLst/>
          </a:prstGeom>
          <a:solidFill>
            <a:srgbClr val="FF8500"/>
          </a:solidFill>
          <a:ln w="57150">
            <a:solidFill>
              <a:srgbClr val="EAE0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prstClr val="white"/>
              </a:solidFill>
            </a:endParaRPr>
          </a:p>
        </p:txBody>
      </p:sp>
      <p:sp>
        <p:nvSpPr>
          <p:cNvPr id="9" name="TextBox 8"/>
          <p:cNvSpPr txBox="1"/>
          <p:nvPr userDrawn="1"/>
        </p:nvSpPr>
        <p:spPr>
          <a:xfrm>
            <a:off x="1344709" y="273348"/>
            <a:ext cx="4607312" cy="369332"/>
          </a:xfrm>
          <a:prstGeom prst="rect">
            <a:avLst/>
          </a:prstGeom>
          <a:noFill/>
        </p:spPr>
        <p:txBody>
          <a:bodyPr wrap="square" rtlCol="0">
            <a:spAutoFit/>
          </a:bodyPr>
          <a:lstStyle/>
          <a:p>
            <a:r>
              <a:rPr lang="zh-CN" altLang="en-US" sz="1800" dirty="0">
                <a:solidFill>
                  <a:prstClr val="white"/>
                </a:solidFill>
                <a:latin typeface="微软雅黑" panose="020B0503020204020204" pitchFamily="34" charset="-122"/>
                <a:ea typeface="微软雅黑" panose="020B0503020204020204" pitchFamily="34" charset="-122"/>
              </a:rPr>
              <a:t>第三节    育人的方法</a:t>
            </a:r>
          </a:p>
        </p:txBody>
      </p:sp>
    </p:spTree>
    <p:extLst>
      <p:ext uri="{BB962C8B-B14F-4D97-AF65-F5344CB8AC3E}">
        <p14:creationId xmlns:p14="http://schemas.microsoft.com/office/powerpoint/2010/main" val="33152815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9_两栏内容">
    <p:bg>
      <p:bgPr>
        <a:solidFill>
          <a:srgbClr val="EEE4E4"/>
        </a:solidFill>
        <a:effectLst/>
      </p:bgPr>
    </p:bg>
    <p:spTree>
      <p:nvGrpSpPr>
        <p:cNvPr id="1" name=""/>
        <p:cNvGrpSpPr/>
        <p:nvPr/>
      </p:nvGrpSpPr>
      <p:grpSpPr>
        <a:xfrm>
          <a:off x="0" y="0"/>
          <a:ext cx="0" cy="0"/>
          <a:chOff x="0" y="0"/>
          <a:chExt cx="0" cy="0"/>
        </a:xfrm>
      </p:grpSpPr>
      <p:sp>
        <p:nvSpPr>
          <p:cNvPr id="10" name="文本框 9"/>
          <p:cNvSpPr txBox="1"/>
          <p:nvPr userDrawn="1"/>
        </p:nvSpPr>
        <p:spPr>
          <a:xfrm>
            <a:off x="5843170" y="6439428"/>
            <a:ext cx="723087" cy="307777"/>
          </a:xfrm>
          <a:prstGeom prst="rect">
            <a:avLst/>
          </a:prstGeom>
          <a:noFill/>
        </p:spPr>
        <p:txBody>
          <a:bodyPr wrap="none" rtlCol="0">
            <a:spAutoFit/>
          </a:bodyPr>
          <a:lstStyle/>
          <a:p>
            <a:pPr algn="ctr"/>
            <a:r>
              <a:rPr lang="zh-CN" altLang="en-US" sz="1400" dirty="0">
                <a:solidFill>
                  <a:schemeClr val="bg1">
                    <a:lumMod val="50000"/>
                  </a:schemeClr>
                </a:solidFill>
                <a:latin typeface="微软雅黑" panose="020B0503020204020204" pitchFamily="34" charset="-122"/>
                <a:ea typeface="微软雅黑" panose="020B0503020204020204" pitchFamily="34" charset="-122"/>
              </a:rPr>
              <a:t>选人篇</a:t>
            </a:r>
          </a:p>
        </p:txBody>
      </p:sp>
      <p:sp>
        <p:nvSpPr>
          <p:cNvPr id="11" name="文本框 10"/>
          <p:cNvSpPr txBox="1"/>
          <p:nvPr userDrawn="1"/>
        </p:nvSpPr>
        <p:spPr>
          <a:xfrm>
            <a:off x="7571894" y="6439428"/>
            <a:ext cx="723087" cy="307777"/>
          </a:xfrm>
          <a:prstGeom prst="rect">
            <a:avLst/>
          </a:prstGeom>
          <a:noFill/>
        </p:spPr>
        <p:txBody>
          <a:bodyPr wrap="none" rtlCol="0">
            <a:spAutoFit/>
          </a:bodyPr>
          <a:lstStyle/>
          <a:p>
            <a:pPr algn="ctr"/>
            <a:r>
              <a:rPr lang="zh-CN" altLang="en-US" sz="1400" dirty="0">
                <a:solidFill>
                  <a:schemeClr val="bg1">
                    <a:lumMod val="50000"/>
                  </a:schemeClr>
                </a:solidFill>
                <a:latin typeface="微软雅黑" panose="020B0503020204020204" pitchFamily="34" charset="-122"/>
                <a:ea typeface="微软雅黑" panose="020B0503020204020204" pitchFamily="34" charset="-122"/>
              </a:rPr>
              <a:t>用人篇</a:t>
            </a:r>
          </a:p>
        </p:txBody>
      </p:sp>
      <p:sp>
        <p:nvSpPr>
          <p:cNvPr id="13" name="文本框 12"/>
          <p:cNvSpPr txBox="1"/>
          <p:nvPr userDrawn="1"/>
        </p:nvSpPr>
        <p:spPr>
          <a:xfrm>
            <a:off x="3936322" y="6439428"/>
            <a:ext cx="902576" cy="307777"/>
          </a:xfrm>
          <a:prstGeom prst="rect">
            <a:avLst/>
          </a:prstGeom>
          <a:noFill/>
        </p:spPr>
        <p:txBody>
          <a:bodyPr wrap="none" rtlCol="0">
            <a:spAutoFit/>
          </a:bodyPr>
          <a:lstStyle/>
          <a:p>
            <a:pPr algn="ctr"/>
            <a:r>
              <a:rPr lang="zh-CN" altLang="en-US" sz="1400" kern="1200" dirty="0">
                <a:solidFill>
                  <a:schemeClr val="bg1">
                    <a:lumMod val="50000"/>
                  </a:schemeClr>
                </a:solidFill>
                <a:latin typeface="微软雅黑" panose="020B0503020204020204" pitchFamily="34" charset="-122"/>
                <a:ea typeface="微软雅黑" panose="020B0503020204020204" pitchFamily="34" charset="-122"/>
                <a:cs typeface="+mn-cs"/>
              </a:rPr>
              <a:t>人才概述</a:t>
            </a:r>
          </a:p>
        </p:txBody>
      </p:sp>
      <p:sp>
        <p:nvSpPr>
          <p:cNvPr id="17" name="文本框 16"/>
          <p:cNvSpPr txBox="1"/>
          <p:nvPr userDrawn="1"/>
        </p:nvSpPr>
        <p:spPr>
          <a:xfrm>
            <a:off x="10990879" y="6439427"/>
            <a:ext cx="800011" cy="338554"/>
          </a:xfrm>
          <a:prstGeom prst="rect">
            <a:avLst/>
          </a:prstGeom>
          <a:noFill/>
        </p:spPr>
        <p:txBody>
          <a:bodyPr wrap="none" rtlCol="0">
            <a:spAutoFit/>
          </a:bodyPr>
          <a:lstStyle/>
          <a:p>
            <a:pPr marL="0" algn="ctr" defTabSz="914400" rtl="0" eaLnBrk="1" latinLnBrk="0" hangingPunct="1"/>
            <a:r>
              <a:rPr lang="zh-CN" altLang="en-US" sz="1600" kern="1200" dirty="0">
                <a:solidFill>
                  <a:srgbClr val="8BAB00"/>
                </a:solidFill>
                <a:latin typeface="华康俪金黑W8(P)" panose="020B0800000000000000" pitchFamily="34" charset="-122"/>
                <a:ea typeface="华康俪金黑W8(P)" panose="020B0800000000000000" pitchFamily="34" charset="-122"/>
                <a:cs typeface="+mn-cs"/>
              </a:rPr>
              <a:t>留人篇</a:t>
            </a:r>
          </a:p>
        </p:txBody>
      </p:sp>
      <p:sp>
        <p:nvSpPr>
          <p:cNvPr id="18" name="文本框 17"/>
          <p:cNvSpPr txBox="1"/>
          <p:nvPr userDrawn="1"/>
        </p:nvSpPr>
        <p:spPr>
          <a:xfrm>
            <a:off x="9300617" y="6439428"/>
            <a:ext cx="723087" cy="307777"/>
          </a:xfrm>
          <a:prstGeom prst="rect">
            <a:avLst/>
          </a:prstGeom>
          <a:noFill/>
        </p:spPr>
        <p:txBody>
          <a:bodyPr wrap="none" rtlCol="0">
            <a:spAutoFit/>
          </a:bodyPr>
          <a:lstStyle/>
          <a:p>
            <a:pPr algn="ctr"/>
            <a:r>
              <a:rPr lang="zh-CN" altLang="en-US" sz="1400" dirty="0">
                <a:solidFill>
                  <a:schemeClr val="bg1">
                    <a:lumMod val="50000"/>
                  </a:schemeClr>
                </a:solidFill>
                <a:latin typeface="微软雅黑" panose="020B0503020204020204" pitchFamily="34" charset="-122"/>
                <a:ea typeface="微软雅黑" panose="020B0503020204020204" pitchFamily="34" charset="-122"/>
              </a:rPr>
              <a:t>育人篇</a:t>
            </a:r>
          </a:p>
        </p:txBody>
      </p:sp>
      <p:sp>
        <p:nvSpPr>
          <p:cNvPr id="19" name="圆角矩形 18"/>
          <p:cNvSpPr/>
          <p:nvPr userDrawn="1"/>
        </p:nvSpPr>
        <p:spPr>
          <a:xfrm>
            <a:off x="10865341" y="6093296"/>
            <a:ext cx="1079719" cy="360000"/>
          </a:xfrm>
          <a:prstGeom prst="roundRect">
            <a:avLst>
              <a:gd name="adj" fmla="val 5329"/>
            </a:avLst>
          </a:prstGeom>
          <a:gradFill>
            <a:gsLst>
              <a:gs pos="0">
                <a:srgbClr val="939292"/>
              </a:gs>
              <a:gs pos="80000">
                <a:srgbClr val="A6A6A7"/>
              </a:gs>
              <a:gs pos="100000">
                <a:srgbClr val="B6B0B2"/>
              </a:gs>
            </a:gsLst>
          </a:gradFill>
          <a:ln>
            <a:no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sz="1800"/>
          </a:p>
        </p:txBody>
      </p:sp>
      <p:sp>
        <p:nvSpPr>
          <p:cNvPr id="20" name="椭圆 19"/>
          <p:cNvSpPr/>
          <p:nvPr userDrawn="1"/>
        </p:nvSpPr>
        <p:spPr>
          <a:xfrm>
            <a:off x="11315224" y="6183296"/>
            <a:ext cx="179953" cy="180000"/>
          </a:xfrm>
          <a:prstGeom prst="ellipse">
            <a:avLst/>
          </a:prstGeom>
          <a:solidFill>
            <a:srgbClr val="FF8500"/>
          </a:solidFill>
          <a:ln w="57150">
            <a:solidFill>
              <a:srgbClr val="EAE0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800"/>
          </a:p>
        </p:txBody>
      </p:sp>
    </p:spTree>
    <p:extLst>
      <p:ext uri="{BB962C8B-B14F-4D97-AF65-F5344CB8AC3E}">
        <p14:creationId xmlns:p14="http://schemas.microsoft.com/office/powerpoint/2010/main" val="4487508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0_两栏内容">
    <p:bg>
      <p:bgPr>
        <a:solidFill>
          <a:srgbClr val="EEE4E4"/>
        </a:solidFill>
        <a:effectLst/>
      </p:bgPr>
    </p:bg>
    <p:spTree>
      <p:nvGrpSpPr>
        <p:cNvPr id="1" name=""/>
        <p:cNvGrpSpPr/>
        <p:nvPr/>
      </p:nvGrpSpPr>
      <p:grpSpPr>
        <a:xfrm>
          <a:off x="0" y="0"/>
          <a:ext cx="0" cy="0"/>
          <a:chOff x="0" y="0"/>
          <a:chExt cx="0" cy="0"/>
        </a:xfrm>
      </p:grpSpPr>
      <p:sp>
        <p:nvSpPr>
          <p:cNvPr id="2" name="TextBox 1"/>
          <p:cNvSpPr txBox="1"/>
          <p:nvPr userDrawn="1"/>
        </p:nvSpPr>
        <p:spPr>
          <a:xfrm>
            <a:off x="1344709" y="273348"/>
            <a:ext cx="4607312" cy="369332"/>
          </a:xfrm>
          <a:prstGeom prst="rect">
            <a:avLst/>
          </a:prstGeom>
          <a:noFill/>
        </p:spPr>
        <p:txBody>
          <a:bodyPr wrap="square" rtlCol="0">
            <a:spAutoFit/>
          </a:bodyPr>
          <a:lstStyle/>
          <a:p>
            <a:r>
              <a:rPr lang="zh-CN" altLang="en-US" sz="1800" dirty="0">
                <a:solidFill>
                  <a:schemeClr val="bg1"/>
                </a:solidFill>
                <a:latin typeface="微软雅黑" panose="020B0503020204020204" pitchFamily="34" charset="-122"/>
                <a:ea typeface="微软雅黑" panose="020B0503020204020204" pitchFamily="34" charset="-122"/>
              </a:rPr>
              <a:t>第三节    人才流失的原因分析</a:t>
            </a:r>
          </a:p>
        </p:txBody>
      </p:sp>
      <p:sp>
        <p:nvSpPr>
          <p:cNvPr id="3" name="文本框 9"/>
          <p:cNvSpPr txBox="1"/>
          <p:nvPr userDrawn="1"/>
        </p:nvSpPr>
        <p:spPr>
          <a:xfrm>
            <a:off x="5843170" y="6439428"/>
            <a:ext cx="723087" cy="307777"/>
          </a:xfrm>
          <a:prstGeom prst="rect">
            <a:avLst/>
          </a:prstGeom>
          <a:noFill/>
        </p:spPr>
        <p:txBody>
          <a:bodyPr wrap="none" rtlCol="0">
            <a:spAutoFit/>
          </a:bodyPr>
          <a:lstStyle/>
          <a:p>
            <a:pPr algn="ctr"/>
            <a:r>
              <a:rPr lang="zh-CN" altLang="en-US" sz="1400" dirty="0">
                <a:solidFill>
                  <a:schemeClr val="bg1">
                    <a:lumMod val="50000"/>
                  </a:schemeClr>
                </a:solidFill>
                <a:latin typeface="微软雅黑" panose="020B0503020204020204" pitchFamily="34" charset="-122"/>
                <a:ea typeface="微软雅黑" panose="020B0503020204020204" pitchFamily="34" charset="-122"/>
              </a:rPr>
              <a:t>选人篇</a:t>
            </a:r>
          </a:p>
        </p:txBody>
      </p:sp>
      <p:sp>
        <p:nvSpPr>
          <p:cNvPr id="4" name="文本框 10"/>
          <p:cNvSpPr txBox="1"/>
          <p:nvPr userDrawn="1"/>
        </p:nvSpPr>
        <p:spPr>
          <a:xfrm>
            <a:off x="7571894" y="6439428"/>
            <a:ext cx="723087" cy="307777"/>
          </a:xfrm>
          <a:prstGeom prst="rect">
            <a:avLst/>
          </a:prstGeom>
          <a:noFill/>
        </p:spPr>
        <p:txBody>
          <a:bodyPr wrap="none" rtlCol="0">
            <a:spAutoFit/>
          </a:bodyPr>
          <a:lstStyle/>
          <a:p>
            <a:pPr algn="ctr"/>
            <a:r>
              <a:rPr lang="zh-CN" altLang="en-US" sz="1400" dirty="0">
                <a:solidFill>
                  <a:schemeClr val="bg1">
                    <a:lumMod val="50000"/>
                  </a:schemeClr>
                </a:solidFill>
                <a:latin typeface="微软雅黑" panose="020B0503020204020204" pitchFamily="34" charset="-122"/>
                <a:ea typeface="微软雅黑" panose="020B0503020204020204" pitchFamily="34" charset="-122"/>
              </a:rPr>
              <a:t>用人篇</a:t>
            </a:r>
          </a:p>
        </p:txBody>
      </p:sp>
      <p:sp>
        <p:nvSpPr>
          <p:cNvPr id="5" name="文本框 12"/>
          <p:cNvSpPr txBox="1"/>
          <p:nvPr userDrawn="1"/>
        </p:nvSpPr>
        <p:spPr>
          <a:xfrm>
            <a:off x="3936322" y="6439428"/>
            <a:ext cx="902576" cy="307777"/>
          </a:xfrm>
          <a:prstGeom prst="rect">
            <a:avLst/>
          </a:prstGeom>
          <a:noFill/>
        </p:spPr>
        <p:txBody>
          <a:bodyPr wrap="none" rtlCol="0">
            <a:spAutoFit/>
          </a:bodyPr>
          <a:lstStyle/>
          <a:p>
            <a:pPr algn="ctr"/>
            <a:r>
              <a:rPr lang="zh-CN" altLang="en-US" sz="1400" kern="1200" dirty="0">
                <a:solidFill>
                  <a:schemeClr val="bg1">
                    <a:lumMod val="50000"/>
                  </a:schemeClr>
                </a:solidFill>
                <a:latin typeface="微软雅黑" panose="020B0503020204020204" pitchFamily="34" charset="-122"/>
                <a:ea typeface="微软雅黑" panose="020B0503020204020204" pitchFamily="34" charset="-122"/>
                <a:cs typeface="+mn-cs"/>
              </a:rPr>
              <a:t>人才概述</a:t>
            </a:r>
          </a:p>
        </p:txBody>
      </p:sp>
      <p:sp>
        <p:nvSpPr>
          <p:cNvPr id="6" name="文本框 16"/>
          <p:cNvSpPr txBox="1"/>
          <p:nvPr userDrawn="1"/>
        </p:nvSpPr>
        <p:spPr>
          <a:xfrm>
            <a:off x="10990879" y="6439427"/>
            <a:ext cx="800011" cy="338554"/>
          </a:xfrm>
          <a:prstGeom prst="rect">
            <a:avLst/>
          </a:prstGeom>
          <a:noFill/>
        </p:spPr>
        <p:txBody>
          <a:bodyPr wrap="none" rtlCol="0">
            <a:spAutoFit/>
          </a:bodyPr>
          <a:lstStyle/>
          <a:p>
            <a:pPr marL="0" algn="ctr" defTabSz="914400" rtl="0" eaLnBrk="1" latinLnBrk="0" hangingPunct="1"/>
            <a:r>
              <a:rPr lang="zh-CN" altLang="en-US" sz="1600" kern="1200" dirty="0">
                <a:solidFill>
                  <a:srgbClr val="8BAB00"/>
                </a:solidFill>
                <a:latin typeface="华康俪金黑W8(P)" panose="020B0800000000000000" pitchFamily="34" charset="-122"/>
                <a:ea typeface="华康俪金黑W8(P)" panose="020B0800000000000000" pitchFamily="34" charset="-122"/>
                <a:cs typeface="+mn-cs"/>
              </a:rPr>
              <a:t>留人篇</a:t>
            </a:r>
          </a:p>
        </p:txBody>
      </p:sp>
      <p:sp>
        <p:nvSpPr>
          <p:cNvPr id="7" name="文本框 17"/>
          <p:cNvSpPr txBox="1"/>
          <p:nvPr userDrawn="1"/>
        </p:nvSpPr>
        <p:spPr>
          <a:xfrm>
            <a:off x="9300617" y="6439428"/>
            <a:ext cx="723087" cy="307777"/>
          </a:xfrm>
          <a:prstGeom prst="rect">
            <a:avLst/>
          </a:prstGeom>
          <a:noFill/>
        </p:spPr>
        <p:txBody>
          <a:bodyPr wrap="none" rtlCol="0">
            <a:spAutoFit/>
          </a:bodyPr>
          <a:lstStyle/>
          <a:p>
            <a:pPr algn="ctr"/>
            <a:r>
              <a:rPr lang="zh-CN" altLang="en-US" sz="1400" dirty="0">
                <a:solidFill>
                  <a:schemeClr val="bg1">
                    <a:lumMod val="50000"/>
                  </a:schemeClr>
                </a:solidFill>
                <a:latin typeface="微软雅黑" panose="020B0503020204020204" pitchFamily="34" charset="-122"/>
                <a:ea typeface="微软雅黑" panose="020B0503020204020204" pitchFamily="34" charset="-122"/>
              </a:rPr>
              <a:t>育人篇</a:t>
            </a:r>
          </a:p>
        </p:txBody>
      </p:sp>
      <p:sp>
        <p:nvSpPr>
          <p:cNvPr id="8" name="圆角矩形 7"/>
          <p:cNvSpPr/>
          <p:nvPr userDrawn="1"/>
        </p:nvSpPr>
        <p:spPr>
          <a:xfrm>
            <a:off x="10865341" y="6093296"/>
            <a:ext cx="1079719" cy="360000"/>
          </a:xfrm>
          <a:prstGeom prst="roundRect">
            <a:avLst>
              <a:gd name="adj" fmla="val 5329"/>
            </a:avLst>
          </a:prstGeom>
          <a:gradFill>
            <a:gsLst>
              <a:gs pos="0">
                <a:srgbClr val="939292"/>
              </a:gs>
              <a:gs pos="80000">
                <a:srgbClr val="A6A6A7"/>
              </a:gs>
              <a:gs pos="100000">
                <a:srgbClr val="B6B0B2"/>
              </a:gs>
            </a:gsLst>
          </a:gradFill>
          <a:ln>
            <a:no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sz="1800"/>
          </a:p>
        </p:txBody>
      </p:sp>
      <p:sp>
        <p:nvSpPr>
          <p:cNvPr id="9" name="椭圆 8"/>
          <p:cNvSpPr/>
          <p:nvPr userDrawn="1"/>
        </p:nvSpPr>
        <p:spPr>
          <a:xfrm>
            <a:off x="11315224" y="6183296"/>
            <a:ext cx="179953" cy="180000"/>
          </a:xfrm>
          <a:prstGeom prst="ellipse">
            <a:avLst/>
          </a:prstGeom>
          <a:solidFill>
            <a:srgbClr val="FF8500"/>
          </a:solidFill>
          <a:ln w="57150">
            <a:solidFill>
              <a:srgbClr val="EAE0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800"/>
          </a:p>
        </p:txBody>
      </p:sp>
    </p:spTree>
    <p:extLst>
      <p:ext uri="{BB962C8B-B14F-4D97-AF65-F5344CB8AC3E}">
        <p14:creationId xmlns:p14="http://schemas.microsoft.com/office/powerpoint/2010/main" val="154156771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2_两栏内容">
    <p:bg>
      <p:bgPr>
        <a:solidFill>
          <a:srgbClr val="EEE4E4"/>
        </a:solidFill>
        <a:effectLst/>
      </p:bgPr>
    </p:bg>
    <p:spTree>
      <p:nvGrpSpPr>
        <p:cNvPr id="1" name=""/>
        <p:cNvGrpSpPr/>
        <p:nvPr/>
      </p:nvGrpSpPr>
      <p:grpSpPr>
        <a:xfrm>
          <a:off x="0" y="0"/>
          <a:ext cx="0" cy="0"/>
          <a:chOff x="0" y="0"/>
          <a:chExt cx="0" cy="0"/>
        </a:xfrm>
      </p:grpSpPr>
      <p:sp>
        <p:nvSpPr>
          <p:cNvPr id="2" name="TextBox 1"/>
          <p:cNvSpPr txBox="1"/>
          <p:nvPr userDrawn="1"/>
        </p:nvSpPr>
        <p:spPr>
          <a:xfrm>
            <a:off x="1344709" y="273348"/>
            <a:ext cx="4607312" cy="369332"/>
          </a:xfrm>
          <a:prstGeom prst="rect">
            <a:avLst/>
          </a:prstGeom>
          <a:noFill/>
        </p:spPr>
        <p:txBody>
          <a:bodyPr wrap="square" rtlCol="0">
            <a:spAutoFit/>
          </a:bodyPr>
          <a:lstStyle/>
          <a:p>
            <a:r>
              <a:rPr lang="zh-CN" altLang="en-US" sz="1800" dirty="0">
                <a:solidFill>
                  <a:schemeClr val="bg1"/>
                </a:solidFill>
                <a:latin typeface="微软雅黑" panose="020B0503020204020204" pitchFamily="34" charset="-122"/>
                <a:ea typeface="微软雅黑" panose="020B0503020204020204" pitchFamily="34" charset="-122"/>
              </a:rPr>
              <a:t>第四节    留住人才的方法推荐</a:t>
            </a:r>
          </a:p>
        </p:txBody>
      </p:sp>
      <p:sp>
        <p:nvSpPr>
          <p:cNvPr id="3" name="文本框 9"/>
          <p:cNvSpPr txBox="1"/>
          <p:nvPr userDrawn="1"/>
        </p:nvSpPr>
        <p:spPr>
          <a:xfrm>
            <a:off x="5843170" y="6439428"/>
            <a:ext cx="723087" cy="307777"/>
          </a:xfrm>
          <a:prstGeom prst="rect">
            <a:avLst/>
          </a:prstGeom>
          <a:noFill/>
        </p:spPr>
        <p:txBody>
          <a:bodyPr wrap="none" rtlCol="0">
            <a:spAutoFit/>
          </a:bodyPr>
          <a:lstStyle/>
          <a:p>
            <a:pPr algn="ctr"/>
            <a:r>
              <a:rPr lang="zh-CN" altLang="en-US" sz="1400" dirty="0">
                <a:solidFill>
                  <a:schemeClr val="bg1">
                    <a:lumMod val="50000"/>
                  </a:schemeClr>
                </a:solidFill>
                <a:latin typeface="微软雅黑" panose="020B0503020204020204" pitchFamily="34" charset="-122"/>
                <a:ea typeface="微软雅黑" panose="020B0503020204020204" pitchFamily="34" charset="-122"/>
              </a:rPr>
              <a:t>选人篇</a:t>
            </a:r>
          </a:p>
        </p:txBody>
      </p:sp>
      <p:sp>
        <p:nvSpPr>
          <p:cNvPr id="4" name="文本框 10"/>
          <p:cNvSpPr txBox="1"/>
          <p:nvPr userDrawn="1"/>
        </p:nvSpPr>
        <p:spPr>
          <a:xfrm>
            <a:off x="7571894" y="6439428"/>
            <a:ext cx="723087" cy="307777"/>
          </a:xfrm>
          <a:prstGeom prst="rect">
            <a:avLst/>
          </a:prstGeom>
          <a:noFill/>
        </p:spPr>
        <p:txBody>
          <a:bodyPr wrap="none" rtlCol="0">
            <a:spAutoFit/>
          </a:bodyPr>
          <a:lstStyle/>
          <a:p>
            <a:pPr algn="ctr"/>
            <a:r>
              <a:rPr lang="zh-CN" altLang="en-US" sz="1400" dirty="0">
                <a:solidFill>
                  <a:schemeClr val="bg1">
                    <a:lumMod val="50000"/>
                  </a:schemeClr>
                </a:solidFill>
                <a:latin typeface="微软雅黑" panose="020B0503020204020204" pitchFamily="34" charset="-122"/>
                <a:ea typeface="微软雅黑" panose="020B0503020204020204" pitchFamily="34" charset="-122"/>
              </a:rPr>
              <a:t>用人篇</a:t>
            </a:r>
          </a:p>
        </p:txBody>
      </p:sp>
      <p:sp>
        <p:nvSpPr>
          <p:cNvPr id="5" name="文本框 12"/>
          <p:cNvSpPr txBox="1"/>
          <p:nvPr userDrawn="1"/>
        </p:nvSpPr>
        <p:spPr>
          <a:xfrm>
            <a:off x="3936322" y="6439428"/>
            <a:ext cx="902576" cy="307777"/>
          </a:xfrm>
          <a:prstGeom prst="rect">
            <a:avLst/>
          </a:prstGeom>
          <a:noFill/>
        </p:spPr>
        <p:txBody>
          <a:bodyPr wrap="none" rtlCol="0">
            <a:spAutoFit/>
          </a:bodyPr>
          <a:lstStyle/>
          <a:p>
            <a:pPr algn="ctr"/>
            <a:r>
              <a:rPr lang="zh-CN" altLang="en-US" sz="1400" kern="1200" dirty="0">
                <a:solidFill>
                  <a:schemeClr val="bg1">
                    <a:lumMod val="50000"/>
                  </a:schemeClr>
                </a:solidFill>
                <a:latin typeface="微软雅黑" panose="020B0503020204020204" pitchFamily="34" charset="-122"/>
                <a:ea typeface="微软雅黑" panose="020B0503020204020204" pitchFamily="34" charset="-122"/>
                <a:cs typeface="+mn-cs"/>
              </a:rPr>
              <a:t>人才概述</a:t>
            </a:r>
          </a:p>
        </p:txBody>
      </p:sp>
      <p:sp>
        <p:nvSpPr>
          <p:cNvPr id="6" name="文本框 16"/>
          <p:cNvSpPr txBox="1"/>
          <p:nvPr userDrawn="1"/>
        </p:nvSpPr>
        <p:spPr>
          <a:xfrm>
            <a:off x="10990879" y="6439427"/>
            <a:ext cx="800011" cy="338554"/>
          </a:xfrm>
          <a:prstGeom prst="rect">
            <a:avLst/>
          </a:prstGeom>
          <a:noFill/>
        </p:spPr>
        <p:txBody>
          <a:bodyPr wrap="none" rtlCol="0">
            <a:spAutoFit/>
          </a:bodyPr>
          <a:lstStyle/>
          <a:p>
            <a:pPr marL="0" algn="ctr" defTabSz="914400" rtl="0" eaLnBrk="1" latinLnBrk="0" hangingPunct="1"/>
            <a:r>
              <a:rPr lang="zh-CN" altLang="en-US" sz="1600" kern="1200" dirty="0">
                <a:solidFill>
                  <a:srgbClr val="8BAB00"/>
                </a:solidFill>
                <a:latin typeface="华康俪金黑W8(P)" panose="020B0800000000000000" pitchFamily="34" charset="-122"/>
                <a:ea typeface="华康俪金黑W8(P)" panose="020B0800000000000000" pitchFamily="34" charset="-122"/>
                <a:cs typeface="+mn-cs"/>
              </a:rPr>
              <a:t>留人篇</a:t>
            </a:r>
          </a:p>
        </p:txBody>
      </p:sp>
      <p:sp>
        <p:nvSpPr>
          <p:cNvPr id="7" name="文本框 17"/>
          <p:cNvSpPr txBox="1"/>
          <p:nvPr userDrawn="1"/>
        </p:nvSpPr>
        <p:spPr>
          <a:xfrm>
            <a:off x="9300617" y="6439428"/>
            <a:ext cx="723087" cy="307777"/>
          </a:xfrm>
          <a:prstGeom prst="rect">
            <a:avLst/>
          </a:prstGeom>
          <a:noFill/>
        </p:spPr>
        <p:txBody>
          <a:bodyPr wrap="none" rtlCol="0">
            <a:spAutoFit/>
          </a:bodyPr>
          <a:lstStyle/>
          <a:p>
            <a:pPr algn="ctr"/>
            <a:r>
              <a:rPr lang="zh-CN" altLang="en-US" sz="1400" dirty="0">
                <a:solidFill>
                  <a:schemeClr val="bg1">
                    <a:lumMod val="50000"/>
                  </a:schemeClr>
                </a:solidFill>
                <a:latin typeface="微软雅黑" panose="020B0503020204020204" pitchFamily="34" charset="-122"/>
                <a:ea typeface="微软雅黑" panose="020B0503020204020204" pitchFamily="34" charset="-122"/>
              </a:rPr>
              <a:t>育人篇</a:t>
            </a:r>
          </a:p>
        </p:txBody>
      </p:sp>
      <p:sp>
        <p:nvSpPr>
          <p:cNvPr id="8" name="圆角矩形 7"/>
          <p:cNvSpPr/>
          <p:nvPr userDrawn="1"/>
        </p:nvSpPr>
        <p:spPr>
          <a:xfrm>
            <a:off x="10865341" y="6093296"/>
            <a:ext cx="1079719" cy="360000"/>
          </a:xfrm>
          <a:prstGeom prst="roundRect">
            <a:avLst>
              <a:gd name="adj" fmla="val 5329"/>
            </a:avLst>
          </a:prstGeom>
          <a:gradFill>
            <a:gsLst>
              <a:gs pos="0">
                <a:srgbClr val="939292"/>
              </a:gs>
              <a:gs pos="80000">
                <a:srgbClr val="A6A6A7"/>
              </a:gs>
              <a:gs pos="100000">
                <a:srgbClr val="B6B0B2"/>
              </a:gs>
            </a:gsLst>
          </a:gradFill>
          <a:ln>
            <a:no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sz="1800"/>
          </a:p>
        </p:txBody>
      </p:sp>
      <p:sp>
        <p:nvSpPr>
          <p:cNvPr id="9" name="椭圆 8"/>
          <p:cNvSpPr/>
          <p:nvPr userDrawn="1"/>
        </p:nvSpPr>
        <p:spPr>
          <a:xfrm>
            <a:off x="11315224" y="6183296"/>
            <a:ext cx="179953" cy="180000"/>
          </a:xfrm>
          <a:prstGeom prst="ellipse">
            <a:avLst/>
          </a:prstGeom>
          <a:solidFill>
            <a:srgbClr val="FF8500"/>
          </a:solidFill>
          <a:ln w="57150">
            <a:solidFill>
              <a:srgbClr val="EAE0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800"/>
          </a:p>
        </p:txBody>
      </p:sp>
    </p:spTree>
    <p:extLst>
      <p:ext uri="{BB962C8B-B14F-4D97-AF65-F5344CB8AC3E}">
        <p14:creationId xmlns:p14="http://schemas.microsoft.com/office/powerpoint/2010/main" val="10413602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目录页">
    <p:bg>
      <p:bgPr>
        <a:solidFill>
          <a:srgbClr val="EEE4E4"/>
        </a:solidFill>
        <a:effectLst/>
      </p:bgPr>
    </p:bg>
    <p:spTree>
      <p:nvGrpSpPr>
        <p:cNvPr id="1" name=""/>
        <p:cNvGrpSpPr/>
        <p:nvPr/>
      </p:nvGrpSpPr>
      <p:grpSpPr>
        <a:xfrm>
          <a:off x="0" y="0"/>
          <a:ext cx="0" cy="0"/>
          <a:chOff x="0" y="0"/>
          <a:chExt cx="0" cy="0"/>
        </a:xfrm>
      </p:grpSpPr>
      <p:sp>
        <p:nvSpPr>
          <p:cNvPr id="22" name="Rectangle 13"/>
          <p:cNvSpPr/>
          <p:nvPr userDrawn="1"/>
        </p:nvSpPr>
        <p:spPr>
          <a:xfrm>
            <a:off x="10435095" y="0"/>
            <a:ext cx="685621" cy="1143000"/>
          </a:xfrm>
          <a:prstGeom prst="rect">
            <a:avLst/>
          </a:prstGeom>
          <a:solidFill>
            <a:srgbClr val="FF85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20" name="TextBox 15"/>
          <p:cNvSpPr txBox="1"/>
          <p:nvPr userDrawn="1"/>
        </p:nvSpPr>
        <p:spPr>
          <a:xfrm>
            <a:off x="10435095" y="605048"/>
            <a:ext cx="685621" cy="461665"/>
          </a:xfrm>
          <a:prstGeom prst="rect">
            <a:avLst/>
          </a:prstGeom>
          <a:noFill/>
        </p:spPr>
        <p:txBody>
          <a:bodyPr wrap="square" rtlCol="0">
            <a:spAutoFit/>
          </a:bodyPr>
          <a:lstStyle/>
          <a:p>
            <a:pPr algn="ctr"/>
            <a:fld id="{2EEF1883-7A0E-4F66-9932-E581691AD397}" type="slidenum">
              <a:rPr lang="zh-CN" altLang="en-US" sz="2400" smtClean="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pPr algn="ctr"/>
              <a:t>‹#›</a:t>
            </a:fld>
            <a:r>
              <a:rPr lang="zh-CN" altLang="en-US" sz="2400" dirty="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t> </a:t>
            </a:r>
            <a:endParaRPr lang="zh-CN" altLang="en-US" sz="2400" b="0" dirty="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7" name="椭圆 6"/>
          <p:cNvSpPr/>
          <p:nvPr userDrawn="1"/>
        </p:nvSpPr>
        <p:spPr>
          <a:xfrm>
            <a:off x="408848" y="4653136"/>
            <a:ext cx="1943710" cy="1944216"/>
          </a:xfrm>
          <a:prstGeom prst="ellipse">
            <a:avLst/>
          </a:prstGeom>
          <a:solidFill>
            <a:srgbClr val="FF85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zh-CN" altLang="en-US" sz="1800"/>
          </a:p>
        </p:txBody>
      </p:sp>
      <p:sp>
        <p:nvSpPr>
          <p:cNvPr id="8" name="TextBox 15"/>
          <p:cNvSpPr txBox="1"/>
          <p:nvPr userDrawn="1"/>
        </p:nvSpPr>
        <p:spPr>
          <a:xfrm>
            <a:off x="624817" y="5690706"/>
            <a:ext cx="1511773" cy="338554"/>
          </a:xfrm>
          <a:prstGeom prst="rect">
            <a:avLst/>
          </a:prstGeom>
          <a:noFill/>
        </p:spPr>
        <p:txBody>
          <a:bodyPr wrap="square" rtlCol="0">
            <a:spAutoFit/>
          </a:bodyPr>
          <a:lstStyle/>
          <a:p>
            <a:pPr algn="ctr"/>
            <a:r>
              <a:rPr lang="en-US" altLang="zh-CN" sz="1600" dirty="0">
                <a:solidFill>
                  <a:schemeClr val="bg1"/>
                </a:solidFill>
                <a:latin typeface="Agency FB" panose="020B0503020202020204" pitchFamily="34" charset="0"/>
                <a:ea typeface="Adobe 宋体 Std L" pitchFamily="18" charset="-122"/>
              </a:rPr>
              <a:t>Contents Page</a:t>
            </a:r>
          </a:p>
        </p:txBody>
      </p:sp>
      <p:sp>
        <p:nvSpPr>
          <p:cNvPr id="9" name="文本框 8"/>
          <p:cNvSpPr txBox="1"/>
          <p:nvPr userDrawn="1"/>
        </p:nvSpPr>
        <p:spPr>
          <a:xfrm>
            <a:off x="624817" y="5250173"/>
            <a:ext cx="1511773" cy="461665"/>
          </a:xfrm>
          <a:prstGeom prst="rect">
            <a:avLst/>
          </a:prstGeom>
          <a:noFill/>
        </p:spPr>
        <p:txBody>
          <a:bodyPr wrap="square" rtlCol="0">
            <a:spAutoFit/>
          </a:bodyPr>
          <a:lstStyle/>
          <a:p>
            <a:pPr algn="ctr"/>
            <a:r>
              <a:rPr lang="zh-CN" altLang="en-US" sz="2400" b="1" dirty="0">
                <a:solidFill>
                  <a:schemeClr val="bg1"/>
                </a:solidFill>
                <a:ea typeface="微软雅黑"/>
              </a:rPr>
              <a:t>目录页</a:t>
            </a:r>
          </a:p>
        </p:txBody>
      </p:sp>
    </p:spTree>
    <p:extLst>
      <p:ext uri="{BB962C8B-B14F-4D97-AF65-F5344CB8AC3E}">
        <p14:creationId xmlns:p14="http://schemas.microsoft.com/office/powerpoint/2010/main" val="16795127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1_目录页">
    <p:bg>
      <p:bgPr>
        <a:solidFill>
          <a:srgbClr val="EEE4E4"/>
        </a:solidFill>
        <a:effectLst/>
      </p:bgPr>
    </p:bg>
    <p:spTree>
      <p:nvGrpSpPr>
        <p:cNvPr id="1" name=""/>
        <p:cNvGrpSpPr/>
        <p:nvPr/>
      </p:nvGrpSpPr>
      <p:grpSpPr>
        <a:xfrm>
          <a:off x="0" y="0"/>
          <a:ext cx="0" cy="0"/>
          <a:chOff x="0" y="0"/>
          <a:chExt cx="0" cy="0"/>
        </a:xfrm>
      </p:grpSpPr>
      <p:sp>
        <p:nvSpPr>
          <p:cNvPr id="13" name="Rectangle 13"/>
          <p:cNvSpPr/>
          <p:nvPr userDrawn="1"/>
        </p:nvSpPr>
        <p:spPr>
          <a:xfrm>
            <a:off x="10435095" y="0"/>
            <a:ext cx="685621" cy="1143000"/>
          </a:xfrm>
          <a:prstGeom prst="rect">
            <a:avLst/>
          </a:prstGeom>
          <a:solidFill>
            <a:srgbClr val="FF85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14" name="TextBox 15"/>
          <p:cNvSpPr txBox="1"/>
          <p:nvPr userDrawn="1"/>
        </p:nvSpPr>
        <p:spPr>
          <a:xfrm>
            <a:off x="10435095" y="605048"/>
            <a:ext cx="685621" cy="461665"/>
          </a:xfrm>
          <a:prstGeom prst="rect">
            <a:avLst/>
          </a:prstGeom>
          <a:noFill/>
        </p:spPr>
        <p:txBody>
          <a:bodyPr wrap="square" rtlCol="0">
            <a:spAutoFit/>
          </a:bodyPr>
          <a:lstStyle/>
          <a:p>
            <a:pPr algn="ctr"/>
            <a:fld id="{2EEF1883-7A0E-4F66-9932-E581691AD397}" type="slidenum">
              <a:rPr lang="zh-CN" altLang="en-US" sz="2400" smtClean="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pPr algn="ctr"/>
              <a:t>‹#›</a:t>
            </a:fld>
            <a:r>
              <a:rPr lang="zh-CN" altLang="en-US" sz="2400" dirty="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t> </a:t>
            </a:r>
            <a:endParaRPr lang="zh-CN" altLang="en-US" sz="2400" b="0" dirty="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2" name="椭圆 1"/>
          <p:cNvSpPr/>
          <p:nvPr userDrawn="1"/>
        </p:nvSpPr>
        <p:spPr>
          <a:xfrm>
            <a:off x="408848" y="4653136"/>
            <a:ext cx="1943710" cy="1944216"/>
          </a:xfrm>
          <a:prstGeom prst="ellipse">
            <a:avLst/>
          </a:prstGeom>
          <a:solidFill>
            <a:srgbClr val="FF85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zh-CN" altLang="en-US" sz="1800"/>
          </a:p>
        </p:txBody>
      </p:sp>
      <p:sp>
        <p:nvSpPr>
          <p:cNvPr id="12" name="TextBox 15"/>
          <p:cNvSpPr txBox="1"/>
          <p:nvPr userDrawn="1"/>
        </p:nvSpPr>
        <p:spPr>
          <a:xfrm>
            <a:off x="624817" y="5690706"/>
            <a:ext cx="1511773" cy="338554"/>
          </a:xfrm>
          <a:prstGeom prst="rect">
            <a:avLst/>
          </a:prstGeom>
          <a:noFill/>
        </p:spPr>
        <p:txBody>
          <a:bodyPr wrap="square" rtlCol="0">
            <a:spAutoFit/>
          </a:bodyPr>
          <a:lstStyle/>
          <a:p>
            <a:pPr algn="ctr"/>
            <a:r>
              <a:rPr lang="en-US" altLang="zh-CN" sz="1600" dirty="0">
                <a:solidFill>
                  <a:schemeClr val="bg1"/>
                </a:solidFill>
                <a:latin typeface="Agency FB" panose="020B0503020202020204" pitchFamily="34" charset="0"/>
                <a:ea typeface="Adobe 宋体 Std L" pitchFamily="18" charset="-122"/>
              </a:rPr>
              <a:t>Transition Page</a:t>
            </a:r>
          </a:p>
        </p:txBody>
      </p:sp>
      <p:sp>
        <p:nvSpPr>
          <p:cNvPr id="18" name="文本框 17"/>
          <p:cNvSpPr txBox="1"/>
          <p:nvPr userDrawn="1"/>
        </p:nvSpPr>
        <p:spPr>
          <a:xfrm>
            <a:off x="624817" y="5250173"/>
            <a:ext cx="1511773" cy="461665"/>
          </a:xfrm>
          <a:prstGeom prst="rect">
            <a:avLst/>
          </a:prstGeom>
          <a:noFill/>
        </p:spPr>
        <p:txBody>
          <a:bodyPr wrap="square" rtlCol="0">
            <a:spAutoFit/>
          </a:bodyPr>
          <a:lstStyle/>
          <a:p>
            <a:pPr algn="ctr"/>
            <a:r>
              <a:rPr lang="zh-CN" altLang="en-US" sz="2400" b="1" dirty="0">
                <a:solidFill>
                  <a:schemeClr val="bg1"/>
                </a:solidFill>
                <a:ea typeface="微软雅黑"/>
              </a:rPr>
              <a:t>过渡页</a:t>
            </a:r>
          </a:p>
        </p:txBody>
      </p:sp>
      <p:sp>
        <p:nvSpPr>
          <p:cNvPr id="9" name="矩形 8"/>
          <p:cNvSpPr/>
          <p:nvPr userDrawn="1"/>
        </p:nvSpPr>
        <p:spPr>
          <a:xfrm>
            <a:off x="0" y="1916832"/>
            <a:ext cx="12192000" cy="2016224"/>
          </a:xfrm>
          <a:prstGeom prst="rect">
            <a:avLst/>
          </a:prstGeom>
          <a:solidFill>
            <a:srgbClr val="FF85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Tree>
    <p:extLst>
      <p:ext uri="{BB962C8B-B14F-4D97-AF65-F5344CB8AC3E}">
        <p14:creationId xmlns:p14="http://schemas.microsoft.com/office/powerpoint/2010/main" val="37003534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过渡页1">
    <p:bg>
      <p:bgPr>
        <a:solidFill>
          <a:srgbClr val="EEE4E4"/>
        </a:solidFill>
        <a:effectLst/>
      </p:bgPr>
    </p:bg>
    <p:spTree>
      <p:nvGrpSpPr>
        <p:cNvPr id="1" name=""/>
        <p:cNvGrpSpPr/>
        <p:nvPr/>
      </p:nvGrpSpPr>
      <p:grpSpPr>
        <a:xfrm>
          <a:off x="0" y="0"/>
          <a:ext cx="0" cy="0"/>
          <a:chOff x="0" y="0"/>
          <a:chExt cx="0" cy="0"/>
        </a:xfrm>
      </p:grpSpPr>
      <p:sp>
        <p:nvSpPr>
          <p:cNvPr id="2" name="圆角矩形 1"/>
          <p:cNvSpPr/>
          <p:nvPr userDrawn="1"/>
        </p:nvSpPr>
        <p:spPr>
          <a:xfrm>
            <a:off x="3846385" y="6093296"/>
            <a:ext cx="1079719" cy="360000"/>
          </a:xfrm>
          <a:prstGeom prst="roundRect">
            <a:avLst>
              <a:gd name="adj" fmla="val 5329"/>
            </a:avLst>
          </a:prstGeom>
          <a:gradFill>
            <a:gsLst>
              <a:gs pos="0">
                <a:srgbClr val="939292"/>
              </a:gs>
              <a:gs pos="80000">
                <a:srgbClr val="A6A6A7"/>
              </a:gs>
              <a:gs pos="100000">
                <a:srgbClr val="B6B0B2"/>
              </a:gs>
            </a:gsLst>
          </a:gradFill>
          <a:ln>
            <a:no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sz="1800"/>
          </a:p>
        </p:txBody>
      </p:sp>
      <p:sp>
        <p:nvSpPr>
          <p:cNvPr id="3" name="文本框 2"/>
          <p:cNvSpPr txBox="1"/>
          <p:nvPr userDrawn="1"/>
        </p:nvSpPr>
        <p:spPr>
          <a:xfrm>
            <a:off x="3883674" y="6439427"/>
            <a:ext cx="1005141" cy="338554"/>
          </a:xfrm>
          <a:prstGeom prst="rect">
            <a:avLst/>
          </a:prstGeom>
          <a:noFill/>
        </p:spPr>
        <p:txBody>
          <a:bodyPr wrap="none" rtlCol="0">
            <a:spAutoFit/>
          </a:bodyPr>
          <a:lstStyle/>
          <a:p>
            <a:pPr algn="ctr"/>
            <a:r>
              <a:rPr lang="zh-CN" altLang="en-US" sz="1600" dirty="0">
                <a:solidFill>
                  <a:srgbClr val="8BAB00"/>
                </a:solidFill>
                <a:latin typeface="华康俪金黑W8(P)" panose="020B0800000000000000" pitchFamily="34" charset="-122"/>
                <a:ea typeface="华康俪金黑W8(P)" panose="020B0800000000000000" pitchFamily="34" charset="-122"/>
              </a:rPr>
              <a:t>人才概述</a:t>
            </a:r>
          </a:p>
        </p:txBody>
      </p:sp>
      <p:sp>
        <p:nvSpPr>
          <p:cNvPr id="4" name="文本框 3"/>
          <p:cNvSpPr txBox="1"/>
          <p:nvPr userDrawn="1"/>
        </p:nvSpPr>
        <p:spPr>
          <a:xfrm>
            <a:off x="5843170" y="6439428"/>
            <a:ext cx="723087" cy="307777"/>
          </a:xfrm>
          <a:prstGeom prst="rect">
            <a:avLst/>
          </a:prstGeom>
          <a:noFill/>
        </p:spPr>
        <p:txBody>
          <a:bodyPr wrap="none" rtlCol="0">
            <a:spAutoFit/>
          </a:bodyPr>
          <a:lstStyle/>
          <a:p>
            <a:pPr algn="ctr"/>
            <a:r>
              <a:rPr lang="zh-CN" altLang="en-US" sz="1400" dirty="0">
                <a:solidFill>
                  <a:schemeClr val="bg1">
                    <a:lumMod val="50000"/>
                  </a:schemeClr>
                </a:solidFill>
                <a:latin typeface="微软雅黑" panose="020B0503020204020204" pitchFamily="34" charset="-122"/>
                <a:ea typeface="微软雅黑" panose="020B0503020204020204" pitchFamily="34" charset="-122"/>
              </a:rPr>
              <a:t>选人篇</a:t>
            </a:r>
          </a:p>
        </p:txBody>
      </p:sp>
      <p:sp>
        <p:nvSpPr>
          <p:cNvPr id="5" name="椭圆 4"/>
          <p:cNvSpPr/>
          <p:nvPr userDrawn="1"/>
        </p:nvSpPr>
        <p:spPr>
          <a:xfrm>
            <a:off x="4296268" y="6183296"/>
            <a:ext cx="179953" cy="180000"/>
          </a:xfrm>
          <a:prstGeom prst="ellipse">
            <a:avLst/>
          </a:prstGeom>
          <a:solidFill>
            <a:srgbClr val="FF8500"/>
          </a:solidFill>
          <a:ln w="57150">
            <a:solidFill>
              <a:srgbClr val="EAE0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6" name="文本框 5"/>
          <p:cNvSpPr txBox="1"/>
          <p:nvPr userDrawn="1"/>
        </p:nvSpPr>
        <p:spPr>
          <a:xfrm>
            <a:off x="7571894" y="6439428"/>
            <a:ext cx="723087" cy="307777"/>
          </a:xfrm>
          <a:prstGeom prst="rect">
            <a:avLst/>
          </a:prstGeom>
          <a:noFill/>
        </p:spPr>
        <p:txBody>
          <a:bodyPr wrap="none" rtlCol="0">
            <a:spAutoFit/>
          </a:bodyPr>
          <a:lstStyle/>
          <a:p>
            <a:pPr algn="ctr"/>
            <a:r>
              <a:rPr lang="zh-CN" altLang="en-US" sz="1400" dirty="0">
                <a:solidFill>
                  <a:schemeClr val="bg1">
                    <a:lumMod val="50000"/>
                  </a:schemeClr>
                </a:solidFill>
                <a:latin typeface="微软雅黑" panose="020B0503020204020204" pitchFamily="34" charset="-122"/>
                <a:ea typeface="微软雅黑" panose="020B0503020204020204" pitchFamily="34" charset="-122"/>
              </a:rPr>
              <a:t>用人篇</a:t>
            </a:r>
          </a:p>
        </p:txBody>
      </p:sp>
      <p:sp>
        <p:nvSpPr>
          <p:cNvPr id="7" name="文本框 6"/>
          <p:cNvSpPr txBox="1"/>
          <p:nvPr userDrawn="1"/>
        </p:nvSpPr>
        <p:spPr>
          <a:xfrm>
            <a:off x="9300617" y="6439428"/>
            <a:ext cx="723087" cy="307777"/>
          </a:xfrm>
          <a:prstGeom prst="rect">
            <a:avLst/>
          </a:prstGeom>
          <a:noFill/>
        </p:spPr>
        <p:txBody>
          <a:bodyPr wrap="none" rtlCol="0">
            <a:spAutoFit/>
          </a:bodyPr>
          <a:lstStyle/>
          <a:p>
            <a:pPr algn="ctr"/>
            <a:r>
              <a:rPr lang="zh-CN" altLang="en-US" sz="1400" dirty="0">
                <a:solidFill>
                  <a:schemeClr val="bg1">
                    <a:lumMod val="50000"/>
                  </a:schemeClr>
                </a:solidFill>
                <a:latin typeface="微软雅黑" panose="020B0503020204020204" pitchFamily="34" charset="-122"/>
                <a:ea typeface="微软雅黑" panose="020B0503020204020204" pitchFamily="34" charset="-122"/>
              </a:rPr>
              <a:t>育人篇</a:t>
            </a:r>
          </a:p>
        </p:txBody>
      </p:sp>
      <p:sp>
        <p:nvSpPr>
          <p:cNvPr id="8" name="文本框 7"/>
          <p:cNvSpPr txBox="1"/>
          <p:nvPr userDrawn="1"/>
        </p:nvSpPr>
        <p:spPr>
          <a:xfrm>
            <a:off x="11029342" y="6439428"/>
            <a:ext cx="723087" cy="307777"/>
          </a:xfrm>
          <a:prstGeom prst="rect">
            <a:avLst/>
          </a:prstGeom>
          <a:noFill/>
        </p:spPr>
        <p:txBody>
          <a:bodyPr wrap="none" rtlCol="0">
            <a:spAutoFit/>
          </a:bodyPr>
          <a:lstStyle/>
          <a:p>
            <a:pPr algn="ctr"/>
            <a:r>
              <a:rPr lang="zh-CN" altLang="en-US" sz="1400" dirty="0">
                <a:solidFill>
                  <a:schemeClr val="bg1">
                    <a:lumMod val="50000"/>
                  </a:schemeClr>
                </a:solidFill>
                <a:latin typeface="微软雅黑" panose="020B0503020204020204" pitchFamily="34" charset="-122"/>
                <a:ea typeface="微软雅黑" panose="020B0503020204020204" pitchFamily="34" charset="-122"/>
              </a:rPr>
              <a:t>留人篇</a:t>
            </a:r>
          </a:p>
        </p:txBody>
      </p:sp>
    </p:spTree>
    <p:extLst>
      <p:ext uri="{BB962C8B-B14F-4D97-AF65-F5344CB8AC3E}">
        <p14:creationId xmlns:p14="http://schemas.microsoft.com/office/powerpoint/2010/main" val="20362508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5" name="文本框 4"/>
          <p:cNvSpPr txBox="1"/>
          <p:nvPr userDrawn="1"/>
        </p:nvSpPr>
        <p:spPr>
          <a:xfrm>
            <a:off x="3936322" y="6439428"/>
            <a:ext cx="902576" cy="307777"/>
          </a:xfrm>
          <a:prstGeom prst="rect">
            <a:avLst/>
          </a:prstGeom>
          <a:noFill/>
        </p:spPr>
        <p:txBody>
          <a:bodyPr wrap="none" rtlCol="0">
            <a:spAutoFit/>
          </a:bodyPr>
          <a:lstStyle/>
          <a:p>
            <a:pPr algn="ctr"/>
            <a:r>
              <a:rPr lang="zh-CN" altLang="en-US" sz="1400" kern="1200" dirty="0">
                <a:solidFill>
                  <a:schemeClr val="bg1">
                    <a:lumMod val="50000"/>
                  </a:schemeClr>
                </a:solidFill>
                <a:latin typeface="微软雅黑" panose="020B0503020204020204" pitchFamily="34" charset="-122"/>
                <a:ea typeface="微软雅黑" panose="020B0503020204020204" pitchFamily="34" charset="-122"/>
                <a:cs typeface="+mn-cs"/>
              </a:rPr>
              <a:t>人才概述</a:t>
            </a:r>
          </a:p>
        </p:txBody>
      </p:sp>
      <p:sp>
        <p:nvSpPr>
          <p:cNvPr id="6" name="文本框 5"/>
          <p:cNvSpPr txBox="1"/>
          <p:nvPr userDrawn="1"/>
        </p:nvSpPr>
        <p:spPr>
          <a:xfrm>
            <a:off x="5740978" y="6439427"/>
            <a:ext cx="800011" cy="338554"/>
          </a:xfrm>
          <a:prstGeom prst="rect">
            <a:avLst/>
          </a:prstGeom>
          <a:noFill/>
        </p:spPr>
        <p:txBody>
          <a:bodyPr wrap="none" rtlCol="0">
            <a:spAutoFit/>
          </a:bodyPr>
          <a:lstStyle/>
          <a:p>
            <a:pPr marL="0" algn="ctr" defTabSz="914400" rtl="0" eaLnBrk="1" latinLnBrk="0" hangingPunct="1"/>
            <a:r>
              <a:rPr lang="zh-CN" altLang="en-US" sz="1600" kern="1200" dirty="0">
                <a:solidFill>
                  <a:srgbClr val="8BAB00"/>
                </a:solidFill>
                <a:latin typeface="华康俪金黑W8(P)" panose="020B0800000000000000" pitchFamily="34" charset="-122"/>
                <a:ea typeface="华康俪金黑W8(P)" panose="020B0800000000000000" pitchFamily="34" charset="-122"/>
                <a:cs typeface="+mn-cs"/>
              </a:rPr>
              <a:t>选人篇</a:t>
            </a:r>
          </a:p>
        </p:txBody>
      </p:sp>
      <p:sp>
        <p:nvSpPr>
          <p:cNvPr id="8" name="文本框 7"/>
          <p:cNvSpPr txBox="1"/>
          <p:nvPr userDrawn="1"/>
        </p:nvSpPr>
        <p:spPr>
          <a:xfrm>
            <a:off x="7571894" y="6439428"/>
            <a:ext cx="723087" cy="307777"/>
          </a:xfrm>
          <a:prstGeom prst="rect">
            <a:avLst/>
          </a:prstGeom>
          <a:noFill/>
        </p:spPr>
        <p:txBody>
          <a:bodyPr wrap="none" rtlCol="0">
            <a:spAutoFit/>
          </a:bodyPr>
          <a:lstStyle/>
          <a:p>
            <a:pPr algn="ctr"/>
            <a:r>
              <a:rPr lang="zh-CN" altLang="en-US" sz="1400" dirty="0">
                <a:solidFill>
                  <a:schemeClr val="bg1">
                    <a:lumMod val="50000"/>
                  </a:schemeClr>
                </a:solidFill>
                <a:latin typeface="微软雅黑" panose="020B0503020204020204" pitchFamily="34" charset="-122"/>
                <a:ea typeface="微软雅黑" panose="020B0503020204020204" pitchFamily="34" charset="-122"/>
              </a:rPr>
              <a:t>用人篇</a:t>
            </a:r>
          </a:p>
        </p:txBody>
      </p:sp>
      <p:sp>
        <p:nvSpPr>
          <p:cNvPr id="9" name="文本框 8"/>
          <p:cNvSpPr txBox="1"/>
          <p:nvPr userDrawn="1"/>
        </p:nvSpPr>
        <p:spPr>
          <a:xfrm>
            <a:off x="9300617" y="6439428"/>
            <a:ext cx="723087" cy="307777"/>
          </a:xfrm>
          <a:prstGeom prst="rect">
            <a:avLst/>
          </a:prstGeom>
          <a:noFill/>
        </p:spPr>
        <p:txBody>
          <a:bodyPr wrap="none" rtlCol="0">
            <a:spAutoFit/>
          </a:bodyPr>
          <a:lstStyle/>
          <a:p>
            <a:pPr algn="ctr"/>
            <a:r>
              <a:rPr lang="zh-CN" altLang="en-US" sz="1400" dirty="0">
                <a:solidFill>
                  <a:schemeClr val="bg1">
                    <a:lumMod val="50000"/>
                  </a:schemeClr>
                </a:solidFill>
                <a:latin typeface="微软雅黑" panose="020B0503020204020204" pitchFamily="34" charset="-122"/>
                <a:ea typeface="微软雅黑" panose="020B0503020204020204" pitchFamily="34" charset="-122"/>
              </a:rPr>
              <a:t>育人篇</a:t>
            </a:r>
          </a:p>
        </p:txBody>
      </p:sp>
      <p:sp>
        <p:nvSpPr>
          <p:cNvPr id="10" name="文本框 9"/>
          <p:cNvSpPr txBox="1"/>
          <p:nvPr userDrawn="1"/>
        </p:nvSpPr>
        <p:spPr>
          <a:xfrm>
            <a:off x="11029342" y="6439428"/>
            <a:ext cx="723087" cy="307777"/>
          </a:xfrm>
          <a:prstGeom prst="rect">
            <a:avLst/>
          </a:prstGeom>
          <a:noFill/>
        </p:spPr>
        <p:txBody>
          <a:bodyPr wrap="none" rtlCol="0">
            <a:spAutoFit/>
          </a:bodyPr>
          <a:lstStyle/>
          <a:p>
            <a:pPr algn="ctr"/>
            <a:r>
              <a:rPr lang="zh-CN" altLang="en-US" sz="1400" dirty="0">
                <a:solidFill>
                  <a:schemeClr val="bg1">
                    <a:lumMod val="50000"/>
                  </a:schemeClr>
                </a:solidFill>
                <a:latin typeface="微软雅黑" panose="020B0503020204020204" pitchFamily="34" charset="-122"/>
                <a:ea typeface="微软雅黑" panose="020B0503020204020204" pitchFamily="34" charset="-122"/>
              </a:rPr>
              <a:t>留人篇</a:t>
            </a:r>
          </a:p>
        </p:txBody>
      </p:sp>
      <p:sp>
        <p:nvSpPr>
          <p:cNvPr id="11" name="圆角矩形 10"/>
          <p:cNvSpPr/>
          <p:nvPr userDrawn="1"/>
        </p:nvSpPr>
        <p:spPr>
          <a:xfrm>
            <a:off x="5601124" y="6093296"/>
            <a:ext cx="1079719" cy="360000"/>
          </a:xfrm>
          <a:prstGeom prst="roundRect">
            <a:avLst>
              <a:gd name="adj" fmla="val 5329"/>
            </a:avLst>
          </a:prstGeom>
          <a:gradFill>
            <a:gsLst>
              <a:gs pos="0">
                <a:srgbClr val="939292"/>
              </a:gs>
              <a:gs pos="80000">
                <a:srgbClr val="A6A6A7"/>
              </a:gs>
              <a:gs pos="100000">
                <a:srgbClr val="B6B0B2"/>
              </a:gs>
            </a:gsLst>
          </a:gradFill>
          <a:ln>
            <a:no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sz="1800"/>
          </a:p>
        </p:txBody>
      </p:sp>
      <p:sp>
        <p:nvSpPr>
          <p:cNvPr id="12" name="椭圆 11"/>
          <p:cNvSpPr/>
          <p:nvPr userDrawn="1"/>
        </p:nvSpPr>
        <p:spPr>
          <a:xfrm>
            <a:off x="6051007" y="6183296"/>
            <a:ext cx="179953" cy="180000"/>
          </a:xfrm>
          <a:prstGeom prst="ellipse">
            <a:avLst/>
          </a:prstGeom>
          <a:solidFill>
            <a:srgbClr val="FF8500"/>
          </a:solidFill>
          <a:ln w="57150">
            <a:solidFill>
              <a:srgbClr val="EAE0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sp>
        <p:nvSpPr>
          <p:cNvPr id="5" name="文本框 4"/>
          <p:cNvSpPr txBox="1"/>
          <p:nvPr userDrawn="1"/>
        </p:nvSpPr>
        <p:spPr>
          <a:xfrm>
            <a:off x="3936322" y="6439428"/>
            <a:ext cx="902576" cy="307777"/>
          </a:xfrm>
          <a:prstGeom prst="rect">
            <a:avLst/>
          </a:prstGeom>
          <a:noFill/>
        </p:spPr>
        <p:txBody>
          <a:bodyPr wrap="none" rtlCol="0">
            <a:spAutoFit/>
          </a:bodyPr>
          <a:lstStyle/>
          <a:p>
            <a:pPr algn="ctr"/>
            <a:r>
              <a:rPr lang="zh-CN" altLang="en-US" sz="1400" kern="1200" dirty="0">
                <a:solidFill>
                  <a:schemeClr val="bg1">
                    <a:lumMod val="50000"/>
                  </a:schemeClr>
                </a:solidFill>
                <a:latin typeface="微软雅黑" panose="020B0503020204020204" pitchFamily="34" charset="-122"/>
                <a:ea typeface="微软雅黑" panose="020B0503020204020204" pitchFamily="34" charset="-122"/>
                <a:cs typeface="+mn-cs"/>
              </a:rPr>
              <a:t>人才概述</a:t>
            </a:r>
          </a:p>
        </p:txBody>
      </p:sp>
      <p:sp>
        <p:nvSpPr>
          <p:cNvPr id="6" name="文本框 5"/>
          <p:cNvSpPr txBox="1"/>
          <p:nvPr userDrawn="1"/>
        </p:nvSpPr>
        <p:spPr>
          <a:xfrm>
            <a:off x="5740978" y="6439427"/>
            <a:ext cx="800011" cy="338554"/>
          </a:xfrm>
          <a:prstGeom prst="rect">
            <a:avLst/>
          </a:prstGeom>
          <a:noFill/>
        </p:spPr>
        <p:txBody>
          <a:bodyPr wrap="none" rtlCol="0">
            <a:spAutoFit/>
          </a:bodyPr>
          <a:lstStyle/>
          <a:p>
            <a:pPr marL="0" algn="ctr" defTabSz="914400" rtl="0" eaLnBrk="1" latinLnBrk="0" hangingPunct="1"/>
            <a:r>
              <a:rPr lang="zh-CN" altLang="en-US" sz="1600" kern="1200" dirty="0">
                <a:solidFill>
                  <a:srgbClr val="8BAB00"/>
                </a:solidFill>
                <a:latin typeface="华康俪金黑W8(P)" panose="020B0800000000000000" pitchFamily="34" charset="-122"/>
                <a:ea typeface="华康俪金黑W8(P)" panose="020B0800000000000000" pitchFamily="34" charset="-122"/>
                <a:cs typeface="+mn-cs"/>
              </a:rPr>
              <a:t>选人篇</a:t>
            </a:r>
          </a:p>
        </p:txBody>
      </p:sp>
      <p:sp>
        <p:nvSpPr>
          <p:cNvPr id="8" name="文本框 7"/>
          <p:cNvSpPr txBox="1"/>
          <p:nvPr userDrawn="1"/>
        </p:nvSpPr>
        <p:spPr>
          <a:xfrm>
            <a:off x="7571894" y="6439428"/>
            <a:ext cx="723087" cy="307777"/>
          </a:xfrm>
          <a:prstGeom prst="rect">
            <a:avLst/>
          </a:prstGeom>
          <a:noFill/>
        </p:spPr>
        <p:txBody>
          <a:bodyPr wrap="none" rtlCol="0">
            <a:spAutoFit/>
          </a:bodyPr>
          <a:lstStyle/>
          <a:p>
            <a:pPr algn="ctr"/>
            <a:r>
              <a:rPr lang="zh-CN" altLang="en-US" sz="1400" dirty="0">
                <a:solidFill>
                  <a:schemeClr val="bg1">
                    <a:lumMod val="50000"/>
                  </a:schemeClr>
                </a:solidFill>
                <a:latin typeface="微软雅黑" panose="020B0503020204020204" pitchFamily="34" charset="-122"/>
                <a:ea typeface="微软雅黑" panose="020B0503020204020204" pitchFamily="34" charset="-122"/>
              </a:rPr>
              <a:t>用人篇</a:t>
            </a:r>
          </a:p>
        </p:txBody>
      </p:sp>
      <p:sp>
        <p:nvSpPr>
          <p:cNvPr id="9" name="文本框 8"/>
          <p:cNvSpPr txBox="1"/>
          <p:nvPr userDrawn="1"/>
        </p:nvSpPr>
        <p:spPr>
          <a:xfrm>
            <a:off x="9300617" y="6439428"/>
            <a:ext cx="723087" cy="307777"/>
          </a:xfrm>
          <a:prstGeom prst="rect">
            <a:avLst/>
          </a:prstGeom>
          <a:noFill/>
        </p:spPr>
        <p:txBody>
          <a:bodyPr wrap="none" rtlCol="0">
            <a:spAutoFit/>
          </a:bodyPr>
          <a:lstStyle/>
          <a:p>
            <a:pPr algn="ctr"/>
            <a:r>
              <a:rPr lang="zh-CN" altLang="en-US" sz="1400" dirty="0">
                <a:solidFill>
                  <a:schemeClr val="bg1">
                    <a:lumMod val="50000"/>
                  </a:schemeClr>
                </a:solidFill>
                <a:latin typeface="微软雅黑" panose="020B0503020204020204" pitchFamily="34" charset="-122"/>
                <a:ea typeface="微软雅黑" panose="020B0503020204020204" pitchFamily="34" charset="-122"/>
              </a:rPr>
              <a:t>育人篇</a:t>
            </a:r>
          </a:p>
        </p:txBody>
      </p:sp>
      <p:sp>
        <p:nvSpPr>
          <p:cNvPr id="10" name="文本框 9"/>
          <p:cNvSpPr txBox="1"/>
          <p:nvPr userDrawn="1"/>
        </p:nvSpPr>
        <p:spPr>
          <a:xfrm>
            <a:off x="11029342" y="6439428"/>
            <a:ext cx="723087" cy="307777"/>
          </a:xfrm>
          <a:prstGeom prst="rect">
            <a:avLst/>
          </a:prstGeom>
          <a:noFill/>
        </p:spPr>
        <p:txBody>
          <a:bodyPr wrap="none" rtlCol="0">
            <a:spAutoFit/>
          </a:bodyPr>
          <a:lstStyle/>
          <a:p>
            <a:pPr algn="ctr"/>
            <a:r>
              <a:rPr lang="zh-CN" altLang="en-US" sz="1400" dirty="0">
                <a:solidFill>
                  <a:schemeClr val="bg1">
                    <a:lumMod val="50000"/>
                  </a:schemeClr>
                </a:solidFill>
                <a:latin typeface="微软雅黑" panose="020B0503020204020204" pitchFamily="34" charset="-122"/>
                <a:ea typeface="微软雅黑" panose="020B0503020204020204" pitchFamily="34" charset="-122"/>
              </a:rPr>
              <a:t>留人篇</a:t>
            </a:r>
          </a:p>
        </p:txBody>
      </p:sp>
      <p:sp>
        <p:nvSpPr>
          <p:cNvPr id="11" name="圆角矩形 10"/>
          <p:cNvSpPr/>
          <p:nvPr userDrawn="1"/>
        </p:nvSpPr>
        <p:spPr>
          <a:xfrm>
            <a:off x="5601124" y="6093296"/>
            <a:ext cx="1079719" cy="360000"/>
          </a:xfrm>
          <a:prstGeom prst="roundRect">
            <a:avLst>
              <a:gd name="adj" fmla="val 5329"/>
            </a:avLst>
          </a:prstGeom>
          <a:gradFill>
            <a:gsLst>
              <a:gs pos="0">
                <a:srgbClr val="939292"/>
              </a:gs>
              <a:gs pos="80000">
                <a:srgbClr val="A6A6A7"/>
              </a:gs>
              <a:gs pos="100000">
                <a:srgbClr val="B6B0B2"/>
              </a:gs>
            </a:gsLst>
          </a:gradFill>
          <a:ln>
            <a:no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sz="1800"/>
          </a:p>
        </p:txBody>
      </p:sp>
      <p:sp>
        <p:nvSpPr>
          <p:cNvPr id="12" name="椭圆 11"/>
          <p:cNvSpPr/>
          <p:nvPr userDrawn="1"/>
        </p:nvSpPr>
        <p:spPr>
          <a:xfrm>
            <a:off x="6051007" y="6183296"/>
            <a:ext cx="179953" cy="180000"/>
          </a:xfrm>
          <a:prstGeom prst="ellipse">
            <a:avLst/>
          </a:prstGeom>
          <a:solidFill>
            <a:srgbClr val="FF8500"/>
          </a:solidFill>
          <a:ln w="57150">
            <a:solidFill>
              <a:srgbClr val="EAE0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3" name="TextBox 8"/>
          <p:cNvSpPr txBox="1"/>
          <p:nvPr userDrawn="1"/>
        </p:nvSpPr>
        <p:spPr>
          <a:xfrm>
            <a:off x="1344709" y="273348"/>
            <a:ext cx="4607312" cy="369332"/>
          </a:xfrm>
          <a:prstGeom prst="rect">
            <a:avLst/>
          </a:prstGeom>
          <a:noFill/>
        </p:spPr>
        <p:txBody>
          <a:bodyPr wrap="square" rtlCol="0">
            <a:spAutoFit/>
          </a:bodyPr>
          <a:lstStyle/>
          <a:p>
            <a:r>
              <a:rPr lang="zh-CN" altLang="en-US" sz="1800" dirty="0">
                <a:solidFill>
                  <a:schemeClr val="bg1"/>
                </a:solidFill>
                <a:latin typeface="微软雅黑" panose="020B0503020204020204" pitchFamily="34" charset="-122"/>
                <a:ea typeface="微软雅黑" panose="020B0503020204020204" pitchFamily="34" charset="-122"/>
              </a:rPr>
              <a:t>第三节    选人的原则</a:t>
            </a:r>
          </a:p>
        </p:txBody>
      </p:sp>
    </p:spTree>
    <p:extLst>
      <p:ext uri="{BB962C8B-B14F-4D97-AF65-F5344CB8AC3E}">
        <p14:creationId xmlns:p14="http://schemas.microsoft.com/office/powerpoint/2010/main" val="24466747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两栏内容">
    <p:bg>
      <p:bgPr>
        <a:solidFill>
          <a:srgbClr val="EEE4E4"/>
        </a:solidFill>
        <a:effectLst/>
      </p:bgPr>
    </p:bg>
    <p:spTree>
      <p:nvGrpSpPr>
        <p:cNvPr id="1" name=""/>
        <p:cNvGrpSpPr/>
        <p:nvPr/>
      </p:nvGrpSpPr>
      <p:grpSpPr>
        <a:xfrm>
          <a:off x="0" y="0"/>
          <a:ext cx="0" cy="0"/>
          <a:chOff x="0" y="0"/>
          <a:chExt cx="0" cy="0"/>
        </a:xfrm>
      </p:grpSpPr>
      <p:sp>
        <p:nvSpPr>
          <p:cNvPr id="8" name="文本框 7"/>
          <p:cNvSpPr txBox="1"/>
          <p:nvPr userDrawn="1"/>
        </p:nvSpPr>
        <p:spPr>
          <a:xfrm>
            <a:off x="5843170" y="6439428"/>
            <a:ext cx="723087" cy="307777"/>
          </a:xfrm>
          <a:prstGeom prst="rect">
            <a:avLst/>
          </a:prstGeom>
          <a:noFill/>
        </p:spPr>
        <p:txBody>
          <a:bodyPr wrap="none" rtlCol="0">
            <a:spAutoFit/>
          </a:bodyPr>
          <a:lstStyle/>
          <a:p>
            <a:pPr algn="ctr"/>
            <a:r>
              <a:rPr lang="zh-CN" altLang="en-US" sz="1400" dirty="0">
                <a:solidFill>
                  <a:schemeClr val="bg1">
                    <a:lumMod val="50000"/>
                  </a:schemeClr>
                </a:solidFill>
                <a:latin typeface="微软雅黑" panose="020B0503020204020204" pitchFamily="34" charset="-122"/>
                <a:ea typeface="微软雅黑" panose="020B0503020204020204" pitchFamily="34" charset="-122"/>
              </a:rPr>
              <a:t>选人篇</a:t>
            </a:r>
          </a:p>
        </p:txBody>
      </p:sp>
      <p:sp>
        <p:nvSpPr>
          <p:cNvPr id="11" name="文本框 10"/>
          <p:cNvSpPr txBox="1"/>
          <p:nvPr userDrawn="1"/>
        </p:nvSpPr>
        <p:spPr>
          <a:xfrm>
            <a:off x="9300617" y="6439428"/>
            <a:ext cx="723087" cy="307777"/>
          </a:xfrm>
          <a:prstGeom prst="rect">
            <a:avLst/>
          </a:prstGeom>
          <a:noFill/>
        </p:spPr>
        <p:txBody>
          <a:bodyPr wrap="none" rtlCol="0">
            <a:spAutoFit/>
          </a:bodyPr>
          <a:lstStyle/>
          <a:p>
            <a:pPr algn="ctr"/>
            <a:r>
              <a:rPr lang="zh-CN" altLang="en-US" sz="1400" dirty="0">
                <a:solidFill>
                  <a:schemeClr val="bg1">
                    <a:lumMod val="50000"/>
                  </a:schemeClr>
                </a:solidFill>
                <a:latin typeface="微软雅黑" panose="020B0503020204020204" pitchFamily="34" charset="-122"/>
                <a:ea typeface="微软雅黑" panose="020B0503020204020204" pitchFamily="34" charset="-122"/>
              </a:rPr>
              <a:t>育人篇</a:t>
            </a:r>
          </a:p>
        </p:txBody>
      </p:sp>
      <p:sp>
        <p:nvSpPr>
          <p:cNvPr id="12" name="文本框 11"/>
          <p:cNvSpPr txBox="1"/>
          <p:nvPr userDrawn="1"/>
        </p:nvSpPr>
        <p:spPr>
          <a:xfrm>
            <a:off x="11029342" y="6439428"/>
            <a:ext cx="723087" cy="307777"/>
          </a:xfrm>
          <a:prstGeom prst="rect">
            <a:avLst/>
          </a:prstGeom>
          <a:noFill/>
        </p:spPr>
        <p:txBody>
          <a:bodyPr wrap="none" rtlCol="0">
            <a:spAutoFit/>
          </a:bodyPr>
          <a:lstStyle/>
          <a:p>
            <a:pPr algn="ctr"/>
            <a:r>
              <a:rPr lang="zh-CN" altLang="en-US" sz="1400" dirty="0">
                <a:solidFill>
                  <a:schemeClr val="bg1">
                    <a:lumMod val="50000"/>
                  </a:schemeClr>
                </a:solidFill>
                <a:latin typeface="微软雅黑" panose="020B0503020204020204" pitchFamily="34" charset="-122"/>
                <a:ea typeface="微软雅黑" panose="020B0503020204020204" pitchFamily="34" charset="-122"/>
              </a:rPr>
              <a:t>留人篇</a:t>
            </a:r>
          </a:p>
        </p:txBody>
      </p:sp>
      <p:sp>
        <p:nvSpPr>
          <p:cNvPr id="13" name="圆角矩形 12"/>
          <p:cNvSpPr/>
          <p:nvPr userDrawn="1"/>
        </p:nvSpPr>
        <p:spPr>
          <a:xfrm>
            <a:off x="7355463" y="6093296"/>
            <a:ext cx="1079719" cy="360000"/>
          </a:xfrm>
          <a:prstGeom prst="roundRect">
            <a:avLst>
              <a:gd name="adj" fmla="val 5329"/>
            </a:avLst>
          </a:prstGeom>
          <a:gradFill>
            <a:gsLst>
              <a:gs pos="0">
                <a:srgbClr val="939292"/>
              </a:gs>
              <a:gs pos="80000">
                <a:srgbClr val="A6A6A7"/>
              </a:gs>
              <a:gs pos="100000">
                <a:srgbClr val="B6B0B2"/>
              </a:gs>
            </a:gsLst>
          </a:gradFill>
          <a:ln>
            <a:no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sz="1800"/>
          </a:p>
        </p:txBody>
      </p:sp>
      <p:sp>
        <p:nvSpPr>
          <p:cNvPr id="14" name="文本框 13"/>
          <p:cNvSpPr txBox="1"/>
          <p:nvPr userDrawn="1"/>
        </p:nvSpPr>
        <p:spPr>
          <a:xfrm>
            <a:off x="3936322" y="6439428"/>
            <a:ext cx="902576" cy="307777"/>
          </a:xfrm>
          <a:prstGeom prst="rect">
            <a:avLst/>
          </a:prstGeom>
          <a:noFill/>
        </p:spPr>
        <p:txBody>
          <a:bodyPr wrap="none" rtlCol="0">
            <a:spAutoFit/>
          </a:bodyPr>
          <a:lstStyle/>
          <a:p>
            <a:pPr algn="ctr"/>
            <a:r>
              <a:rPr lang="zh-CN" altLang="en-US" sz="1400" kern="1200" dirty="0">
                <a:solidFill>
                  <a:schemeClr val="bg1">
                    <a:lumMod val="50000"/>
                  </a:schemeClr>
                </a:solidFill>
                <a:latin typeface="微软雅黑" panose="020B0503020204020204" pitchFamily="34" charset="-122"/>
                <a:ea typeface="微软雅黑" panose="020B0503020204020204" pitchFamily="34" charset="-122"/>
                <a:cs typeface="+mn-cs"/>
              </a:rPr>
              <a:t>人才概述</a:t>
            </a:r>
          </a:p>
        </p:txBody>
      </p:sp>
      <p:sp>
        <p:nvSpPr>
          <p:cNvPr id="15" name="椭圆 14"/>
          <p:cNvSpPr/>
          <p:nvPr userDrawn="1"/>
        </p:nvSpPr>
        <p:spPr>
          <a:xfrm>
            <a:off x="7805746" y="6183296"/>
            <a:ext cx="179953" cy="180000"/>
          </a:xfrm>
          <a:prstGeom prst="ellipse">
            <a:avLst/>
          </a:prstGeom>
          <a:solidFill>
            <a:srgbClr val="FF8500"/>
          </a:solidFill>
          <a:ln w="57150">
            <a:solidFill>
              <a:srgbClr val="EAE0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800"/>
          </a:p>
        </p:txBody>
      </p:sp>
      <p:sp>
        <p:nvSpPr>
          <p:cNvPr id="16" name="文本框 15"/>
          <p:cNvSpPr txBox="1"/>
          <p:nvPr userDrawn="1"/>
        </p:nvSpPr>
        <p:spPr>
          <a:xfrm>
            <a:off x="7495317" y="6439427"/>
            <a:ext cx="800011" cy="338554"/>
          </a:xfrm>
          <a:prstGeom prst="rect">
            <a:avLst/>
          </a:prstGeom>
          <a:noFill/>
        </p:spPr>
        <p:txBody>
          <a:bodyPr wrap="none" rtlCol="0">
            <a:spAutoFit/>
          </a:bodyPr>
          <a:lstStyle/>
          <a:p>
            <a:pPr marL="0" algn="ctr" defTabSz="914400" rtl="0" eaLnBrk="1" latinLnBrk="0" hangingPunct="1"/>
            <a:r>
              <a:rPr lang="zh-CN" altLang="en-US" sz="1600" kern="1200" dirty="0">
                <a:solidFill>
                  <a:srgbClr val="8BAB00"/>
                </a:solidFill>
                <a:latin typeface="华康俪金黑W8(P)" panose="020B0800000000000000" pitchFamily="34" charset="-122"/>
                <a:ea typeface="华康俪金黑W8(P)" panose="020B0800000000000000" pitchFamily="34" charset="-122"/>
                <a:cs typeface="+mn-cs"/>
              </a:rPr>
              <a:t>用人篇</a:t>
            </a:r>
          </a:p>
        </p:txBody>
      </p:sp>
    </p:spTree>
    <p:extLst>
      <p:ext uri="{BB962C8B-B14F-4D97-AF65-F5344CB8AC3E}">
        <p14:creationId xmlns:p14="http://schemas.microsoft.com/office/powerpoint/2010/main" val="17304550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5_两栏内容">
    <p:bg>
      <p:bgPr>
        <a:solidFill>
          <a:srgbClr val="EEE4E4"/>
        </a:solidFill>
        <a:effectLst/>
      </p:bgPr>
    </p:bg>
    <p:spTree>
      <p:nvGrpSpPr>
        <p:cNvPr id="1" name=""/>
        <p:cNvGrpSpPr/>
        <p:nvPr/>
      </p:nvGrpSpPr>
      <p:grpSpPr>
        <a:xfrm>
          <a:off x="0" y="0"/>
          <a:ext cx="0" cy="0"/>
          <a:chOff x="0" y="0"/>
          <a:chExt cx="0" cy="0"/>
        </a:xfrm>
      </p:grpSpPr>
      <p:sp>
        <p:nvSpPr>
          <p:cNvPr id="8" name="文本框 7"/>
          <p:cNvSpPr txBox="1"/>
          <p:nvPr userDrawn="1"/>
        </p:nvSpPr>
        <p:spPr>
          <a:xfrm>
            <a:off x="5843170" y="6439428"/>
            <a:ext cx="723087" cy="307777"/>
          </a:xfrm>
          <a:prstGeom prst="rect">
            <a:avLst/>
          </a:prstGeom>
          <a:noFill/>
        </p:spPr>
        <p:txBody>
          <a:bodyPr wrap="none" rtlCol="0">
            <a:spAutoFit/>
          </a:bodyPr>
          <a:lstStyle/>
          <a:p>
            <a:pPr algn="ctr"/>
            <a:r>
              <a:rPr lang="zh-CN" altLang="en-US" sz="1400" dirty="0">
                <a:solidFill>
                  <a:schemeClr val="bg1">
                    <a:lumMod val="50000"/>
                  </a:schemeClr>
                </a:solidFill>
                <a:latin typeface="微软雅黑" panose="020B0503020204020204" pitchFamily="34" charset="-122"/>
                <a:ea typeface="微软雅黑" panose="020B0503020204020204" pitchFamily="34" charset="-122"/>
              </a:rPr>
              <a:t>选人篇</a:t>
            </a:r>
          </a:p>
        </p:txBody>
      </p:sp>
      <p:sp>
        <p:nvSpPr>
          <p:cNvPr id="11" name="文本框 10"/>
          <p:cNvSpPr txBox="1"/>
          <p:nvPr userDrawn="1"/>
        </p:nvSpPr>
        <p:spPr>
          <a:xfrm>
            <a:off x="9300617" y="6439428"/>
            <a:ext cx="723087" cy="307777"/>
          </a:xfrm>
          <a:prstGeom prst="rect">
            <a:avLst/>
          </a:prstGeom>
          <a:noFill/>
        </p:spPr>
        <p:txBody>
          <a:bodyPr wrap="none" rtlCol="0">
            <a:spAutoFit/>
          </a:bodyPr>
          <a:lstStyle/>
          <a:p>
            <a:pPr algn="ctr"/>
            <a:r>
              <a:rPr lang="zh-CN" altLang="en-US" sz="1400" dirty="0">
                <a:solidFill>
                  <a:schemeClr val="bg1">
                    <a:lumMod val="50000"/>
                  </a:schemeClr>
                </a:solidFill>
                <a:latin typeface="微软雅黑" panose="020B0503020204020204" pitchFamily="34" charset="-122"/>
                <a:ea typeface="微软雅黑" panose="020B0503020204020204" pitchFamily="34" charset="-122"/>
              </a:rPr>
              <a:t>育人篇</a:t>
            </a:r>
          </a:p>
        </p:txBody>
      </p:sp>
      <p:sp>
        <p:nvSpPr>
          <p:cNvPr id="12" name="文本框 11"/>
          <p:cNvSpPr txBox="1"/>
          <p:nvPr userDrawn="1"/>
        </p:nvSpPr>
        <p:spPr>
          <a:xfrm>
            <a:off x="11029342" y="6439428"/>
            <a:ext cx="723087" cy="307777"/>
          </a:xfrm>
          <a:prstGeom prst="rect">
            <a:avLst/>
          </a:prstGeom>
          <a:noFill/>
        </p:spPr>
        <p:txBody>
          <a:bodyPr wrap="none" rtlCol="0">
            <a:spAutoFit/>
          </a:bodyPr>
          <a:lstStyle/>
          <a:p>
            <a:pPr algn="ctr"/>
            <a:r>
              <a:rPr lang="zh-CN" altLang="en-US" sz="1400" dirty="0">
                <a:solidFill>
                  <a:schemeClr val="bg1">
                    <a:lumMod val="50000"/>
                  </a:schemeClr>
                </a:solidFill>
                <a:latin typeface="微软雅黑" panose="020B0503020204020204" pitchFamily="34" charset="-122"/>
                <a:ea typeface="微软雅黑" panose="020B0503020204020204" pitchFamily="34" charset="-122"/>
              </a:rPr>
              <a:t>留人篇</a:t>
            </a:r>
          </a:p>
        </p:txBody>
      </p:sp>
      <p:sp>
        <p:nvSpPr>
          <p:cNvPr id="13" name="圆角矩形 12"/>
          <p:cNvSpPr/>
          <p:nvPr userDrawn="1"/>
        </p:nvSpPr>
        <p:spPr>
          <a:xfrm>
            <a:off x="7355463" y="6093296"/>
            <a:ext cx="1079719" cy="360000"/>
          </a:xfrm>
          <a:prstGeom prst="roundRect">
            <a:avLst>
              <a:gd name="adj" fmla="val 5329"/>
            </a:avLst>
          </a:prstGeom>
          <a:gradFill>
            <a:gsLst>
              <a:gs pos="0">
                <a:srgbClr val="939292"/>
              </a:gs>
              <a:gs pos="80000">
                <a:srgbClr val="A6A6A7"/>
              </a:gs>
              <a:gs pos="100000">
                <a:srgbClr val="B6B0B2"/>
              </a:gs>
            </a:gsLst>
          </a:gradFill>
          <a:ln>
            <a:no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sz="1800"/>
          </a:p>
        </p:txBody>
      </p:sp>
      <p:sp>
        <p:nvSpPr>
          <p:cNvPr id="14" name="文本框 13"/>
          <p:cNvSpPr txBox="1"/>
          <p:nvPr userDrawn="1"/>
        </p:nvSpPr>
        <p:spPr>
          <a:xfrm>
            <a:off x="3936322" y="6439428"/>
            <a:ext cx="902576" cy="307777"/>
          </a:xfrm>
          <a:prstGeom prst="rect">
            <a:avLst/>
          </a:prstGeom>
          <a:noFill/>
        </p:spPr>
        <p:txBody>
          <a:bodyPr wrap="none" rtlCol="0">
            <a:spAutoFit/>
          </a:bodyPr>
          <a:lstStyle/>
          <a:p>
            <a:pPr algn="ctr"/>
            <a:r>
              <a:rPr lang="zh-CN" altLang="en-US" sz="1400" kern="1200" dirty="0">
                <a:solidFill>
                  <a:schemeClr val="bg1">
                    <a:lumMod val="50000"/>
                  </a:schemeClr>
                </a:solidFill>
                <a:latin typeface="微软雅黑" panose="020B0503020204020204" pitchFamily="34" charset="-122"/>
                <a:ea typeface="微软雅黑" panose="020B0503020204020204" pitchFamily="34" charset="-122"/>
                <a:cs typeface="+mn-cs"/>
              </a:rPr>
              <a:t>人才概述</a:t>
            </a:r>
          </a:p>
        </p:txBody>
      </p:sp>
      <p:sp>
        <p:nvSpPr>
          <p:cNvPr id="15" name="椭圆 14"/>
          <p:cNvSpPr/>
          <p:nvPr userDrawn="1"/>
        </p:nvSpPr>
        <p:spPr>
          <a:xfrm>
            <a:off x="7805746" y="6183296"/>
            <a:ext cx="179953" cy="180000"/>
          </a:xfrm>
          <a:prstGeom prst="ellipse">
            <a:avLst/>
          </a:prstGeom>
          <a:solidFill>
            <a:srgbClr val="FF8500"/>
          </a:solidFill>
          <a:ln w="57150">
            <a:solidFill>
              <a:srgbClr val="EAE0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800"/>
          </a:p>
        </p:txBody>
      </p:sp>
      <p:sp>
        <p:nvSpPr>
          <p:cNvPr id="16" name="文本框 15"/>
          <p:cNvSpPr txBox="1"/>
          <p:nvPr userDrawn="1"/>
        </p:nvSpPr>
        <p:spPr>
          <a:xfrm>
            <a:off x="7495317" y="6439427"/>
            <a:ext cx="800011" cy="338554"/>
          </a:xfrm>
          <a:prstGeom prst="rect">
            <a:avLst/>
          </a:prstGeom>
          <a:noFill/>
        </p:spPr>
        <p:txBody>
          <a:bodyPr wrap="none" rtlCol="0">
            <a:spAutoFit/>
          </a:bodyPr>
          <a:lstStyle/>
          <a:p>
            <a:pPr marL="0" algn="ctr" defTabSz="914400" rtl="0" eaLnBrk="1" latinLnBrk="0" hangingPunct="1"/>
            <a:r>
              <a:rPr lang="zh-CN" altLang="en-US" sz="1600" kern="1200" dirty="0">
                <a:solidFill>
                  <a:srgbClr val="8BAB00"/>
                </a:solidFill>
                <a:latin typeface="华康俪金黑W8(P)" panose="020B0800000000000000" pitchFamily="34" charset="-122"/>
                <a:ea typeface="华康俪金黑W8(P)" panose="020B0800000000000000" pitchFamily="34" charset="-122"/>
                <a:cs typeface="+mn-cs"/>
              </a:rPr>
              <a:t>用人篇</a:t>
            </a:r>
          </a:p>
        </p:txBody>
      </p:sp>
      <p:sp>
        <p:nvSpPr>
          <p:cNvPr id="9" name="TextBox 8"/>
          <p:cNvSpPr txBox="1"/>
          <p:nvPr userDrawn="1"/>
        </p:nvSpPr>
        <p:spPr>
          <a:xfrm>
            <a:off x="1344709" y="273348"/>
            <a:ext cx="4607312" cy="369332"/>
          </a:xfrm>
          <a:prstGeom prst="rect">
            <a:avLst/>
          </a:prstGeom>
          <a:noFill/>
        </p:spPr>
        <p:txBody>
          <a:bodyPr wrap="square" rtlCol="0">
            <a:spAutoFit/>
          </a:bodyPr>
          <a:lstStyle/>
          <a:p>
            <a:r>
              <a:rPr lang="zh-CN" altLang="en-US" sz="1800" dirty="0">
                <a:solidFill>
                  <a:schemeClr val="bg1"/>
                </a:solidFill>
                <a:latin typeface="微软雅黑" panose="020B0503020204020204" pitchFamily="34" charset="-122"/>
                <a:ea typeface="微软雅黑" panose="020B0503020204020204" pitchFamily="34" charset="-122"/>
              </a:rPr>
              <a:t>第三节    用人的原则</a:t>
            </a:r>
          </a:p>
        </p:txBody>
      </p:sp>
    </p:spTree>
    <p:extLst>
      <p:ext uri="{BB962C8B-B14F-4D97-AF65-F5344CB8AC3E}">
        <p14:creationId xmlns:p14="http://schemas.microsoft.com/office/powerpoint/2010/main" val="5440776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6_两栏内容">
    <p:bg>
      <p:bgPr>
        <a:solidFill>
          <a:srgbClr val="EEE4E4"/>
        </a:solidFill>
        <a:effectLst/>
      </p:bgPr>
    </p:bg>
    <p:spTree>
      <p:nvGrpSpPr>
        <p:cNvPr id="1" name=""/>
        <p:cNvGrpSpPr/>
        <p:nvPr/>
      </p:nvGrpSpPr>
      <p:grpSpPr>
        <a:xfrm>
          <a:off x="0" y="0"/>
          <a:ext cx="0" cy="0"/>
          <a:chOff x="0" y="0"/>
          <a:chExt cx="0" cy="0"/>
        </a:xfrm>
      </p:grpSpPr>
      <p:sp>
        <p:nvSpPr>
          <p:cNvPr id="16" name="文本框 15"/>
          <p:cNvSpPr txBox="1"/>
          <p:nvPr userDrawn="1"/>
        </p:nvSpPr>
        <p:spPr>
          <a:xfrm>
            <a:off x="5843170" y="6439428"/>
            <a:ext cx="723087" cy="307777"/>
          </a:xfrm>
          <a:prstGeom prst="rect">
            <a:avLst/>
          </a:prstGeom>
          <a:noFill/>
        </p:spPr>
        <p:txBody>
          <a:bodyPr wrap="none" rtlCol="0">
            <a:spAutoFit/>
          </a:bodyPr>
          <a:lstStyle/>
          <a:p>
            <a:pPr algn="ctr"/>
            <a:r>
              <a:rPr lang="zh-CN" altLang="en-US" sz="1400" dirty="0">
                <a:solidFill>
                  <a:schemeClr val="bg1">
                    <a:lumMod val="50000"/>
                  </a:schemeClr>
                </a:solidFill>
                <a:latin typeface="微软雅黑" panose="020B0503020204020204" pitchFamily="34" charset="-122"/>
                <a:ea typeface="微软雅黑" panose="020B0503020204020204" pitchFamily="34" charset="-122"/>
              </a:rPr>
              <a:t>选人篇</a:t>
            </a:r>
          </a:p>
        </p:txBody>
      </p:sp>
      <p:sp>
        <p:nvSpPr>
          <p:cNvPr id="18" name="文本框 17"/>
          <p:cNvSpPr txBox="1"/>
          <p:nvPr userDrawn="1"/>
        </p:nvSpPr>
        <p:spPr>
          <a:xfrm>
            <a:off x="7571894" y="6439428"/>
            <a:ext cx="723087" cy="307777"/>
          </a:xfrm>
          <a:prstGeom prst="rect">
            <a:avLst/>
          </a:prstGeom>
          <a:noFill/>
        </p:spPr>
        <p:txBody>
          <a:bodyPr wrap="none" rtlCol="0">
            <a:spAutoFit/>
          </a:bodyPr>
          <a:lstStyle/>
          <a:p>
            <a:pPr algn="ctr"/>
            <a:r>
              <a:rPr lang="zh-CN" altLang="en-US" sz="1400" dirty="0">
                <a:solidFill>
                  <a:schemeClr val="bg1">
                    <a:lumMod val="50000"/>
                  </a:schemeClr>
                </a:solidFill>
                <a:latin typeface="微软雅黑" panose="020B0503020204020204" pitchFamily="34" charset="-122"/>
                <a:ea typeface="微软雅黑" panose="020B0503020204020204" pitchFamily="34" charset="-122"/>
              </a:rPr>
              <a:t>用人篇</a:t>
            </a:r>
          </a:p>
        </p:txBody>
      </p:sp>
      <p:sp>
        <p:nvSpPr>
          <p:cNvPr id="20" name="文本框 19"/>
          <p:cNvSpPr txBox="1"/>
          <p:nvPr userDrawn="1"/>
        </p:nvSpPr>
        <p:spPr>
          <a:xfrm>
            <a:off x="11029342" y="6439428"/>
            <a:ext cx="723087" cy="307777"/>
          </a:xfrm>
          <a:prstGeom prst="rect">
            <a:avLst/>
          </a:prstGeom>
          <a:noFill/>
        </p:spPr>
        <p:txBody>
          <a:bodyPr wrap="none" rtlCol="0">
            <a:spAutoFit/>
          </a:bodyPr>
          <a:lstStyle/>
          <a:p>
            <a:pPr algn="ctr"/>
            <a:r>
              <a:rPr lang="zh-CN" altLang="en-US" sz="1400" dirty="0">
                <a:solidFill>
                  <a:schemeClr val="bg1">
                    <a:lumMod val="50000"/>
                  </a:schemeClr>
                </a:solidFill>
                <a:latin typeface="微软雅黑" panose="020B0503020204020204" pitchFamily="34" charset="-122"/>
                <a:ea typeface="微软雅黑" panose="020B0503020204020204" pitchFamily="34" charset="-122"/>
              </a:rPr>
              <a:t>留人篇</a:t>
            </a:r>
          </a:p>
        </p:txBody>
      </p:sp>
      <p:sp>
        <p:nvSpPr>
          <p:cNvPr id="21" name="文本框 20"/>
          <p:cNvSpPr txBox="1"/>
          <p:nvPr userDrawn="1"/>
        </p:nvSpPr>
        <p:spPr>
          <a:xfrm>
            <a:off x="3936322" y="6439428"/>
            <a:ext cx="902576" cy="307777"/>
          </a:xfrm>
          <a:prstGeom prst="rect">
            <a:avLst/>
          </a:prstGeom>
          <a:noFill/>
        </p:spPr>
        <p:txBody>
          <a:bodyPr wrap="none" rtlCol="0">
            <a:spAutoFit/>
          </a:bodyPr>
          <a:lstStyle/>
          <a:p>
            <a:pPr algn="ctr"/>
            <a:r>
              <a:rPr lang="zh-CN" altLang="en-US" sz="1400" kern="1200" dirty="0">
                <a:solidFill>
                  <a:schemeClr val="bg1">
                    <a:lumMod val="50000"/>
                  </a:schemeClr>
                </a:solidFill>
                <a:latin typeface="微软雅黑" panose="020B0503020204020204" pitchFamily="34" charset="-122"/>
                <a:ea typeface="微软雅黑" panose="020B0503020204020204" pitchFamily="34" charset="-122"/>
                <a:cs typeface="+mn-cs"/>
              </a:rPr>
              <a:t>人才概述</a:t>
            </a:r>
          </a:p>
        </p:txBody>
      </p:sp>
      <p:sp>
        <p:nvSpPr>
          <p:cNvPr id="22" name="文本框 21"/>
          <p:cNvSpPr txBox="1"/>
          <p:nvPr userDrawn="1"/>
        </p:nvSpPr>
        <p:spPr>
          <a:xfrm>
            <a:off x="9262154" y="6439427"/>
            <a:ext cx="800011" cy="338554"/>
          </a:xfrm>
          <a:prstGeom prst="rect">
            <a:avLst/>
          </a:prstGeom>
          <a:noFill/>
        </p:spPr>
        <p:txBody>
          <a:bodyPr wrap="none" rtlCol="0">
            <a:spAutoFit/>
          </a:bodyPr>
          <a:lstStyle/>
          <a:p>
            <a:pPr algn="ctr"/>
            <a:r>
              <a:rPr lang="zh-CN" altLang="en-US" sz="1600" kern="1200" dirty="0">
                <a:solidFill>
                  <a:srgbClr val="8BAB00"/>
                </a:solidFill>
                <a:latin typeface="华康俪金黑W8(P)" panose="020B0800000000000000" pitchFamily="34" charset="-122"/>
                <a:ea typeface="华康俪金黑W8(P)" panose="020B0800000000000000" pitchFamily="34" charset="-122"/>
                <a:cs typeface="+mn-cs"/>
              </a:rPr>
              <a:t>育人篇</a:t>
            </a:r>
          </a:p>
        </p:txBody>
      </p:sp>
      <p:sp>
        <p:nvSpPr>
          <p:cNvPr id="23" name="圆角矩形 22"/>
          <p:cNvSpPr/>
          <p:nvPr userDrawn="1"/>
        </p:nvSpPr>
        <p:spPr>
          <a:xfrm>
            <a:off x="9110602" y="6093296"/>
            <a:ext cx="1079719" cy="360000"/>
          </a:xfrm>
          <a:prstGeom prst="roundRect">
            <a:avLst>
              <a:gd name="adj" fmla="val 5329"/>
            </a:avLst>
          </a:prstGeom>
          <a:gradFill>
            <a:gsLst>
              <a:gs pos="0">
                <a:srgbClr val="939292"/>
              </a:gs>
              <a:gs pos="80000">
                <a:srgbClr val="A6A6A7"/>
              </a:gs>
              <a:gs pos="100000">
                <a:srgbClr val="B6B0B2"/>
              </a:gs>
            </a:gsLst>
          </a:gradFill>
          <a:ln>
            <a:no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sz="1800"/>
          </a:p>
        </p:txBody>
      </p:sp>
      <p:sp>
        <p:nvSpPr>
          <p:cNvPr id="24" name="椭圆 23"/>
          <p:cNvSpPr/>
          <p:nvPr userDrawn="1"/>
        </p:nvSpPr>
        <p:spPr>
          <a:xfrm>
            <a:off x="9560485" y="6183296"/>
            <a:ext cx="179953" cy="180000"/>
          </a:xfrm>
          <a:prstGeom prst="ellipse">
            <a:avLst/>
          </a:prstGeom>
          <a:solidFill>
            <a:srgbClr val="FF8500"/>
          </a:solidFill>
          <a:ln w="57150">
            <a:solidFill>
              <a:srgbClr val="EAE0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800"/>
          </a:p>
        </p:txBody>
      </p:sp>
    </p:spTree>
    <p:extLst>
      <p:ext uri="{BB962C8B-B14F-4D97-AF65-F5344CB8AC3E}">
        <p14:creationId xmlns:p14="http://schemas.microsoft.com/office/powerpoint/2010/main" val="20419425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EEE4E4"/>
        </a:solidFill>
        <a:effectLst/>
      </p:bgPr>
    </p:bg>
    <p:spTree>
      <p:nvGrpSpPr>
        <p:cNvPr id="1" name=""/>
        <p:cNvGrpSpPr/>
        <p:nvPr/>
      </p:nvGrpSpPr>
      <p:grpSpPr>
        <a:xfrm>
          <a:off x="0" y="0"/>
          <a:ext cx="0" cy="0"/>
          <a:chOff x="0" y="0"/>
          <a:chExt cx="0" cy="0"/>
        </a:xfrm>
      </p:grpSpPr>
      <p:cxnSp>
        <p:nvCxnSpPr>
          <p:cNvPr id="6" name="直接连接符 5"/>
          <p:cNvCxnSpPr/>
          <p:nvPr userDrawn="1"/>
        </p:nvCxnSpPr>
        <p:spPr>
          <a:xfrm>
            <a:off x="4404232" y="6273296"/>
            <a:ext cx="6982182"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3" name="直角三角形 12"/>
          <p:cNvSpPr/>
          <p:nvPr userDrawn="1"/>
        </p:nvSpPr>
        <p:spPr>
          <a:xfrm>
            <a:off x="11783149" y="188641"/>
            <a:ext cx="107972" cy="74995"/>
          </a:xfrm>
          <a:prstGeom prst="rtTriangle">
            <a:avLst/>
          </a:prstGeom>
          <a:solidFill>
            <a:srgbClr val="F8F8F8">
              <a:alpha val="84706"/>
            </a:srgbClr>
          </a:solidFill>
          <a:ln w="3175" cap="flat" cmpd="sng" algn="ctr">
            <a:noFill/>
            <a:prstDash val="solid"/>
          </a:ln>
          <a:effectLst>
            <a:outerShdw blurRad="50800" dist="38100" dir="5400000" algn="t" rotWithShape="0">
              <a:prstClr val="black">
                <a:alpha val="40000"/>
              </a:prstClr>
            </a:outerShdw>
          </a:effectLst>
        </p:spPr>
        <p:txBody>
          <a:bodyPr anchor="ctr"/>
          <a:lstStyle/>
          <a:p>
            <a:pPr marR="0" lvl="0" indent="0" algn="ctr" fontAlgn="auto">
              <a:lnSpc>
                <a:spcPct val="120000"/>
              </a:lnSpc>
              <a:spcBef>
                <a:spcPts val="0"/>
              </a:spcBef>
              <a:spcAft>
                <a:spcPts val="0"/>
              </a:spcAft>
              <a:buClrTx/>
              <a:buSzTx/>
              <a:buFontTx/>
              <a:buNone/>
              <a:tabLst/>
            </a:pPr>
            <a:endParaRPr kumimoji="0" lang="zh-CN" altLang="en-US" sz="1800" b="1" i="0" u="none" strike="noStrike" kern="0" cap="none" spc="0" normalizeH="0" baseline="0">
              <a:ln>
                <a:noFill/>
              </a:ln>
              <a:solidFill>
                <a:srgbClr val="F9F9F9"/>
              </a:solidFill>
              <a:effectLst/>
              <a:uLnTx/>
              <a:uFillTx/>
              <a:latin typeface="微软雅黑" pitchFamily="34" charset="-122"/>
              <a:ea typeface="微软雅黑" pitchFamily="34" charset="-122"/>
            </a:endParaRPr>
          </a:p>
        </p:txBody>
      </p:sp>
      <p:sp>
        <p:nvSpPr>
          <p:cNvPr id="12" name="矩形 11"/>
          <p:cNvSpPr/>
          <p:nvPr userDrawn="1"/>
        </p:nvSpPr>
        <p:spPr>
          <a:xfrm>
            <a:off x="1" y="258912"/>
            <a:ext cx="1187808" cy="396000"/>
          </a:xfrm>
          <a:prstGeom prst="rect">
            <a:avLst/>
          </a:prstGeom>
          <a:solidFill>
            <a:srgbClr val="8BA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8" name="矩形 17"/>
          <p:cNvSpPr/>
          <p:nvPr userDrawn="1"/>
        </p:nvSpPr>
        <p:spPr>
          <a:xfrm>
            <a:off x="1244276" y="258912"/>
            <a:ext cx="10947724" cy="396000"/>
          </a:xfrm>
          <a:prstGeom prst="rect">
            <a:avLst/>
          </a:prstGeom>
          <a:solidFill>
            <a:srgbClr val="FF85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9" name="Rectangle 5"/>
          <p:cNvSpPr>
            <a:spLocks noChangeArrowheads="1"/>
          </p:cNvSpPr>
          <p:nvPr userDrawn="1"/>
        </p:nvSpPr>
        <p:spPr bwMode="auto">
          <a:xfrm rot="16200000">
            <a:off x="11129319" y="181144"/>
            <a:ext cx="634120" cy="673544"/>
          </a:xfrm>
          <a:custGeom>
            <a:avLst/>
            <a:gdLst/>
            <a:ahLst/>
            <a:cxnLst/>
            <a:rect l="l" t="t" r="r" b="b"/>
            <a:pathLst>
              <a:path w="4732299" h="655200">
                <a:moveTo>
                  <a:pt x="29842" y="0"/>
                </a:moveTo>
                <a:lnTo>
                  <a:pt x="4732299" y="0"/>
                </a:lnTo>
                <a:lnTo>
                  <a:pt x="4732299" y="655200"/>
                </a:lnTo>
                <a:lnTo>
                  <a:pt x="0" y="655200"/>
                </a:lnTo>
                <a:lnTo>
                  <a:pt x="0" y="651669"/>
                </a:lnTo>
                <a:lnTo>
                  <a:pt x="25384" y="651669"/>
                </a:lnTo>
                <a:lnTo>
                  <a:pt x="393662" y="323851"/>
                </a:lnTo>
                <a:close/>
              </a:path>
            </a:pathLst>
          </a:custGeom>
          <a:solidFill>
            <a:schemeClr val="bg1">
              <a:alpha val="85000"/>
            </a:schemeClr>
          </a:solidFill>
          <a:ln w="3175" cap="flat" cmpd="sng" algn="ctr">
            <a:noFill/>
            <a:prstDash val="solid"/>
          </a:ln>
          <a:effectLst>
            <a:outerShdw blurRad="50800" dist="38100" dir="5400000" algn="t" rotWithShape="0">
              <a:prstClr val="black">
                <a:alpha val="40000"/>
              </a:prstClr>
            </a:outerShdw>
          </a:effectLst>
        </p:spPr>
        <p:txBody>
          <a:bodyPr anchor="ctr"/>
          <a:lstStyle/>
          <a:p>
            <a:pPr marR="0" lvl="0" indent="0" algn="ctr" fontAlgn="auto">
              <a:lnSpc>
                <a:spcPct val="120000"/>
              </a:lnSpc>
              <a:spcBef>
                <a:spcPts val="0"/>
              </a:spcBef>
              <a:spcAft>
                <a:spcPts val="0"/>
              </a:spcAft>
              <a:buClrTx/>
              <a:buSzTx/>
              <a:buFontTx/>
              <a:buNone/>
              <a:tabLst/>
            </a:pPr>
            <a:endParaRPr kumimoji="0" lang="zh-CN" altLang="en-US" sz="1800" b="1" i="0" u="none" strike="noStrike" kern="0" cap="none" spc="0" normalizeH="0" baseline="0" dirty="0">
              <a:ln>
                <a:noFill/>
              </a:ln>
              <a:solidFill>
                <a:srgbClr val="F9F9F9"/>
              </a:solidFill>
              <a:effectLst/>
              <a:uLnTx/>
              <a:uFillTx/>
              <a:latin typeface="微软雅黑" pitchFamily="34" charset="-122"/>
              <a:ea typeface="微软雅黑" pitchFamily="34" charset="-122"/>
            </a:endParaRPr>
          </a:p>
        </p:txBody>
      </p:sp>
      <p:sp>
        <p:nvSpPr>
          <p:cNvPr id="21" name="TextBox 15"/>
          <p:cNvSpPr txBox="1"/>
          <p:nvPr userDrawn="1"/>
        </p:nvSpPr>
        <p:spPr>
          <a:xfrm>
            <a:off x="11109607" y="301304"/>
            <a:ext cx="673544" cy="461665"/>
          </a:xfrm>
          <a:prstGeom prst="rect">
            <a:avLst/>
          </a:prstGeom>
          <a:noFill/>
        </p:spPr>
        <p:txBody>
          <a:bodyPr wrap="square" rtlCol="0">
            <a:spAutoFit/>
          </a:bodyPr>
          <a:lstStyle/>
          <a:p>
            <a:pPr algn="ctr"/>
            <a:fld id="{2EEF1883-7A0E-4F66-9932-E581691AD397}" type="slidenum">
              <a:rPr lang="zh-CN" altLang="en-US" sz="2400" smtClean="0">
                <a:solidFill>
                  <a:srgbClr val="FF8500"/>
                </a:solidFill>
                <a:latin typeface="Arial Unicode MS" panose="020B0604020202020204" pitchFamily="34" charset="-122"/>
                <a:ea typeface="Arial Unicode MS" panose="020B0604020202020204" pitchFamily="34" charset="-122"/>
                <a:cs typeface="Arial Unicode MS" panose="020B0604020202020204" pitchFamily="34" charset="-122"/>
              </a:rPr>
              <a:pPr algn="ctr"/>
              <a:t>‹#›</a:t>
            </a:fld>
            <a:r>
              <a:rPr lang="zh-CN" altLang="en-US" sz="2400" dirty="0">
                <a:solidFill>
                  <a:srgbClr val="FF8500"/>
                </a:solidFill>
                <a:latin typeface="Arial Unicode MS" panose="020B0604020202020204" pitchFamily="34" charset="-122"/>
                <a:ea typeface="Arial Unicode MS" panose="020B0604020202020204" pitchFamily="34" charset="-122"/>
                <a:cs typeface="Arial Unicode MS" panose="020B0604020202020204" pitchFamily="34" charset="-122"/>
              </a:rPr>
              <a:t> </a:t>
            </a:r>
            <a:endParaRPr lang="zh-CN" altLang="en-US" sz="2400" b="0" dirty="0">
              <a:solidFill>
                <a:srgbClr val="FF8500"/>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4" name="椭圆 3"/>
          <p:cNvSpPr/>
          <p:nvPr userDrawn="1"/>
        </p:nvSpPr>
        <p:spPr>
          <a:xfrm>
            <a:off x="4260294" y="6183296"/>
            <a:ext cx="179953" cy="180000"/>
          </a:xfrm>
          <a:prstGeom prst="ellipse">
            <a:avLst/>
          </a:prstGeom>
          <a:solidFill>
            <a:srgbClr val="FF8500"/>
          </a:solidFill>
          <a:ln w="57150">
            <a:solidFill>
              <a:srgbClr val="EAE0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0" name="椭圆 9"/>
          <p:cNvSpPr/>
          <p:nvPr userDrawn="1"/>
        </p:nvSpPr>
        <p:spPr>
          <a:xfrm>
            <a:off x="6051007" y="6183296"/>
            <a:ext cx="179953" cy="180000"/>
          </a:xfrm>
          <a:prstGeom prst="ellipse">
            <a:avLst/>
          </a:prstGeom>
          <a:solidFill>
            <a:srgbClr val="FF8500"/>
          </a:solidFill>
          <a:ln w="57150">
            <a:solidFill>
              <a:srgbClr val="EAE0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1" name="椭圆 10"/>
          <p:cNvSpPr/>
          <p:nvPr userDrawn="1"/>
        </p:nvSpPr>
        <p:spPr>
          <a:xfrm>
            <a:off x="7805746" y="6183296"/>
            <a:ext cx="179953" cy="180000"/>
          </a:xfrm>
          <a:prstGeom prst="ellipse">
            <a:avLst/>
          </a:prstGeom>
          <a:solidFill>
            <a:srgbClr val="FF8500"/>
          </a:solidFill>
          <a:ln w="57150">
            <a:solidFill>
              <a:srgbClr val="EAE0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800"/>
          </a:p>
        </p:txBody>
      </p:sp>
      <p:sp>
        <p:nvSpPr>
          <p:cNvPr id="14" name="椭圆 13"/>
          <p:cNvSpPr/>
          <p:nvPr userDrawn="1"/>
        </p:nvSpPr>
        <p:spPr>
          <a:xfrm>
            <a:off x="9560485" y="6183296"/>
            <a:ext cx="179953" cy="180000"/>
          </a:xfrm>
          <a:prstGeom prst="ellipse">
            <a:avLst/>
          </a:prstGeom>
          <a:solidFill>
            <a:srgbClr val="FF8500"/>
          </a:solidFill>
          <a:ln w="57150">
            <a:solidFill>
              <a:srgbClr val="EAE0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800"/>
          </a:p>
        </p:txBody>
      </p:sp>
      <p:sp>
        <p:nvSpPr>
          <p:cNvPr id="15" name="椭圆 14"/>
          <p:cNvSpPr/>
          <p:nvPr userDrawn="1"/>
        </p:nvSpPr>
        <p:spPr>
          <a:xfrm>
            <a:off x="11315224" y="6183296"/>
            <a:ext cx="179953" cy="180000"/>
          </a:xfrm>
          <a:prstGeom prst="ellipse">
            <a:avLst/>
          </a:prstGeom>
          <a:solidFill>
            <a:srgbClr val="FF8500"/>
          </a:solidFill>
          <a:ln w="57150">
            <a:solidFill>
              <a:srgbClr val="EAE0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800"/>
          </a:p>
        </p:txBody>
      </p:sp>
    </p:spTree>
  </p:cSld>
  <p:clrMap bg1="lt1" tx1="dk1" bg2="lt2" tx2="dk2" accent1="accent1" accent2="accent2" accent3="accent3" accent4="accent4" accent5="accent5" accent6="accent6" hlink="hlink" folHlink="folHlink"/>
  <p:sldLayoutIdLst>
    <p:sldLayoutId id="2147483649" r:id="rId1"/>
    <p:sldLayoutId id="2147483667" r:id="rId2"/>
    <p:sldLayoutId id="2147483680" r:id="rId3"/>
    <p:sldLayoutId id="2147483666" r:id="rId4"/>
    <p:sldLayoutId id="2147483650" r:id="rId5"/>
    <p:sldLayoutId id="2147483691" r:id="rId6"/>
    <p:sldLayoutId id="2147483673" r:id="rId7"/>
    <p:sldLayoutId id="2147483692" r:id="rId8"/>
    <p:sldLayoutId id="2147483684" r:id="rId9"/>
    <p:sldLayoutId id="2147483710" r:id="rId10"/>
    <p:sldLayoutId id="2147483708" r:id="rId11"/>
    <p:sldLayoutId id="2147483709" r:id="rId12"/>
    <p:sldLayoutId id="2147483688" r:id="rId13"/>
    <p:sldLayoutId id="2147483690" r:id="rId14"/>
    <p:sldLayoutId id="2147483711" r:id="rId15"/>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4.xml"/></Relationships>
</file>

<file path=ppt/slides/_rels/slide57.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jpeg"/><Relationship Id="rId1" Type="http://schemas.openxmlformats.org/officeDocument/2006/relationships/slideLayout" Target="../slideLayouts/slideLayout14.xml"/></Relationships>
</file>

<file path=ppt/slides/_rels/slide58.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14.xml"/></Relationships>
</file>

<file path=ppt/slides/_rels/slide59.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14.xml"/></Relationships>
</file>

<file path=ppt/slides/_rels/slide61.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14.xml"/></Relationships>
</file>

<file path=ppt/slides/_rels/slide62.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1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4.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15.xml"/></Relationships>
</file>

<file path=ppt/slides/_rels/slide65.xml.rels><?xml version="1.0" encoding="UTF-8" standalone="yes"?>
<Relationships xmlns="http://schemas.openxmlformats.org/package/2006/relationships"><Relationship Id="rId2" Type="http://schemas.openxmlformats.org/officeDocument/2006/relationships/image" Target="../media/image51.jpg"/><Relationship Id="rId1" Type="http://schemas.openxmlformats.org/officeDocument/2006/relationships/slideLayout" Target="../slideLayouts/slideLayout15.xml"/></Relationships>
</file>

<file path=ppt/slides/_rels/slide66.xml.rels><?xml version="1.0" encoding="UTF-8" standalone="yes"?>
<Relationships xmlns="http://schemas.openxmlformats.org/package/2006/relationships"><Relationship Id="rId2" Type="http://schemas.openxmlformats.org/officeDocument/2006/relationships/image" Target="../media/image52.jpg"/><Relationship Id="rId1" Type="http://schemas.openxmlformats.org/officeDocument/2006/relationships/slideLayout" Target="../slideLayouts/slideLayout15.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8.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15.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1.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54.jpeg"/><Relationship Id="rId1" Type="http://schemas.openxmlformats.org/officeDocument/2006/relationships/slideLayout" Target="../slideLayouts/slideLayout15.xml"/></Relationships>
</file>

<file path=ppt/slides/_rels/slide72.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15.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26"/>
          <p:cNvGrpSpPr/>
          <p:nvPr/>
        </p:nvGrpSpPr>
        <p:grpSpPr>
          <a:xfrm>
            <a:off x="479377" y="6245854"/>
            <a:ext cx="1936145" cy="495514"/>
            <a:chOff x="602538" y="6254444"/>
            <a:chExt cx="1936145" cy="495514"/>
          </a:xfrm>
        </p:grpSpPr>
        <p:sp>
          <p:nvSpPr>
            <p:cNvPr id="28" name="Text Box 62"/>
            <p:cNvSpPr txBox="1">
              <a:spLocks noChangeArrowheads="1"/>
            </p:cNvSpPr>
            <p:nvPr/>
          </p:nvSpPr>
          <p:spPr bwMode="auto">
            <a:xfrm>
              <a:off x="1027280" y="6332924"/>
              <a:ext cx="1511403" cy="338554"/>
            </a:xfrm>
            <a:prstGeom prst="rect">
              <a:avLst/>
            </a:prstGeom>
            <a:noFill/>
            <a:effectLst>
              <a:reflection blurRad="6350" stA="50000" endA="300" endPos="38500" dist="50800" dir="5400000" sy="-100000" algn="bl" rotWithShape="0"/>
            </a:effectLst>
          </p:spPr>
          <p:txBody>
            <a:bodyPr wrap="square" rtlCol="0">
              <a:spAutoFit/>
            </a:bodyPr>
            <a:lstStyle>
              <a:defPPr>
                <a:defRPr lang="zh-CN"/>
              </a:defPPr>
              <a:lvl1pPr marL="0" defTabSz="914400" eaLnBrk="1" latinLnBrk="0" hangingPunct="1">
                <a:defRPr sz="1800">
                  <a:solidFill>
                    <a:schemeClr val="bg2">
                      <a:lumMod val="25000"/>
                    </a:schemeClr>
                  </a:solidFill>
                  <a:effectLst>
                    <a:reflection blurRad="6350" stA="55000" endA="300" endPos="45500" dir="5400000" sy="-100000" algn="bl" rotWithShape="0"/>
                  </a:effectLst>
                  <a:latin typeface="Broadway" pitchFamily="82" charset="0"/>
                  <a:ea typeface="楷体" pitchFamily="49" charset="-122"/>
                  <a:cs typeface="经典繁仿黑" pitchFamily="49" charset="-122"/>
                </a:defRPr>
              </a:lvl1pPr>
              <a:lvl2pPr defTabSz="914400" eaLnBrk="1" latinLnBrk="0" hangingPunct="1">
                <a:defRPr sz="1800">
                  <a:latin typeface="+mn-lt"/>
                  <a:ea typeface="+mn-ea"/>
                </a:defRPr>
              </a:lvl2pPr>
              <a:lvl3pPr defTabSz="914400" eaLnBrk="1" latinLnBrk="0" hangingPunct="1">
                <a:defRPr sz="1800">
                  <a:latin typeface="+mn-lt"/>
                  <a:ea typeface="+mn-ea"/>
                </a:defRPr>
              </a:lvl3pPr>
              <a:lvl4pPr defTabSz="914400" eaLnBrk="1" latinLnBrk="0" hangingPunct="1">
                <a:defRPr sz="1800">
                  <a:latin typeface="+mn-lt"/>
                  <a:ea typeface="+mn-ea"/>
                </a:defRPr>
              </a:lvl4pPr>
              <a:lvl5pPr defTabSz="914400" eaLnBrk="1" latinLnBrk="0" hangingPunct="1">
                <a:defRPr sz="1800">
                  <a:latin typeface="+mn-lt"/>
                  <a:ea typeface="+mn-ea"/>
                </a:defRPr>
              </a:lvl5pPr>
              <a:lvl6pPr>
                <a:defRPr sz="1800">
                  <a:latin typeface="+mn-lt"/>
                  <a:ea typeface="+mn-ea"/>
                </a:defRPr>
              </a:lvl6pPr>
              <a:lvl7pPr>
                <a:defRPr sz="1800">
                  <a:latin typeface="+mn-lt"/>
                  <a:ea typeface="+mn-ea"/>
                </a:defRPr>
              </a:lvl7pPr>
              <a:lvl8pPr>
                <a:defRPr sz="1800">
                  <a:latin typeface="+mn-lt"/>
                  <a:ea typeface="+mn-ea"/>
                </a:defRPr>
              </a:lvl8pPr>
              <a:lvl9pPr>
                <a:defRPr sz="1800">
                  <a:latin typeface="+mn-lt"/>
                  <a:ea typeface="+mn-ea"/>
                </a:defRPr>
              </a:lvl9pPr>
            </a:lstStyle>
            <a:p>
              <a:r>
                <a:rPr lang="zh-CN" altLang="en-US" sz="1600" dirty="0">
                  <a:solidFill>
                    <a:srgbClr val="F8F8F8"/>
                  </a:solidFill>
                  <a:latin typeface="微软雅黑" pitchFamily="34" charset="-122"/>
                  <a:ea typeface="微软雅黑" pitchFamily="34" charset="-122"/>
                </a:rPr>
                <a:t>金甲虫</a:t>
              </a:r>
              <a:r>
                <a:rPr lang="zh-CN" altLang="en-US" sz="1600" dirty="0">
                  <a:solidFill>
                    <a:srgbClr val="FFFF00"/>
                  </a:solidFill>
                  <a:latin typeface="微软雅黑" pitchFamily="34" charset="-122"/>
                  <a:ea typeface="微软雅黑" pitchFamily="34" charset="-122"/>
                </a:rPr>
                <a:t>作品</a:t>
              </a:r>
              <a:endParaRPr lang="en-GB" altLang="zh-CN" sz="1600" dirty="0">
                <a:solidFill>
                  <a:srgbClr val="FFFF00"/>
                </a:solidFill>
                <a:latin typeface="微软雅黑" pitchFamily="34" charset="-122"/>
                <a:ea typeface="微软雅黑" pitchFamily="34" charset="-122"/>
              </a:endParaRPr>
            </a:p>
          </p:txBody>
        </p:sp>
        <p:pic>
          <p:nvPicPr>
            <p:cNvPr id="29" name="Picture 9"/>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602538" y="6254444"/>
              <a:ext cx="495514" cy="495514"/>
            </a:xfrm>
            <a:prstGeom prst="rect">
              <a:avLst/>
            </a:prstGeom>
            <a:noFill/>
            <a:extLst>
              <a:ext uri="{909E8E84-426E-40DD-AFC4-6F175D3DCCD1}">
                <a14:hiddenFill xmlns:a14="http://schemas.microsoft.com/office/drawing/2010/main">
                  <a:solidFill>
                    <a:srgbClr val="FFFFFF"/>
                  </a:solidFill>
                </a14:hiddenFill>
              </a:ext>
            </a:extLst>
          </p:spPr>
        </p:pic>
      </p:grpSp>
      <p:sp>
        <p:nvSpPr>
          <p:cNvPr id="9" name="TextBox 3"/>
          <p:cNvSpPr txBox="1"/>
          <p:nvPr/>
        </p:nvSpPr>
        <p:spPr>
          <a:xfrm>
            <a:off x="5015880" y="5301209"/>
            <a:ext cx="6934069" cy="1200329"/>
          </a:xfrm>
          <a:prstGeom prst="rect">
            <a:avLst/>
          </a:prstGeom>
          <a:noFill/>
        </p:spPr>
        <p:txBody>
          <a:bodyPr wrap="square">
            <a:spAutoFit/>
          </a:bodyPr>
          <a:lstStyle/>
          <a:p>
            <a:pPr algn="r">
              <a:defRPr/>
            </a:pPr>
            <a:r>
              <a:rPr lang="en-US" altLang="zh-CN" sz="7200" b="1" dirty="0">
                <a:ln w="19050">
                  <a:noFill/>
                </a:ln>
                <a:solidFill>
                  <a:schemeClr val="bg1"/>
                </a:solidFill>
                <a:effectLst>
                  <a:reflection blurRad="6350" stA="45000" endPos="40000" dist="60007" dir="5400000" sy="-100000" algn="bl" rotWithShape="0"/>
                </a:effectLst>
                <a:latin typeface="微软雅黑" pitchFamily="34" charset="-122"/>
                <a:ea typeface="微软雅黑" pitchFamily="34" charset="-122"/>
              </a:rPr>
              <a:t>2016</a:t>
            </a:r>
            <a:r>
              <a:rPr lang="zh-CN" altLang="en-US" sz="7200" b="1" dirty="0">
                <a:ln w="19050">
                  <a:noFill/>
                </a:ln>
                <a:solidFill>
                  <a:schemeClr val="bg1"/>
                </a:solidFill>
                <a:effectLst>
                  <a:reflection blurRad="6350" stA="45000" endPos="40000" dist="60007" dir="5400000" sy="-100000" algn="bl" rotWithShape="0"/>
                </a:effectLst>
                <a:latin typeface="微软雅黑" pitchFamily="34" charset="-122"/>
                <a:ea typeface="微软雅黑" pitchFamily="34" charset="-122"/>
              </a:rPr>
              <a:t>年</a:t>
            </a:r>
            <a:r>
              <a:rPr lang="en-US" altLang="zh-CN" sz="7200" b="1" dirty="0">
                <a:ln w="19050">
                  <a:noFill/>
                </a:ln>
                <a:solidFill>
                  <a:schemeClr val="bg1"/>
                </a:solidFill>
                <a:effectLst>
                  <a:reflection blurRad="6350" stA="45000" endPos="40000" dist="60007" dir="5400000" sy="-100000" algn="bl" rotWithShape="0"/>
                </a:effectLst>
                <a:latin typeface="微软雅黑" pitchFamily="34" charset="-122"/>
                <a:ea typeface="微软雅黑" pitchFamily="34" charset="-122"/>
              </a:rPr>
              <a:t>315</a:t>
            </a:r>
            <a:r>
              <a:rPr lang="zh-CN" altLang="en-US" sz="7200" b="1" dirty="0">
                <a:ln w="19050">
                  <a:noFill/>
                </a:ln>
                <a:solidFill>
                  <a:schemeClr val="bg1"/>
                </a:solidFill>
                <a:effectLst>
                  <a:reflection blurRad="6350" stA="45000" endPos="40000" dist="60007" dir="5400000" sy="-100000" algn="bl" rotWithShape="0"/>
                </a:effectLst>
                <a:latin typeface="微软雅黑" pitchFamily="34" charset="-122"/>
                <a:ea typeface="微软雅黑" pitchFamily="34" charset="-122"/>
              </a:rPr>
              <a:t>晚会</a:t>
            </a:r>
          </a:p>
        </p:txBody>
      </p:sp>
      <p:sp>
        <p:nvSpPr>
          <p:cNvPr id="25" name="TextBox 11"/>
          <p:cNvSpPr txBox="1">
            <a:spLocks noChangeArrowheads="1"/>
          </p:cNvSpPr>
          <p:nvPr/>
        </p:nvSpPr>
        <p:spPr bwMode="auto">
          <a:xfrm>
            <a:off x="9120336" y="4629329"/>
            <a:ext cx="2791681" cy="400110"/>
          </a:xfrm>
          <a:prstGeom prst="rect">
            <a:avLst/>
          </a:prstGeom>
          <a:noFill/>
          <a:ln w="9525">
            <a:noFill/>
            <a:miter lim="800000"/>
            <a:headEnd/>
            <a:tailEnd/>
          </a:ln>
        </p:spPr>
        <p:txBody>
          <a:bodyPr wrap="square">
            <a:spAutoFit/>
          </a:bodyPr>
          <a:lstStyle/>
          <a:p>
            <a:pPr algn="ctr">
              <a:defRPr/>
            </a:pPr>
            <a:r>
              <a:rPr lang="zh-CN" altLang="en-US" sz="2000" dirty="0">
                <a:solidFill>
                  <a:schemeClr val="bg1"/>
                </a:solidFill>
                <a:effectLst>
                  <a:reflection blurRad="6350" stA="50000" endA="300" endPos="45000" dist="60007" dir="5400000" sy="-100000" algn="bl" rotWithShape="0"/>
                </a:effectLst>
                <a:latin typeface="微软雅黑" panose="020B0503020204020204" pitchFamily="34" charset="-122"/>
                <a:ea typeface="微软雅黑" panose="020B0503020204020204" pitchFamily="34" charset="-122"/>
              </a:rPr>
              <a:t>共铸消费新生态</a:t>
            </a:r>
          </a:p>
        </p:txBody>
      </p:sp>
    </p:spTree>
    <p:extLst>
      <p:ext uri="{BB962C8B-B14F-4D97-AF65-F5344CB8AC3E}">
        <p14:creationId xmlns:p14="http://schemas.microsoft.com/office/powerpoint/2010/main" val="143254425"/>
      </p:ext>
    </p:extLst>
  </p:cSld>
  <p:clrMapOvr>
    <a:masterClrMapping/>
  </p:clrMapOvr>
  <p:transition>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iterate type="lt">
                                    <p:tmPct val="10000"/>
                                  </p:iterate>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ppt_x"/>
                                          </p:val>
                                        </p:tav>
                                        <p:tav tm="100000">
                                          <p:val>
                                            <p:strVal val="#ppt_x"/>
                                          </p:val>
                                        </p:tav>
                                      </p:tavLst>
                                    </p:anim>
                                    <p:anim calcmode="lin" valueType="num">
                                      <p:cBhvr additive="base">
                                        <p:cTn id="8" dur="500" fill="hold"/>
                                        <p:tgtEl>
                                          <p:spTgt spid="25"/>
                                        </p:tgtEl>
                                        <p:attrNameLst>
                                          <p:attrName>ppt_y</p:attrName>
                                        </p:attrNameLst>
                                      </p:cBhvr>
                                      <p:tavLst>
                                        <p:tav tm="0">
                                          <p:val>
                                            <p:strVal val="0-#ppt_h/2"/>
                                          </p:val>
                                        </p:tav>
                                        <p:tav tm="100000">
                                          <p:val>
                                            <p:strVal val="#ppt_y"/>
                                          </p:val>
                                        </p:tav>
                                      </p:tavLst>
                                    </p:anim>
                                  </p:childTnLst>
                                </p:cTn>
                              </p:par>
                            </p:childTnLst>
                          </p:cTn>
                        </p:par>
                        <p:par>
                          <p:cTn id="9" fill="hold">
                            <p:stCondLst>
                              <p:cond delay="800"/>
                            </p:stCondLst>
                            <p:childTnLst>
                              <p:par>
                                <p:cTn id="10" presetID="23" presetClass="entr" presetSubtype="528" fill="hold" nodeType="afterEffect">
                                  <p:stCondLst>
                                    <p:cond delay="0"/>
                                  </p:stCondLst>
                                  <p:iterate type="lt">
                                    <p:tmPct val="18000"/>
                                  </p:iterate>
                                  <p:childTnLst>
                                    <p:set>
                                      <p:cBhvr>
                                        <p:cTn id="11" dur="1" fill="hold">
                                          <p:stCondLst>
                                            <p:cond delay="0"/>
                                          </p:stCondLst>
                                        </p:cTn>
                                        <p:tgtEl>
                                          <p:spTgt spid="9">
                                            <p:txEl>
                                              <p:pRg st="0" end="0"/>
                                            </p:txEl>
                                          </p:spTgt>
                                        </p:tgtEl>
                                        <p:attrNameLst>
                                          <p:attrName>style.visibility</p:attrName>
                                        </p:attrNameLst>
                                      </p:cBhvr>
                                      <p:to>
                                        <p:strVal val="visible"/>
                                      </p:to>
                                    </p:set>
                                    <p:anim calcmode="lin" valueType="num">
                                      <p:cBhvr>
                                        <p:cTn id="12" dur="500" fill="hold"/>
                                        <p:tgtEl>
                                          <p:spTgt spid="9">
                                            <p:txEl>
                                              <p:pRg st="0" end="0"/>
                                            </p:txEl>
                                          </p:spTgt>
                                        </p:tgtEl>
                                        <p:attrNameLst>
                                          <p:attrName>ppt_w</p:attrName>
                                        </p:attrNameLst>
                                      </p:cBhvr>
                                      <p:tavLst>
                                        <p:tav tm="0">
                                          <p:val>
                                            <p:fltVal val="0"/>
                                          </p:val>
                                        </p:tav>
                                        <p:tav tm="100000">
                                          <p:val>
                                            <p:strVal val="#ppt_w"/>
                                          </p:val>
                                        </p:tav>
                                      </p:tavLst>
                                    </p:anim>
                                    <p:anim calcmode="lin" valueType="num">
                                      <p:cBhvr>
                                        <p:cTn id="13" dur="500" fill="hold"/>
                                        <p:tgtEl>
                                          <p:spTgt spid="9">
                                            <p:txEl>
                                              <p:pRg st="0" end="0"/>
                                            </p:txEl>
                                          </p:spTgt>
                                        </p:tgtEl>
                                        <p:attrNameLst>
                                          <p:attrName>ppt_h</p:attrName>
                                        </p:attrNameLst>
                                      </p:cBhvr>
                                      <p:tavLst>
                                        <p:tav tm="0">
                                          <p:val>
                                            <p:fltVal val="0"/>
                                          </p:val>
                                        </p:tav>
                                        <p:tav tm="100000">
                                          <p:val>
                                            <p:strVal val="#ppt_h"/>
                                          </p:val>
                                        </p:tav>
                                      </p:tavLst>
                                    </p:anim>
                                    <p:anim calcmode="lin" valueType="num">
                                      <p:cBhvr>
                                        <p:cTn id="14" dur="500" fill="hold"/>
                                        <p:tgtEl>
                                          <p:spTgt spid="9">
                                            <p:txEl>
                                              <p:pRg st="0" end="0"/>
                                            </p:txEl>
                                          </p:spTgt>
                                        </p:tgtEl>
                                        <p:attrNameLst>
                                          <p:attrName>ppt_x</p:attrName>
                                        </p:attrNameLst>
                                      </p:cBhvr>
                                      <p:tavLst>
                                        <p:tav tm="0">
                                          <p:val>
                                            <p:fltVal val="0.5"/>
                                          </p:val>
                                        </p:tav>
                                        <p:tav tm="100000">
                                          <p:val>
                                            <p:strVal val="#ppt_x"/>
                                          </p:val>
                                        </p:tav>
                                      </p:tavLst>
                                    </p:anim>
                                    <p:anim calcmode="lin" valueType="num">
                                      <p:cBhvr>
                                        <p:cTn id="15" dur="500" fill="hold"/>
                                        <p:tgtEl>
                                          <p:spTgt spid="9">
                                            <p:txEl>
                                              <p:pRg st="0" end="0"/>
                                            </p:txEl>
                                          </p:spTgt>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6"/>
          <p:cNvSpPr txBox="1"/>
          <p:nvPr/>
        </p:nvSpPr>
        <p:spPr>
          <a:xfrm>
            <a:off x="4799855" y="2880460"/>
            <a:ext cx="6696744" cy="1052596"/>
          </a:xfrm>
          <a:prstGeom prst="rect">
            <a:avLst/>
          </a:prstGeom>
          <a:noFill/>
        </p:spPr>
        <p:txBody>
          <a:bodyPr wrap="square" rtlCol="0">
            <a:spAutoFit/>
          </a:bodyPr>
          <a:lstStyle/>
          <a:p>
            <a:pPr>
              <a:lnSpc>
                <a:spcPct val="130000"/>
              </a:lnSpc>
            </a:pPr>
            <a:r>
              <a:rPr lang="zh-CN" altLang="en-US" sz="1600" dirty="0">
                <a:solidFill>
                  <a:srgbClr val="5F5E5C"/>
                </a:solidFill>
                <a:latin typeface="微软雅黑" pitchFamily="34" charset="-122"/>
                <a:ea typeface="微软雅黑" pitchFamily="34" charset="-122"/>
              </a:rPr>
              <a:t>选人的好坏关乎一个单位的生死存亡。在各种失误中，决策失误是最大的，在决策失误中最大的失误是用人的失误，其代价也是最大的。为避免用人失误，首先应把好选人关。</a:t>
            </a:r>
            <a:endParaRPr lang="zh-CN" altLang="zh-CN" sz="1600" b="1" dirty="0">
              <a:solidFill>
                <a:srgbClr val="E67819"/>
              </a:solidFill>
              <a:latin typeface="微软雅黑" pitchFamily="34" charset="-122"/>
              <a:ea typeface="微软雅黑" pitchFamily="34" charset="-122"/>
            </a:endParaRPr>
          </a:p>
        </p:txBody>
      </p:sp>
      <p:sp>
        <p:nvSpPr>
          <p:cNvPr id="13" name="TextBox 8"/>
          <p:cNvSpPr txBox="1"/>
          <p:nvPr/>
        </p:nvSpPr>
        <p:spPr>
          <a:xfrm>
            <a:off x="1343472" y="273348"/>
            <a:ext cx="4608512" cy="369332"/>
          </a:xfrm>
          <a:prstGeom prst="rect">
            <a:avLst/>
          </a:prstGeom>
          <a:noFill/>
        </p:spPr>
        <p:txBody>
          <a:bodyPr wrap="square" rtlCol="0">
            <a:spAutoFit/>
          </a:bodyPr>
          <a:lstStyle/>
          <a:p>
            <a:pPr algn="l"/>
            <a:r>
              <a:rPr lang="zh-CN" altLang="en-US" dirty="0">
                <a:solidFill>
                  <a:schemeClr val="bg1"/>
                </a:solidFill>
                <a:latin typeface="微软雅黑" panose="020B0503020204020204" pitchFamily="34" charset="-122"/>
                <a:ea typeface="微软雅黑" panose="020B0503020204020204" pitchFamily="34" charset="-122"/>
              </a:rPr>
              <a:t>第一节    选人的重要性</a:t>
            </a:r>
          </a:p>
        </p:txBody>
      </p:sp>
      <p:pic>
        <p:nvPicPr>
          <p:cNvPr id="16" name="图片 1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243014" y="1000543"/>
            <a:ext cx="3196802" cy="4792805"/>
          </a:xfrm>
          <a:prstGeom prst="rect">
            <a:avLst/>
          </a:prstGeom>
          <a:ln w="28575">
            <a:solidFill>
              <a:schemeClr val="bg1"/>
            </a:solidFill>
          </a:ln>
          <a:effectLst>
            <a:outerShdw blurRad="50800" dist="38100" dir="2700000" algn="tl" rotWithShape="0">
              <a:prstClr val="black">
                <a:alpha val="40000"/>
              </a:prstClr>
            </a:outerShdw>
          </a:effectLst>
        </p:spPr>
      </p:pic>
      <p:grpSp>
        <p:nvGrpSpPr>
          <p:cNvPr id="17" name="组合 16"/>
          <p:cNvGrpSpPr/>
          <p:nvPr/>
        </p:nvGrpSpPr>
        <p:grpSpPr>
          <a:xfrm>
            <a:off x="4799855" y="1868983"/>
            <a:ext cx="6696744" cy="792088"/>
            <a:chOff x="3361283" y="2773358"/>
            <a:chExt cx="6696744" cy="792088"/>
          </a:xfrm>
        </p:grpSpPr>
        <p:sp>
          <p:nvSpPr>
            <p:cNvPr id="18" name="圆角矩形 17"/>
            <p:cNvSpPr/>
            <p:nvPr/>
          </p:nvSpPr>
          <p:spPr>
            <a:xfrm>
              <a:off x="3361283" y="2922831"/>
              <a:ext cx="6696744" cy="642615"/>
            </a:xfrm>
            <a:prstGeom prst="roundRect">
              <a:avLst>
                <a:gd name="adj" fmla="val 4375"/>
              </a:avLst>
            </a:prstGeom>
            <a:solidFill>
              <a:srgbClr val="FF85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等腰三角形 18"/>
            <p:cNvSpPr/>
            <p:nvPr/>
          </p:nvSpPr>
          <p:spPr>
            <a:xfrm flipH="1">
              <a:off x="3577307" y="2773358"/>
              <a:ext cx="360040" cy="206482"/>
            </a:xfrm>
            <a:prstGeom prst="triangle">
              <a:avLst>
                <a:gd name="adj" fmla="val 0"/>
              </a:avLst>
            </a:prstGeom>
            <a:solidFill>
              <a:srgbClr val="FF85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TextBox 6"/>
            <p:cNvSpPr txBox="1"/>
            <p:nvPr/>
          </p:nvSpPr>
          <p:spPr>
            <a:xfrm>
              <a:off x="3361283" y="2989382"/>
              <a:ext cx="6696744" cy="472437"/>
            </a:xfrm>
            <a:prstGeom prst="rect">
              <a:avLst/>
            </a:prstGeom>
            <a:noFill/>
          </p:spPr>
          <p:txBody>
            <a:bodyPr wrap="square" rtlCol="0">
              <a:spAutoFit/>
            </a:bodyPr>
            <a:lstStyle/>
            <a:p>
              <a:pPr algn="ctr">
                <a:lnSpc>
                  <a:spcPct val="130000"/>
                </a:lnSpc>
              </a:pPr>
              <a:r>
                <a:rPr lang="zh-CN" altLang="en-US" sz="1900" b="1" dirty="0">
                  <a:solidFill>
                    <a:schemeClr val="bg1"/>
                  </a:solidFill>
                  <a:latin typeface="微软雅黑" pitchFamily="34" charset="-122"/>
                  <a:ea typeface="微软雅黑" pitchFamily="34" charset="-122"/>
                </a:rPr>
                <a:t>我们所能做的一切就是把赌注押在我们所挑选的人的身上。</a:t>
              </a:r>
              <a:endParaRPr lang="zh-CN" altLang="zh-CN" sz="1900" b="1" dirty="0">
                <a:solidFill>
                  <a:schemeClr val="bg1"/>
                </a:solidFill>
                <a:latin typeface="微软雅黑" pitchFamily="34" charset="-122"/>
                <a:ea typeface="微软雅黑" pitchFamily="34" charset="-122"/>
              </a:endParaRPr>
            </a:p>
          </p:txBody>
        </p:sp>
      </p:grpSp>
      <p:sp>
        <p:nvSpPr>
          <p:cNvPr id="30" name="TextBox 6"/>
          <p:cNvSpPr txBox="1"/>
          <p:nvPr/>
        </p:nvSpPr>
        <p:spPr>
          <a:xfrm>
            <a:off x="4799856" y="1341815"/>
            <a:ext cx="6696744" cy="452432"/>
          </a:xfrm>
          <a:prstGeom prst="rect">
            <a:avLst/>
          </a:prstGeom>
          <a:noFill/>
        </p:spPr>
        <p:txBody>
          <a:bodyPr wrap="square" rtlCol="0">
            <a:spAutoFit/>
          </a:bodyPr>
          <a:lstStyle/>
          <a:p>
            <a:pPr>
              <a:lnSpc>
                <a:spcPct val="130000"/>
              </a:lnSpc>
            </a:pPr>
            <a:r>
              <a:rPr lang="zh-CN" altLang="en-US" b="1" dirty="0">
                <a:solidFill>
                  <a:srgbClr val="5F5E5C"/>
                </a:solidFill>
                <a:latin typeface="微软雅黑" pitchFamily="34" charset="-122"/>
                <a:ea typeface="微软雅黑" pitchFamily="34" charset="-122"/>
              </a:rPr>
              <a:t>杰克</a:t>
            </a:r>
            <a:r>
              <a:rPr lang="en-US" altLang="zh-CN" b="1" dirty="0">
                <a:solidFill>
                  <a:srgbClr val="5F5E5C"/>
                </a:solidFill>
                <a:latin typeface="微软雅黑" pitchFamily="34" charset="-122"/>
                <a:ea typeface="微软雅黑" pitchFamily="34" charset="-122"/>
              </a:rPr>
              <a:t>.</a:t>
            </a:r>
            <a:r>
              <a:rPr lang="zh-CN" altLang="en-US" b="1" dirty="0">
                <a:solidFill>
                  <a:srgbClr val="5F5E5C"/>
                </a:solidFill>
                <a:latin typeface="微软雅黑" pitchFamily="34" charset="-122"/>
                <a:ea typeface="微软雅黑" pitchFamily="34" charset="-122"/>
              </a:rPr>
              <a:t>韦尔奇说：</a:t>
            </a:r>
            <a:endParaRPr lang="zh-CN" altLang="en-US" b="1" dirty="0">
              <a:solidFill>
                <a:srgbClr val="FF8500"/>
              </a:solidFill>
              <a:latin typeface="微软雅黑" pitchFamily="34" charset="-122"/>
              <a:ea typeface="微软雅黑" pitchFamily="34" charset="-122"/>
            </a:endParaRPr>
          </a:p>
        </p:txBody>
      </p:sp>
      <p:sp>
        <p:nvSpPr>
          <p:cNvPr id="31" name="TextBox 6"/>
          <p:cNvSpPr txBox="1"/>
          <p:nvPr/>
        </p:nvSpPr>
        <p:spPr>
          <a:xfrm>
            <a:off x="4799857" y="4365104"/>
            <a:ext cx="6696743" cy="452432"/>
          </a:xfrm>
          <a:prstGeom prst="rect">
            <a:avLst/>
          </a:prstGeom>
          <a:noFill/>
        </p:spPr>
        <p:txBody>
          <a:bodyPr wrap="square" rtlCol="0">
            <a:spAutoFit/>
          </a:bodyPr>
          <a:lstStyle/>
          <a:p>
            <a:pPr>
              <a:lnSpc>
                <a:spcPct val="130000"/>
              </a:lnSpc>
            </a:pPr>
            <a:r>
              <a:rPr lang="zh-CN" altLang="en-US" b="1" dirty="0">
                <a:solidFill>
                  <a:srgbClr val="5F5E5C"/>
                </a:solidFill>
                <a:latin typeface="微软雅黑" pitchFamily="34" charset="-122"/>
                <a:ea typeface="微软雅黑" pitchFamily="34" charset="-122"/>
              </a:rPr>
              <a:t>因此，惠普认为：选人就如同是选钻石</a:t>
            </a:r>
            <a:endParaRPr lang="zh-CN" altLang="en-US" b="1" dirty="0">
              <a:solidFill>
                <a:srgbClr val="FF8500"/>
              </a:solidFill>
              <a:latin typeface="微软雅黑" pitchFamily="34" charset="-122"/>
              <a:ea typeface="微软雅黑" pitchFamily="34" charset="-122"/>
            </a:endParaRPr>
          </a:p>
        </p:txBody>
      </p:sp>
      <p:cxnSp>
        <p:nvCxnSpPr>
          <p:cNvPr id="6" name="直接连接符 5"/>
          <p:cNvCxnSpPr/>
          <p:nvPr/>
        </p:nvCxnSpPr>
        <p:spPr>
          <a:xfrm>
            <a:off x="4871863" y="4782462"/>
            <a:ext cx="3960440" cy="0"/>
          </a:xfrm>
          <a:prstGeom prst="line">
            <a:avLst/>
          </a:prstGeom>
          <a:ln w="19050">
            <a:solidFill>
              <a:srgbClr val="FF8500"/>
            </a:solidFill>
          </a:ln>
        </p:spPr>
        <p:style>
          <a:lnRef idx="1">
            <a:schemeClr val="accent1"/>
          </a:lnRef>
          <a:fillRef idx="0">
            <a:schemeClr val="accent1"/>
          </a:fillRef>
          <a:effectRef idx="0">
            <a:schemeClr val="accent1"/>
          </a:effectRef>
          <a:fontRef idx="minor">
            <a:schemeClr val="tx1"/>
          </a:fontRef>
        </p:style>
      </p:cxnSp>
      <p:sp>
        <p:nvSpPr>
          <p:cNvPr id="32" name="TextBox 6"/>
          <p:cNvSpPr txBox="1"/>
          <p:nvPr/>
        </p:nvSpPr>
        <p:spPr>
          <a:xfrm>
            <a:off x="4799855" y="4769141"/>
            <a:ext cx="6696744" cy="892552"/>
          </a:xfrm>
          <a:prstGeom prst="rect">
            <a:avLst/>
          </a:prstGeom>
          <a:noFill/>
        </p:spPr>
        <p:txBody>
          <a:bodyPr wrap="square" rtlCol="0">
            <a:spAutoFit/>
          </a:bodyPr>
          <a:lstStyle/>
          <a:p>
            <a:pPr>
              <a:lnSpc>
                <a:spcPct val="130000"/>
              </a:lnSpc>
            </a:pPr>
            <a:r>
              <a:rPr lang="zh-CN" altLang="en-US" sz="2000" b="1" dirty="0">
                <a:solidFill>
                  <a:srgbClr val="FF8500"/>
                </a:solidFill>
                <a:latin typeface="微软雅黑" pitchFamily="34" charset="-122"/>
                <a:ea typeface="微软雅黑" pitchFamily="34" charset="-122"/>
              </a:rPr>
              <a:t>优秀员工是公司最重要的资产</a:t>
            </a:r>
            <a:r>
              <a:rPr lang="en-US" altLang="zh-CN" sz="2000" b="1" dirty="0">
                <a:solidFill>
                  <a:srgbClr val="FF8500"/>
                </a:solidFill>
                <a:latin typeface="微软雅黑" pitchFamily="34" charset="-122"/>
                <a:ea typeface="微软雅黑" pitchFamily="34" charset="-122"/>
              </a:rPr>
              <a:t>,</a:t>
            </a:r>
            <a:r>
              <a:rPr lang="zh-CN" altLang="en-US" sz="2000" b="1" dirty="0">
                <a:solidFill>
                  <a:srgbClr val="FF8500"/>
                </a:solidFill>
                <a:latin typeface="微软雅黑" pitchFamily="34" charset="-122"/>
                <a:ea typeface="微软雅黑" pitchFamily="34" charset="-122"/>
              </a:rPr>
              <a:t>一家公司要想持续健康地发展</a:t>
            </a:r>
            <a:r>
              <a:rPr lang="en-US" altLang="zh-CN" sz="2000" b="1" dirty="0">
                <a:solidFill>
                  <a:srgbClr val="FF8500"/>
                </a:solidFill>
                <a:latin typeface="微软雅黑" pitchFamily="34" charset="-122"/>
                <a:ea typeface="微软雅黑" pitchFamily="34" charset="-122"/>
              </a:rPr>
              <a:t>,</a:t>
            </a:r>
            <a:r>
              <a:rPr lang="zh-CN" altLang="en-US" sz="2000" b="1" dirty="0">
                <a:solidFill>
                  <a:srgbClr val="FF8500"/>
                </a:solidFill>
                <a:latin typeface="微软雅黑" pitchFamily="34" charset="-122"/>
                <a:ea typeface="微软雅黑" pitchFamily="34" charset="-122"/>
              </a:rPr>
              <a:t>在选拔人才方面必须下大力气。</a:t>
            </a:r>
            <a:endParaRPr lang="zh-CN" altLang="zh-CN" sz="2000" b="1" dirty="0">
              <a:solidFill>
                <a:srgbClr val="E67819"/>
              </a:solidFill>
              <a:latin typeface="微软雅黑" pitchFamily="34" charset="-122"/>
              <a:ea typeface="微软雅黑" pitchFamily="34" charset="-122"/>
            </a:endParaRPr>
          </a:p>
        </p:txBody>
      </p:sp>
    </p:spTree>
    <p:extLst>
      <p:ext uri="{BB962C8B-B14F-4D97-AF65-F5344CB8AC3E}">
        <p14:creationId xmlns:p14="http://schemas.microsoft.com/office/powerpoint/2010/main" val="3213520810"/>
      </p:ext>
    </p:extLst>
  </p:cSld>
  <p:clrMapOvr>
    <a:masterClrMapping/>
  </p:clrMapOvr>
  <mc:AlternateContent xmlns:mc="http://schemas.openxmlformats.org/markup-compatibility/2006" xmlns:p15="http://schemas.microsoft.com/office/powerpoint/2012/main">
    <mc:Choice Requires="p15">
      <p:transition spd="med">
        <p15:prstTrans prst="pageCurlDoubl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0"/>
                                        </p:tgtEl>
                                        <p:attrNameLst>
                                          <p:attrName>style.visibility</p:attrName>
                                        </p:attrNameLst>
                                      </p:cBhvr>
                                      <p:to>
                                        <p:strVal val="visible"/>
                                      </p:to>
                                    </p:set>
                                    <p:animEffect transition="in" filter="wipe(left)">
                                      <p:cBhvr>
                                        <p:cTn id="11" dur="500"/>
                                        <p:tgtEl>
                                          <p:spTgt spid="30"/>
                                        </p:tgtEl>
                                      </p:cBhvr>
                                    </p:animEffect>
                                  </p:childTnLst>
                                </p:cTn>
                              </p:par>
                            </p:childTnLst>
                          </p:cTn>
                        </p:par>
                        <p:par>
                          <p:cTn id="12" fill="hold">
                            <p:stCondLst>
                              <p:cond delay="1000"/>
                            </p:stCondLst>
                            <p:childTnLst>
                              <p:par>
                                <p:cTn id="13" presetID="2" presetClass="entr" presetSubtype="4" decel="100000" fill="hold" nodeType="afterEffect">
                                  <p:stCondLst>
                                    <p:cond delay="0"/>
                                  </p:stCondLst>
                                  <p:childTnLst>
                                    <p:set>
                                      <p:cBhvr>
                                        <p:cTn id="14" dur="1" fill="hold">
                                          <p:stCondLst>
                                            <p:cond delay="0"/>
                                          </p:stCondLst>
                                        </p:cTn>
                                        <p:tgtEl>
                                          <p:spTgt spid="17"/>
                                        </p:tgtEl>
                                        <p:attrNameLst>
                                          <p:attrName>style.visibility</p:attrName>
                                        </p:attrNameLst>
                                      </p:cBhvr>
                                      <p:to>
                                        <p:strVal val="visible"/>
                                      </p:to>
                                    </p:set>
                                    <p:anim calcmode="lin" valueType="num">
                                      <p:cBhvr additive="base">
                                        <p:cTn id="15" dur="500" fill="hold"/>
                                        <p:tgtEl>
                                          <p:spTgt spid="17"/>
                                        </p:tgtEl>
                                        <p:attrNameLst>
                                          <p:attrName>ppt_x</p:attrName>
                                        </p:attrNameLst>
                                      </p:cBhvr>
                                      <p:tavLst>
                                        <p:tav tm="0">
                                          <p:val>
                                            <p:strVal val="#ppt_x"/>
                                          </p:val>
                                        </p:tav>
                                        <p:tav tm="100000">
                                          <p:val>
                                            <p:strVal val="#ppt_x"/>
                                          </p:val>
                                        </p:tav>
                                      </p:tavLst>
                                    </p:anim>
                                    <p:anim calcmode="lin" valueType="num">
                                      <p:cBhvr additive="base">
                                        <p:cTn id="16" dur="500" fill="hold"/>
                                        <p:tgtEl>
                                          <p:spTgt spid="17"/>
                                        </p:tgtEl>
                                        <p:attrNameLst>
                                          <p:attrName>ppt_y</p:attrName>
                                        </p:attrNameLst>
                                      </p:cBhvr>
                                      <p:tavLst>
                                        <p:tav tm="0">
                                          <p:val>
                                            <p:strVal val="1+#ppt_h/2"/>
                                          </p:val>
                                        </p:tav>
                                        <p:tav tm="100000">
                                          <p:val>
                                            <p:strVal val="#ppt_y"/>
                                          </p:val>
                                        </p:tav>
                                      </p:tavLst>
                                    </p:anim>
                                  </p:childTnLst>
                                </p:cTn>
                              </p:par>
                            </p:childTnLst>
                          </p:cTn>
                        </p:par>
                        <p:par>
                          <p:cTn id="17" fill="hold">
                            <p:stCondLst>
                              <p:cond delay="1500"/>
                            </p:stCondLst>
                            <p:childTnLst>
                              <p:par>
                                <p:cTn id="18" presetID="2" presetClass="entr" presetSubtype="1" decel="100000" fill="hold" grpId="0" nodeType="afterEffect">
                                  <p:stCondLst>
                                    <p:cond delay="0"/>
                                  </p:stCondLst>
                                  <p:childTnLst>
                                    <p:set>
                                      <p:cBhvr>
                                        <p:cTn id="19" dur="1" fill="hold">
                                          <p:stCondLst>
                                            <p:cond delay="0"/>
                                          </p:stCondLst>
                                        </p:cTn>
                                        <p:tgtEl>
                                          <p:spTgt spid="8"/>
                                        </p:tgtEl>
                                        <p:attrNameLst>
                                          <p:attrName>style.visibility</p:attrName>
                                        </p:attrNameLst>
                                      </p:cBhvr>
                                      <p:to>
                                        <p:strVal val="visible"/>
                                      </p:to>
                                    </p:set>
                                    <p:anim calcmode="lin" valueType="num">
                                      <p:cBhvr additive="base">
                                        <p:cTn id="20" dur="500" fill="hold"/>
                                        <p:tgtEl>
                                          <p:spTgt spid="8"/>
                                        </p:tgtEl>
                                        <p:attrNameLst>
                                          <p:attrName>ppt_x</p:attrName>
                                        </p:attrNameLst>
                                      </p:cBhvr>
                                      <p:tavLst>
                                        <p:tav tm="0">
                                          <p:val>
                                            <p:strVal val="#ppt_x"/>
                                          </p:val>
                                        </p:tav>
                                        <p:tav tm="100000">
                                          <p:val>
                                            <p:strVal val="#ppt_x"/>
                                          </p:val>
                                        </p:tav>
                                      </p:tavLst>
                                    </p:anim>
                                    <p:anim calcmode="lin" valueType="num">
                                      <p:cBhvr additive="base">
                                        <p:cTn id="21" dur="500" fill="hold"/>
                                        <p:tgtEl>
                                          <p:spTgt spid="8"/>
                                        </p:tgtEl>
                                        <p:attrNameLst>
                                          <p:attrName>ppt_y</p:attrName>
                                        </p:attrNameLst>
                                      </p:cBhvr>
                                      <p:tavLst>
                                        <p:tav tm="0">
                                          <p:val>
                                            <p:strVal val="0-#ppt_h/2"/>
                                          </p:val>
                                        </p:tav>
                                        <p:tav tm="100000">
                                          <p:val>
                                            <p:strVal val="#ppt_y"/>
                                          </p:val>
                                        </p:tav>
                                      </p:tavLst>
                                    </p:anim>
                                  </p:childTnLst>
                                </p:cTn>
                              </p:par>
                            </p:childTnLst>
                          </p:cTn>
                        </p:par>
                        <p:par>
                          <p:cTn id="22" fill="hold">
                            <p:stCondLst>
                              <p:cond delay="2000"/>
                            </p:stCondLst>
                            <p:childTnLst>
                              <p:par>
                                <p:cTn id="23" presetID="22" presetClass="entr" presetSubtype="8" fill="hold" grpId="0" nodeType="afterEffect">
                                  <p:stCondLst>
                                    <p:cond delay="0"/>
                                  </p:stCondLst>
                                  <p:childTnLst>
                                    <p:set>
                                      <p:cBhvr>
                                        <p:cTn id="24" dur="1" fill="hold">
                                          <p:stCondLst>
                                            <p:cond delay="0"/>
                                          </p:stCondLst>
                                        </p:cTn>
                                        <p:tgtEl>
                                          <p:spTgt spid="31"/>
                                        </p:tgtEl>
                                        <p:attrNameLst>
                                          <p:attrName>style.visibility</p:attrName>
                                        </p:attrNameLst>
                                      </p:cBhvr>
                                      <p:to>
                                        <p:strVal val="visible"/>
                                      </p:to>
                                    </p:set>
                                    <p:animEffect transition="in" filter="wipe(left)">
                                      <p:cBhvr>
                                        <p:cTn id="25" dur="500"/>
                                        <p:tgtEl>
                                          <p:spTgt spid="31"/>
                                        </p:tgtEl>
                                      </p:cBhvr>
                                    </p:animEffect>
                                  </p:childTnLst>
                                </p:cTn>
                              </p:par>
                              <p:par>
                                <p:cTn id="26" presetID="10" presetClass="entr" presetSubtype="0" fill="hold" nodeType="with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500"/>
                                        <p:tgtEl>
                                          <p:spTgt spid="6"/>
                                        </p:tgtEl>
                                      </p:cBhvr>
                                    </p:animEffect>
                                  </p:childTnLst>
                                </p:cTn>
                              </p:par>
                            </p:childTnLst>
                          </p:cTn>
                        </p:par>
                        <p:par>
                          <p:cTn id="29" fill="hold">
                            <p:stCondLst>
                              <p:cond delay="2500"/>
                            </p:stCondLst>
                            <p:childTnLst>
                              <p:par>
                                <p:cTn id="30" presetID="2" presetClass="entr" presetSubtype="2" decel="100000" fill="hold" grpId="0" nodeType="afterEffect">
                                  <p:stCondLst>
                                    <p:cond delay="0"/>
                                  </p:stCondLst>
                                  <p:childTnLst>
                                    <p:set>
                                      <p:cBhvr>
                                        <p:cTn id="31" dur="1" fill="hold">
                                          <p:stCondLst>
                                            <p:cond delay="0"/>
                                          </p:stCondLst>
                                        </p:cTn>
                                        <p:tgtEl>
                                          <p:spTgt spid="32"/>
                                        </p:tgtEl>
                                        <p:attrNameLst>
                                          <p:attrName>style.visibility</p:attrName>
                                        </p:attrNameLst>
                                      </p:cBhvr>
                                      <p:to>
                                        <p:strVal val="visible"/>
                                      </p:to>
                                    </p:set>
                                    <p:anim calcmode="lin" valueType="num">
                                      <p:cBhvr additive="base">
                                        <p:cTn id="32" dur="500" fill="hold"/>
                                        <p:tgtEl>
                                          <p:spTgt spid="32"/>
                                        </p:tgtEl>
                                        <p:attrNameLst>
                                          <p:attrName>ppt_x</p:attrName>
                                        </p:attrNameLst>
                                      </p:cBhvr>
                                      <p:tavLst>
                                        <p:tav tm="0">
                                          <p:val>
                                            <p:strVal val="1+#ppt_w/2"/>
                                          </p:val>
                                        </p:tav>
                                        <p:tav tm="100000">
                                          <p:val>
                                            <p:strVal val="#ppt_x"/>
                                          </p:val>
                                        </p:tav>
                                      </p:tavLst>
                                    </p:anim>
                                    <p:anim calcmode="lin" valueType="num">
                                      <p:cBhvr additive="base">
                                        <p:cTn id="33" dur="500" fill="hold"/>
                                        <p:tgtEl>
                                          <p:spTgt spid="3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3" grpId="0"/>
      <p:bldP spid="30" grpId="0"/>
      <p:bldP spid="31" grpId="0"/>
      <p:bldP spid="3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8"/>
          <p:cNvSpPr txBox="1"/>
          <p:nvPr/>
        </p:nvSpPr>
        <p:spPr>
          <a:xfrm>
            <a:off x="1343472" y="273348"/>
            <a:ext cx="4608512" cy="369332"/>
          </a:xfrm>
          <a:prstGeom prst="rect">
            <a:avLst/>
          </a:prstGeom>
          <a:noFill/>
        </p:spPr>
        <p:txBody>
          <a:bodyPr wrap="squar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第二节    选人的误区</a:t>
            </a:r>
          </a:p>
        </p:txBody>
      </p:sp>
      <p:sp>
        <p:nvSpPr>
          <p:cNvPr id="34" name="TextBox 6"/>
          <p:cNvSpPr txBox="1"/>
          <p:nvPr/>
        </p:nvSpPr>
        <p:spPr>
          <a:xfrm>
            <a:off x="5231904" y="1052736"/>
            <a:ext cx="5430070" cy="417358"/>
          </a:xfrm>
          <a:prstGeom prst="rect">
            <a:avLst/>
          </a:prstGeom>
          <a:noFill/>
        </p:spPr>
        <p:txBody>
          <a:bodyPr wrap="square" rtlCol="0">
            <a:spAutoFit/>
          </a:bodyPr>
          <a:lstStyle/>
          <a:p>
            <a:pPr>
              <a:lnSpc>
                <a:spcPct val="130000"/>
              </a:lnSpc>
            </a:pPr>
            <a:r>
              <a:rPr lang="zh-CN" altLang="en-US" b="1" dirty="0">
                <a:solidFill>
                  <a:srgbClr val="FF0000"/>
                </a:solidFill>
                <a:latin typeface="微软雅黑" pitchFamily="34" charset="-122"/>
                <a:ea typeface="微软雅黑" pitchFamily="34" charset="-122"/>
              </a:rPr>
              <a:t>嘲讽央视</a:t>
            </a:r>
          </a:p>
        </p:txBody>
      </p:sp>
      <p:sp>
        <p:nvSpPr>
          <p:cNvPr id="35" name="TextBox 6"/>
          <p:cNvSpPr txBox="1"/>
          <p:nvPr/>
        </p:nvSpPr>
        <p:spPr>
          <a:xfrm>
            <a:off x="5231904" y="1412776"/>
            <a:ext cx="6654206" cy="732508"/>
          </a:xfrm>
          <a:prstGeom prst="rect">
            <a:avLst/>
          </a:prstGeom>
          <a:noFill/>
        </p:spPr>
        <p:txBody>
          <a:bodyPr wrap="square" rtlCol="0">
            <a:spAutoFit/>
          </a:bodyPr>
          <a:lstStyle/>
          <a:p>
            <a:pPr>
              <a:lnSpc>
                <a:spcPct val="130000"/>
              </a:lnSpc>
            </a:pPr>
            <a:r>
              <a:rPr lang="zh-CN" altLang="en-US" sz="1600" dirty="0">
                <a:solidFill>
                  <a:srgbClr val="5F5E5C"/>
                </a:solidFill>
                <a:latin typeface="微软雅黑" pitchFamily="34" charset="-122"/>
                <a:ea typeface="微软雅黑" pitchFamily="34" charset="-122"/>
              </a:rPr>
              <a:t>某负责人看似故意地第一时间嘲讽央视，试图把公众视线引导至央媒头上</a:t>
            </a:r>
            <a:r>
              <a:rPr lang="en-US" altLang="zh-CN" sz="1600" dirty="0">
                <a:solidFill>
                  <a:srgbClr val="5F5E5C"/>
                </a:solidFill>
                <a:latin typeface="微软雅黑" pitchFamily="34" charset="-122"/>
                <a:ea typeface="微软雅黑" pitchFamily="34" charset="-122"/>
              </a:rPr>
              <a:t>..</a:t>
            </a:r>
            <a:r>
              <a:rPr lang="zh-CN" altLang="en-US" sz="1600" dirty="0">
                <a:solidFill>
                  <a:srgbClr val="5F5E5C"/>
                </a:solidFill>
                <a:latin typeface="微软雅黑" pitchFamily="34" charset="-122"/>
                <a:ea typeface="微软雅黑" pitchFamily="34" charset="-122"/>
              </a:rPr>
              <a:t>营造出一副“媒体失实的受害者姿态”</a:t>
            </a:r>
            <a:endParaRPr lang="zh-CN" altLang="zh-CN" sz="1600" b="1" dirty="0">
              <a:solidFill>
                <a:srgbClr val="E67819"/>
              </a:solidFill>
              <a:latin typeface="微软雅黑" pitchFamily="34" charset="-122"/>
              <a:ea typeface="微软雅黑" pitchFamily="34" charset="-122"/>
            </a:endParaRPr>
          </a:p>
        </p:txBody>
      </p:sp>
      <p:sp>
        <p:nvSpPr>
          <p:cNvPr id="36" name="TextBox 6"/>
          <p:cNvSpPr txBox="1"/>
          <p:nvPr/>
        </p:nvSpPr>
        <p:spPr>
          <a:xfrm>
            <a:off x="5591944" y="2060848"/>
            <a:ext cx="5430070" cy="417358"/>
          </a:xfrm>
          <a:prstGeom prst="rect">
            <a:avLst/>
          </a:prstGeom>
          <a:noFill/>
        </p:spPr>
        <p:txBody>
          <a:bodyPr wrap="square" rtlCol="0">
            <a:spAutoFit/>
          </a:bodyPr>
          <a:lstStyle/>
          <a:p>
            <a:pPr>
              <a:lnSpc>
                <a:spcPct val="130000"/>
              </a:lnSpc>
            </a:pPr>
            <a:r>
              <a:rPr lang="zh-CN" altLang="en-US" b="1" dirty="0">
                <a:solidFill>
                  <a:srgbClr val="FF0000"/>
                </a:solidFill>
                <a:latin typeface="微软雅黑" pitchFamily="34" charset="-122"/>
                <a:ea typeface="微软雅黑" pitchFamily="34" charset="-122"/>
              </a:rPr>
              <a:t>指责百度</a:t>
            </a:r>
          </a:p>
        </p:txBody>
      </p:sp>
      <p:sp>
        <p:nvSpPr>
          <p:cNvPr id="37" name="TextBox 6"/>
          <p:cNvSpPr txBox="1"/>
          <p:nvPr/>
        </p:nvSpPr>
        <p:spPr>
          <a:xfrm>
            <a:off x="5591944" y="2420888"/>
            <a:ext cx="6048672" cy="732508"/>
          </a:xfrm>
          <a:prstGeom prst="rect">
            <a:avLst/>
          </a:prstGeom>
          <a:noFill/>
        </p:spPr>
        <p:txBody>
          <a:bodyPr wrap="square" rtlCol="0">
            <a:spAutoFit/>
          </a:bodyPr>
          <a:lstStyle/>
          <a:p>
            <a:pPr>
              <a:lnSpc>
                <a:spcPct val="130000"/>
              </a:lnSpc>
            </a:pPr>
            <a:r>
              <a:rPr lang="zh-CN" altLang="en-US" sz="1600" dirty="0">
                <a:solidFill>
                  <a:srgbClr val="5F5E5C"/>
                </a:solidFill>
                <a:latin typeface="微软雅黑" pitchFamily="34" charset="-122"/>
                <a:ea typeface="微软雅黑" pitchFamily="34" charset="-122"/>
              </a:rPr>
              <a:t>疑似雇佣水军和营销号职责百度在第一时间修改了百度百科词条，转移群众注意力。</a:t>
            </a:r>
            <a:endParaRPr lang="zh-CN" altLang="zh-CN" sz="1600" b="1" dirty="0">
              <a:solidFill>
                <a:srgbClr val="E67819"/>
              </a:solidFill>
              <a:latin typeface="微软雅黑" pitchFamily="34" charset="-122"/>
              <a:ea typeface="微软雅黑" pitchFamily="34" charset="-122"/>
            </a:endParaRPr>
          </a:p>
        </p:txBody>
      </p:sp>
      <p:sp>
        <p:nvSpPr>
          <p:cNvPr id="38" name="TextBox 6"/>
          <p:cNvSpPr txBox="1"/>
          <p:nvPr/>
        </p:nvSpPr>
        <p:spPr>
          <a:xfrm>
            <a:off x="5663952" y="3140968"/>
            <a:ext cx="5430070" cy="417358"/>
          </a:xfrm>
          <a:prstGeom prst="rect">
            <a:avLst/>
          </a:prstGeom>
          <a:noFill/>
        </p:spPr>
        <p:txBody>
          <a:bodyPr wrap="square" rtlCol="0">
            <a:spAutoFit/>
          </a:bodyPr>
          <a:lstStyle/>
          <a:p>
            <a:pPr>
              <a:lnSpc>
                <a:spcPct val="130000"/>
              </a:lnSpc>
            </a:pPr>
            <a:r>
              <a:rPr lang="zh-CN" altLang="en-US" b="1" dirty="0">
                <a:solidFill>
                  <a:srgbClr val="FF0000"/>
                </a:solidFill>
                <a:latin typeface="微软雅黑" pitchFamily="34" charset="-122"/>
                <a:ea typeface="微软雅黑" pitchFamily="34" charset="-122"/>
              </a:rPr>
              <a:t>微博公开道歉</a:t>
            </a:r>
          </a:p>
        </p:txBody>
      </p:sp>
      <p:sp>
        <p:nvSpPr>
          <p:cNvPr id="42" name="TextBox 6"/>
          <p:cNvSpPr txBox="1"/>
          <p:nvPr/>
        </p:nvSpPr>
        <p:spPr>
          <a:xfrm>
            <a:off x="5663952" y="3573016"/>
            <a:ext cx="6048672" cy="381258"/>
          </a:xfrm>
          <a:prstGeom prst="rect">
            <a:avLst/>
          </a:prstGeom>
          <a:noFill/>
        </p:spPr>
        <p:txBody>
          <a:bodyPr wrap="square" rtlCol="0">
            <a:spAutoFit/>
          </a:bodyPr>
          <a:lstStyle/>
          <a:p>
            <a:pPr>
              <a:lnSpc>
                <a:spcPct val="130000"/>
              </a:lnSpc>
            </a:pPr>
            <a:r>
              <a:rPr lang="zh-CN" altLang="en-US" sz="1600" dirty="0">
                <a:solidFill>
                  <a:srgbClr val="5F5E5C"/>
                </a:solidFill>
                <a:latin typeface="微软雅黑" pitchFamily="34" charset="-122"/>
                <a:ea typeface="微软雅黑" pitchFamily="34" charset="-122"/>
              </a:rPr>
              <a:t>数小时后饿了么微博公开道歉承诺整改</a:t>
            </a:r>
            <a:endParaRPr lang="zh-CN" altLang="zh-CN" sz="1600" b="1" dirty="0">
              <a:solidFill>
                <a:srgbClr val="E67819"/>
              </a:solidFill>
              <a:latin typeface="微软雅黑" pitchFamily="34" charset="-122"/>
              <a:ea typeface="微软雅黑" pitchFamily="34" charset="-122"/>
            </a:endParaRPr>
          </a:p>
        </p:txBody>
      </p:sp>
      <p:sp>
        <p:nvSpPr>
          <p:cNvPr id="43" name="TextBox 6"/>
          <p:cNvSpPr txBox="1"/>
          <p:nvPr/>
        </p:nvSpPr>
        <p:spPr>
          <a:xfrm>
            <a:off x="5231904" y="4149080"/>
            <a:ext cx="5430070" cy="417358"/>
          </a:xfrm>
          <a:prstGeom prst="rect">
            <a:avLst/>
          </a:prstGeom>
          <a:noFill/>
        </p:spPr>
        <p:txBody>
          <a:bodyPr wrap="square" rtlCol="0">
            <a:spAutoFit/>
          </a:bodyPr>
          <a:lstStyle/>
          <a:p>
            <a:pPr>
              <a:lnSpc>
                <a:spcPct val="130000"/>
              </a:lnSpc>
            </a:pPr>
            <a:r>
              <a:rPr lang="en-US" altLang="zh-CN" b="1" dirty="0">
                <a:solidFill>
                  <a:srgbClr val="FF0000"/>
                </a:solidFill>
                <a:latin typeface="微软雅黑" pitchFamily="34" charset="-122"/>
                <a:ea typeface="微软雅黑" pitchFamily="34" charset="-122"/>
              </a:rPr>
              <a:t>CEO</a:t>
            </a:r>
            <a:r>
              <a:rPr lang="zh-CN" altLang="en-US" b="1" dirty="0">
                <a:solidFill>
                  <a:srgbClr val="FF0000"/>
                </a:solidFill>
                <a:latin typeface="微软雅黑" pitchFamily="34" charset="-122"/>
                <a:ea typeface="微软雅黑" pitchFamily="34" charset="-122"/>
              </a:rPr>
              <a:t>道歉信</a:t>
            </a:r>
          </a:p>
        </p:txBody>
      </p:sp>
      <p:sp>
        <p:nvSpPr>
          <p:cNvPr id="44" name="TextBox 6"/>
          <p:cNvSpPr txBox="1"/>
          <p:nvPr/>
        </p:nvSpPr>
        <p:spPr>
          <a:xfrm>
            <a:off x="5231904" y="4581128"/>
            <a:ext cx="6408712" cy="412421"/>
          </a:xfrm>
          <a:prstGeom prst="rect">
            <a:avLst/>
          </a:prstGeom>
          <a:noFill/>
        </p:spPr>
        <p:txBody>
          <a:bodyPr wrap="square" rtlCol="0">
            <a:spAutoFit/>
          </a:bodyPr>
          <a:lstStyle/>
          <a:p>
            <a:pPr>
              <a:lnSpc>
                <a:spcPct val="130000"/>
              </a:lnSpc>
            </a:pPr>
            <a:r>
              <a:rPr lang="zh-CN" altLang="en-US" sz="1600" dirty="0">
                <a:solidFill>
                  <a:srgbClr val="5F5E5C"/>
                </a:solidFill>
                <a:latin typeface="微软雅黑" pitchFamily="34" charset="-122"/>
                <a:ea typeface="微软雅黑" pitchFamily="34" charset="-122"/>
              </a:rPr>
              <a:t>饿了么</a:t>
            </a:r>
            <a:r>
              <a:rPr lang="en-US" altLang="zh-CN" sz="1600" dirty="0">
                <a:solidFill>
                  <a:srgbClr val="5F5E5C"/>
                </a:solidFill>
                <a:latin typeface="微软雅黑" pitchFamily="34" charset="-122"/>
                <a:ea typeface="微软雅黑" pitchFamily="34" charset="-122"/>
              </a:rPr>
              <a:t>CEO</a:t>
            </a:r>
            <a:r>
              <a:rPr lang="zh-CN" altLang="en-US" sz="1600" dirty="0">
                <a:solidFill>
                  <a:srgbClr val="5F5E5C"/>
                </a:solidFill>
                <a:latin typeface="微软雅黑" pitchFamily="34" charset="-122"/>
                <a:ea typeface="微软雅黑" pitchFamily="34" charset="-122"/>
              </a:rPr>
              <a:t>张旭豪在次日以“内部信”的方式回应了央视此次曝光。</a:t>
            </a:r>
            <a:endParaRPr lang="zh-CN" altLang="zh-CN" sz="1600" b="1" dirty="0">
              <a:solidFill>
                <a:srgbClr val="E67819"/>
              </a:solidFill>
              <a:latin typeface="微软雅黑" pitchFamily="34" charset="-122"/>
              <a:ea typeface="微软雅黑" pitchFamily="34" charset="-122"/>
            </a:endParaRPr>
          </a:p>
        </p:txBody>
      </p:sp>
      <p:grpSp>
        <p:nvGrpSpPr>
          <p:cNvPr id="2" name="Group 1"/>
          <p:cNvGrpSpPr/>
          <p:nvPr/>
        </p:nvGrpSpPr>
        <p:grpSpPr>
          <a:xfrm>
            <a:off x="407368" y="1281650"/>
            <a:ext cx="5099589" cy="4597305"/>
            <a:chOff x="407368" y="1281650"/>
            <a:chExt cx="5099589" cy="4597305"/>
          </a:xfrm>
        </p:grpSpPr>
        <p:grpSp>
          <p:nvGrpSpPr>
            <p:cNvPr id="29" name="组合 28"/>
            <p:cNvGrpSpPr/>
            <p:nvPr/>
          </p:nvGrpSpPr>
          <p:grpSpPr>
            <a:xfrm>
              <a:off x="407368" y="1281650"/>
              <a:ext cx="5099589" cy="3761012"/>
              <a:chOff x="841003" y="1052736"/>
              <a:chExt cx="5099589" cy="3761012"/>
            </a:xfrm>
          </p:grpSpPr>
          <p:grpSp>
            <p:nvGrpSpPr>
              <p:cNvPr id="8" name="组合 7"/>
              <p:cNvGrpSpPr/>
              <p:nvPr/>
            </p:nvGrpSpPr>
            <p:grpSpPr>
              <a:xfrm>
                <a:off x="841003" y="1052736"/>
                <a:ext cx="5099589" cy="3761012"/>
                <a:chOff x="3516559" y="1484795"/>
                <a:chExt cx="5099589" cy="3761012"/>
              </a:xfrm>
            </p:grpSpPr>
            <p:sp>
              <p:nvSpPr>
                <p:cNvPr id="15" name="任意多边形 14"/>
                <p:cNvSpPr/>
                <p:nvPr/>
              </p:nvSpPr>
              <p:spPr>
                <a:xfrm rot="20217540">
                  <a:off x="6759980" y="1956632"/>
                  <a:ext cx="641888" cy="365805"/>
                </a:xfrm>
                <a:custGeom>
                  <a:avLst/>
                  <a:gdLst>
                    <a:gd name="connsiteX0" fmla="*/ 0 w 688749"/>
                    <a:gd name="connsiteY0" fmla="*/ 24169 h 48339"/>
                    <a:gd name="connsiteX1" fmla="*/ 688749 w 688749"/>
                    <a:gd name="connsiteY1" fmla="*/ 24169 h 48339"/>
                  </a:gdLst>
                  <a:ahLst/>
                  <a:cxnLst>
                    <a:cxn ang="0">
                      <a:pos x="connsiteX0" y="connsiteY0"/>
                    </a:cxn>
                    <a:cxn ang="0">
                      <a:pos x="connsiteX1" y="connsiteY1"/>
                    </a:cxn>
                  </a:cxnLst>
                  <a:rect l="l" t="t" r="r" b="b"/>
                  <a:pathLst>
                    <a:path w="688749" h="48339">
                      <a:moveTo>
                        <a:pt x="0" y="24169"/>
                      </a:moveTo>
                      <a:lnTo>
                        <a:pt x="688749" y="24169"/>
                      </a:lnTo>
                    </a:path>
                  </a:pathLst>
                </a:custGeom>
                <a:noFill/>
                <a:ln w="38100">
                  <a:solidFill>
                    <a:srgbClr val="37B0F8"/>
                  </a:solidFill>
                </a:ln>
              </p:spPr>
              <p:style>
                <a:lnRef idx="2">
                  <a:scrgbClr r="0" g="0" b="0"/>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339855" tIns="6951" rIns="339856" bIns="6950" numCol="1" spcCol="1270" anchor="ctr" anchorCtr="0">
                  <a:noAutofit/>
                </a:bodyPr>
                <a:lstStyle/>
                <a:p>
                  <a:pPr algn="ctr" defTabSz="222250">
                    <a:lnSpc>
                      <a:spcPct val="90000"/>
                    </a:lnSpc>
                    <a:spcBef>
                      <a:spcPct val="0"/>
                    </a:spcBef>
                    <a:spcAft>
                      <a:spcPct val="35000"/>
                    </a:spcAft>
                  </a:pPr>
                  <a:endParaRPr lang="zh-CN" altLang="en-US" sz="500"/>
                </a:p>
              </p:txBody>
            </p:sp>
            <p:sp>
              <p:nvSpPr>
                <p:cNvPr id="17" name="任意多边形 16"/>
                <p:cNvSpPr/>
                <p:nvPr/>
              </p:nvSpPr>
              <p:spPr>
                <a:xfrm>
                  <a:off x="7332983" y="1484795"/>
                  <a:ext cx="779198" cy="779198"/>
                </a:xfrm>
                <a:custGeom>
                  <a:avLst/>
                  <a:gdLst>
                    <a:gd name="connsiteX0" fmla="*/ 0 w 779198"/>
                    <a:gd name="connsiteY0" fmla="*/ 389599 h 779198"/>
                    <a:gd name="connsiteX1" fmla="*/ 389599 w 779198"/>
                    <a:gd name="connsiteY1" fmla="*/ 0 h 779198"/>
                    <a:gd name="connsiteX2" fmla="*/ 779198 w 779198"/>
                    <a:gd name="connsiteY2" fmla="*/ 389599 h 779198"/>
                    <a:gd name="connsiteX3" fmla="*/ 389599 w 779198"/>
                    <a:gd name="connsiteY3" fmla="*/ 779198 h 779198"/>
                    <a:gd name="connsiteX4" fmla="*/ 0 w 779198"/>
                    <a:gd name="connsiteY4" fmla="*/ 389599 h 7791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9198" h="779198">
                      <a:moveTo>
                        <a:pt x="0" y="389599"/>
                      </a:moveTo>
                      <a:cubicBezTo>
                        <a:pt x="0" y="174429"/>
                        <a:pt x="174429" y="0"/>
                        <a:pt x="389599" y="0"/>
                      </a:cubicBezTo>
                      <a:cubicBezTo>
                        <a:pt x="604769" y="0"/>
                        <a:pt x="779198" y="174429"/>
                        <a:pt x="779198" y="389599"/>
                      </a:cubicBezTo>
                      <a:cubicBezTo>
                        <a:pt x="779198" y="604769"/>
                        <a:pt x="604769" y="779198"/>
                        <a:pt x="389599" y="779198"/>
                      </a:cubicBezTo>
                      <a:cubicBezTo>
                        <a:pt x="174429" y="779198"/>
                        <a:pt x="0" y="604769"/>
                        <a:pt x="0" y="389599"/>
                      </a:cubicBezTo>
                      <a:close/>
                    </a:path>
                  </a:pathLst>
                </a:custGeom>
                <a:solidFill>
                  <a:srgbClr val="37B0F8"/>
                </a:solidFill>
                <a:ln w="38100">
                  <a:solidFill>
                    <a:schemeClr val="bg1"/>
                  </a:solid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124906" tIns="124906" rIns="124906" bIns="124906" numCol="1" spcCol="1270" anchor="ctr" anchorCtr="0">
                  <a:noAutofit/>
                </a:bodyPr>
                <a:lstStyle/>
                <a:p>
                  <a:pPr algn="ctr" defTabSz="755650">
                    <a:lnSpc>
                      <a:spcPct val="90000"/>
                    </a:lnSpc>
                    <a:spcBef>
                      <a:spcPct val="0"/>
                    </a:spcBef>
                    <a:spcAft>
                      <a:spcPct val="35000"/>
                    </a:spcAft>
                  </a:pPr>
                  <a:r>
                    <a:rPr lang="en-US" altLang="zh-CN" sz="3200" dirty="0">
                      <a:latin typeface="华康俪金黑W8(P)" panose="020B0800000000000000" pitchFamily="34" charset="-122"/>
                      <a:ea typeface="华康俪金黑W8(P)" panose="020B0800000000000000" pitchFamily="34" charset="-122"/>
                    </a:rPr>
                    <a:t>1</a:t>
                  </a:r>
                  <a:endParaRPr lang="zh-CN" altLang="en-US" sz="3200" dirty="0">
                    <a:latin typeface="华康俪金黑W8(P)" panose="020B0800000000000000" pitchFamily="34" charset="-122"/>
                    <a:ea typeface="华康俪金黑W8(P)" panose="020B0800000000000000" pitchFamily="34" charset="-122"/>
                  </a:endParaRPr>
                </a:p>
              </p:txBody>
            </p:sp>
            <p:sp>
              <p:nvSpPr>
                <p:cNvPr id="22" name="任意多边形 21"/>
                <p:cNvSpPr/>
                <p:nvPr/>
              </p:nvSpPr>
              <p:spPr>
                <a:xfrm rot="1160572">
                  <a:off x="6803368" y="4424468"/>
                  <a:ext cx="879260" cy="48339"/>
                </a:xfrm>
                <a:custGeom>
                  <a:avLst/>
                  <a:gdLst>
                    <a:gd name="connsiteX0" fmla="*/ 0 w 879260"/>
                    <a:gd name="connsiteY0" fmla="*/ 24169 h 48339"/>
                    <a:gd name="connsiteX1" fmla="*/ 879260 w 879260"/>
                    <a:gd name="connsiteY1" fmla="*/ 24169 h 48339"/>
                  </a:gdLst>
                  <a:ahLst/>
                  <a:cxnLst>
                    <a:cxn ang="0">
                      <a:pos x="connsiteX0" y="connsiteY0"/>
                    </a:cxn>
                    <a:cxn ang="0">
                      <a:pos x="connsiteX1" y="connsiteY1"/>
                    </a:cxn>
                  </a:cxnLst>
                  <a:rect l="l" t="t" r="r" b="b"/>
                  <a:pathLst>
                    <a:path w="879260" h="48339">
                      <a:moveTo>
                        <a:pt x="0" y="24169"/>
                      </a:moveTo>
                      <a:lnTo>
                        <a:pt x="879260" y="24169"/>
                      </a:lnTo>
                    </a:path>
                  </a:pathLst>
                </a:custGeom>
                <a:noFill/>
                <a:ln w="38100">
                  <a:solidFill>
                    <a:srgbClr val="37B0F8"/>
                  </a:solidFill>
                </a:ln>
              </p:spPr>
              <p:style>
                <a:lnRef idx="2">
                  <a:scrgbClr r="0" g="0" b="0"/>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430348" tIns="2188" rIns="430348" bIns="2187" numCol="1" spcCol="1270" anchor="ctr" anchorCtr="0">
                  <a:noAutofit/>
                </a:bodyPr>
                <a:lstStyle/>
                <a:p>
                  <a:pPr algn="ctr" defTabSz="222250">
                    <a:lnSpc>
                      <a:spcPct val="90000"/>
                    </a:lnSpc>
                    <a:spcBef>
                      <a:spcPct val="0"/>
                    </a:spcBef>
                    <a:spcAft>
                      <a:spcPct val="35000"/>
                    </a:spcAft>
                  </a:pPr>
                  <a:endParaRPr lang="zh-CN" altLang="en-US" sz="500"/>
                </a:p>
              </p:txBody>
            </p:sp>
            <p:sp>
              <p:nvSpPr>
                <p:cNvPr id="23" name="任意多边形 22"/>
                <p:cNvSpPr/>
                <p:nvPr/>
              </p:nvSpPr>
              <p:spPr>
                <a:xfrm>
                  <a:off x="7564846" y="4347059"/>
                  <a:ext cx="779198" cy="779198"/>
                </a:xfrm>
                <a:custGeom>
                  <a:avLst/>
                  <a:gdLst>
                    <a:gd name="connsiteX0" fmla="*/ 0 w 779198"/>
                    <a:gd name="connsiteY0" fmla="*/ 389599 h 779198"/>
                    <a:gd name="connsiteX1" fmla="*/ 389599 w 779198"/>
                    <a:gd name="connsiteY1" fmla="*/ 0 h 779198"/>
                    <a:gd name="connsiteX2" fmla="*/ 779198 w 779198"/>
                    <a:gd name="connsiteY2" fmla="*/ 389599 h 779198"/>
                    <a:gd name="connsiteX3" fmla="*/ 389599 w 779198"/>
                    <a:gd name="connsiteY3" fmla="*/ 779198 h 779198"/>
                    <a:gd name="connsiteX4" fmla="*/ 0 w 779198"/>
                    <a:gd name="connsiteY4" fmla="*/ 389599 h 7791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9198" h="779198">
                      <a:moveTo>
                        <a:pt x="0" y="389599"/>
                      </a:moveTo>
                      <a:cubicBezTo>
                        <a:pt x="0" y="174429"/>
                        <a:pt x="174429" y="0"/>
                        <a:pt x="389599" y="0"/>
                      </a:cubicBezTo>
                      <a:cubicBezTo>
                        <a:pt x="604769" y="0"/>
                        <a:pt x="779198" y="174429"/>
                        <a:pt x="779198" y="389599"/>
                      </a:cubicBezTo>
                      <a:cubicBezTo>
                        <a:pt x="779198" y="604769"/>
                        <a:pt x="604769" y="779198"/>
                        <a:pt x="389599" y="779198"/>
                      </a:cubicBezTo>
                      <a:cubicBezTo>
                        <a:pt x="174429" y="779198"/>
                        <a:pt x="0" y="604769"/>
                        <a:pt x="0" y="389599"/>
                      </a:cubicBezTo>
                      <a:close/>
                    </a:path>
                  </a:pathLst>
                </a:custGeom>
                <a:solidFill>
                  <a:srgbClr val="37B0F8"/>
                </a:solidFill>
                <a:ln w="38100">
                  <a:solidFill>
                    <a:schemeClr val="bg1"/>
                  </a:solid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124906" tIns="124906" rIns="124906" bIns="124906" numCol="1" spcCol="1270" anchor="ctr" anchorCtr="0">
                  <a:noAutofit/>
                </a:bodyPr>
                <a:lstStyle/>
                <a:p>
                  <a:pPr algn="ctr" defTabSz="755650">
                    <a:lnSpc>
                      <a:spcPct val="90000"/>
                    </a:lnSpc>
                    <a:spcBef>
                      <a:spcPct val="0"/>
                    </a:spcBef>
                    <a:spcAft>
                      <a:spcPct val="35000"/>
                    </a:spcAft>
                  </a:pPr>
                  <a:r>
                    <a:rPr lang="en-US" altLang="zh-CN" sz="3200" dirty="0">
                      <a:latin typeface="华康俪金黑W8(P)" panose="020B0800000000000000" pitchFamily="34" charset="-122"/>
                      <a:ea typeface="华康俪金黑W8(P)" panose="020B0800000000000000" pitchFamily="34" charset="-122"/>
                    </a:rPr>
                    <a:t>4</a:t>
                  </a:r>
                  <a:endParaRPr lang="zh-CN" altLang="en-US" sz="3200" dirty="0">
                    <a:latin typeface="华康俪金黑W8(P)" panose="020B0800000000000000" pitchFamily="34" charset="-122"/>
                    <a:ea typeface="华康俪金黑W8(P)" panose="020B0800000000000000" pitchFamily="34" charset="-122"/>
                  </a:endParaRPr>
                </a:p>
              </p:txBody>
            </p:sp>
            <p:sp>
              <p:nvSpPr>
                <p:cNvPr id="24" name="任意多边形 23"/>
                <p:cNvSpPr/>
                <p:nvPr/>
              </p:nvSpPr>
              <p:spPr>
                <a:xfrm>
                  <a:off x="7133539" y="3727822"/>
                  <a:ext cx="931753" cy="48339"/>
                </a:xfrm>
                <a:custGeom>
                  <a:avLst/>
                  <a:gdLst>
                    <a:gd name="connsiteX0" fmla="*/ 0 w 931753"/>
                    <a:gd name="connsiteY0" fmla="*/ 24169 h 48339"/>
                    <a:gd name="connsiteX1" fmla="*/ 931753 w 931753"/>
                    <a:gd name="connsiteY1" fmla="*/ 24169 h 48339"/>
                  </a:gdLst>
                  <a:ahLst/>
                  <a:cxnLst>
                    <a:cxn ang="0">
                      <a:pos x="connsiteX0" y="connsiteY0"/>
                    </a:cxn>
                    <a:cxn ang="0">
                      <a:pos x="connsiteX1" y="connsiteY1"/>
                    </a:cxn>
                  </a:cxnLst>
                  <a:rect l="l" t="t" r="r" b="b"/>
                  <a:pathLst>
                    <a:path w="931753" h="48339">
                      <a:moveTo>
                        <a:pt x="0" y="24169"/>
                      </a:moveTo>
                      <a:lnTo>
                        <a:pt x="931753" y="24169"/>
                      </a:lnTo>
                    </a:path>
                  </a:pathLst>
                </a:custGeom>
                <a:noFill/>
                <a:ln w="38100">
                  <a:solidFill>
                    <a:srgbClr val="37B0F8"/>
                  </a:solidFill>
                </a:ln>
              </p:spPr>
              <p:style>
                <a:lnRef idx="2">
                  <a:scrgbClr r="0" g="0" b="0"/>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455283" tIns="875" rIns="455282" bIns="876" numCol="1" spcCol="1270" anchor="ctr" anchorCtr="0">
                  <a:noAutofit/>
                </a:bodyPr>
                <a:lstStyle/>
                <a:p>
                  <a:pPr algn="ctr" defTabSz="222250">
                    <a:lnSpc>
                      <a:spcPct val="90000"/>
                    </a:lnSpc>
                    <a:spcBef>
                      <a:spcPct val="0"/>
                    </a:spcBef>
                    <a:spcAft>
                      <a:spcPct val="35000"/>
                    </a:spcAft>
                  </a:pPr>
                  <a:endParaRPr lang="zh-CN" altLang="en-US" sz="500"/>
                </a:p>
              </p:txBody>
            </p:sp>
            <p:sp>
              <p:nvSpPr>
                <p:cNvPr id="25" name="任意多边形 24"/>
                <p:cNvSpPr/>
                <p:nvPr/>
              </p:nvSpPr>
              <p:spPr>
                <a:xfrm>
                  <a:off x="7836950" y="3401371"/>
                  <a:ext cx="779198" cy="779198"/>
                </a:xfrm>
                <a:custGeom>
                  <a:avLst/>
                  <a:gdLst>
                    <a:gd name="connsiteX0" fmla="*/ 0 w 779198"/>
                    <a:gd name="connsiteY0" fmla="*/ 389599 h 779198"/>
                    <a:gd name="connsiteX1" fmla="*/ 389599 w 779198"/>
                    <a:gd name="connsiteY1" fmla="*/ 0 h 779198"/>
                    <a:gd name="connsiteX2" fmla="*/ 779198 w 779198"/>
                    <a:gd name="connsiteY2" fmla="*/ 389599 h 779198"/>
                    <a:gd name="connsiteX3" fmla="*/ 389599 w 779198"/>
                    <a:gd name="connsiteY3" fmla="*/ 779198 h 779198"/>
                    <a:gd name="connsiteX4" fmla="*/ 0 w 779198"/>
                    <a:gd name="connsiteY4" fmla="*/ 389599 h 7791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9198" h="779198">
                      <a:moveTo>
                        <a:pt x="0" y="389599"/>
                      </a:moveTo>
                      <a:cubicBezTo>
                        <a:pt x="0" y="174429"/>
                        <a:pt x="174429" y="0"/>
                        <a:pt x="389599" y="0"/>
                      </a:cubicBezTo>
                      <a:cubicBezTo>
                        <a:pt x="604769" y="0"/>
                        <a:pt x="779198" y="174429"/>
                        <a:pt x="779198" y="389599"/>
                      </a:cubicBezTo>
                      <a:cubicBezTo>
                        <a:pt x="779198" y="604769"/>
                        <a:pt x="604769" y="779198"/>
                        <a:pt x="389599" y="779198"/>
                      </a:cubicBezTo>
                      <a:cubicBezTo>
                        <a:pt x="174429" y="779198"/>
                        <a:pt x="0" y="604769"/>
                        <a:pt x="0" y="389599"/>
                      </a:cubicBezTo>
                      <a:close/>
                    </a:path>
                  </a:pathLst>
                </a:custGeom>
                <a:solidFill>
                  <a:srgbClr val="37B0F8"/>
                </a:solidFill>
                <a:ln w="38100">
                  <a:solidFill>
                    <a:schemeClr val="bg1"/>
                  </a:solid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124906" tIns="124906" rIns="124906" bIns="124906" numCol="1" spcCol="1270" anchor="ctr" anchorCtr="0">
                  <a:noAutofit/>
                </a:bodyPr>
                <a:lstStyle/>
                <a:p>
                  <a:pPr algn="ctr" defTabSz="755650">
                    <a:lnSpc>
                      <a:spcPct val="90000"/>
                    </a:lnSpc>
                    <a:spcBef>
                      <a:spcPct val="0"/>
                    </a:spcBef>
                    <a:spcAft>
                      <a:spcPct val="35000"/>
                    </a:spcAft>
                  </a:pPr>
                  <a:r>
                    <a:rPr lang="en-US" altLang="zh-CN" sz="3200" dirty="0">
                      <a:latin typeface="华康俪金黑W8(P)" panose="020B0800000000000000" pitchFamily="34" charset="-122"/>
                      <a:ea typeface="华康俪金黑W8(P)" panose="020B0800000000000000" pitchFamily="34" charset="-122"/>
                    </a:rPr>
                    <a:t>3</a:t>
                  </a:r>
                  <a:endParaRPr lang="zh-CN" altLang="en-US" sz="3200" dirty="0">
                    <a:latin typeface="华康俪金黑W8(P)" panose="020B0800000000000000" pitchFamily="34" charset="-122"/>
                    <a:ea typeface="华康俪金黑W8(P)" panose="020B0800000000000000" pitchFamily="34" charset="-122"/>
                  </a:endParaRPr>
                </a:p>
              </p:txBody>
            </p:sp>
            <p:sp>
              <p:nvSpPr>
                <p:cNvPr id="26" name="任意多边形 25"/>
                <p:cNvSpPr/>
                <p:nvPr/>
              </p:nvSpPr>
              <p:spPr>
                <a:xfrm rot="20672061">
                  <a:off x="7112928" y="2811274"/>
                  <a:ext cx="810570" cy="301314"/>
                </a:xfrm>
                <a:custGeom>
                  <a:avLst/>
                  <a:gdLst>
                    <a:gd name="connsiteX0" fmla="*/ 0 w 799232"/>
                    <a:gd name="connsiteY0" fmla="*/ 24169 h 48339"/>
                    <a:gd name="connsiteX1" fmla="*/ 799232 w 799232"/>
                    <a:gd name="connsiteY1" fmla="*/ 24169 h 48339"/>
                  </a:gdLst>
                  <a:ahLst/>
                  <a:cxnLst>
                    <a:cxn ang="0">
                      <a:pos x="connsiteX0" y="connsiteY0"/>
                    </a:cxn>
                    <a:cxn ang="0">
                      <a:pos x="connsiteX1" y="connsiteY1"/>
                    </a:cxn>
                  </a:cxnLst>
                  <a:rect l="l" t="t" r="r" b="b"/>
                  <a:pathLst>
                    <a:path w="799232" h="48339">
                      <a:moveTo>
                        <a:pt x="0" y="24169"/>
                      </a:moveTo>
                      <a:lnTo>
                        <a:pt x="799232" y="24169"/>
                      </a:lnTo>
                    </a:path>
                  </a:pathLst>
                </a:custGeom>
                <a:noFill/>
                <a:ln w="38100">
                  <a:solidFill>
                    <a:srgbClr val="37B0F8"/>
                  </a:solidFill>
                </a:ln>
              </p:spPr>
              <p:style>
                <a:lnRef idx="2">
                  <a:scrgbClr r="0" g="0" b="0"/>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392334" tIns="4188" rIns="392336" bIns="4189" numCol="1" spcCol="1270" anchor="ctr" anchorCtr="0">
                  <a:noAutofit/>
                </a:bodyPr>
                <a:lstStyle/>
                <a:p>
                  <a:pPr algn="ctr" defTabSz="222250">
                    <a:lnSpc>
                      <a:spcPct val="90000"/>
                    </a:lnSpc>
                    <a:spcBef>
                      <a:spcPct val="0"/>
                    </a:spcBef>
                    <a:spcAft>
                      <a:spcPct val="35000"/>
                    </a:spcAft>
                  </a:pPr>
                  <a:endParaRPr lang="zh-CN" altLang="en-US" sz="500"/>
                </a:p>
              </p:txBody>
            </p:sp>
            <p:sp>
              <p:nvSpPr>
                <p:cNvPr id="27" name="任意多边形 26"/>
                <p:cNvSpPr/>
                <p:nvPr/>
              </p:nvSpPr>
              <p:spPr>
                <a:xfrm>
                  <a:off x="7722582" y="2428480"/>
                  <a:ext cx="779198" cy="779198"/>
                </a:xfrm>
                <a:custGeom>
                  <a:avLst/>
                  <a:gdLst>
                    <a:gd name="connsiteX0" fmla="*/ 0 w 779198"/>
                    <a:gd name="connsiteY0" fmla="*/ 389599 h 779198"/>
                    <a:gd name="connsiteX1" fmla="*/ 389599 w 779198"/>
                    <a:gd name="connsiteY1" fmla="*/ 0 h 779198"/>
                    <a:gd name="connsiteX2" fmla="*/ 779198 w 779198"/>
                    <a:gd name="connsiteY2" fmla="*/ 389599 h 779198"/>
                    <a:gd name="connsiteX3" fmla="*/ 389599 w 779198"/>
                    <a:gd name="connsiteY3" fmla="*/ 779198 h 779198"/>
                    <a:gd name="connsiteX4" fmla="*/ 0 w 779198"/>
                    <a:gd name="connsiteY4" fmla="*/ 389599 h 7791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9198" h="779198">
                      <a:moveTo>
                        <a:pt x="0" y="389599"/>
                      </a:moveTo>
                      <a:cubicBezTo>
                        <a:pt x="0" y="174429"/>
                        <a:pt x="174429" y="0"/>
                        <a:pt x="389599" y="0"/>
                      </a:cubicBezTo>
                      <a:cubicBezTo>
                        <a:pt x="604769" y="0"/>
                        <a:pt x="779198" y="174429"/>
                        <a:pt x="779198" y="389599"/>
                      </a:cubicBezTo>
                      <a:cubicBezTo>
                        <a:pt x="779198" y="604769"/>
                        <a:pt x="604769" y="779198"/>
                        <a:pt x="389599" y="779198"/>
                      </a:cubicBezTo>
                      <a:cubicBezTo>
                        <a:pt x="174429" y="779198"/>
                        <a:pt x="0" y="604769"/>
                        <a:pt x="0" y="389599"/>
                      </a:cubicBezTo>
                      <a:close/>
                    </a:path>
                  </a:pathLst>
                </a:custGeom>
                <a:solidFill>
                  <a:srgbClr val="37B0F8"/>
                </a:solidFill>
                <a:ln w="38100">
                  <a:solidFill>
                    <a:schemeClr val="bg1"/>
                  </a:solid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124906" tIns="124906" rIns="124906" bIns="124906" numCol="1" spcCol="1270" anchor="ctr" anchorCtr="0">
                  <a:noAutofit/>
                </a:bodyPr>
                <a:lstStyle/>
                <a:p>
                  <a:pPr algn="ctr" defTabSz="755650">
                    <a:lnSpc>
                      <a:spcPct val="90000"/>
                    </a:lnSpc>
                    <a:spcBef>
                      <a:spcPct val="0"/>
                    </a:spcBef>
                    <a:spcAft>
                      <a:spcPct val="35000"/>
                    </a:spcAft>
                  </a:pPr>
                  <a:r>
                    <a:rPr lang="en-US" altLang="zh-CN" sz="3200" dirty="0">
                      <a:latin typeface="华康俪金黑W8(P)" panose="020B0800000000000000" pitchFamily="34" charset="-122"/>
                      <a:ea typeface="华康俪金黑W8(P)" panose="020B0800000000000000" pitchFamily="34" charset="-122"/>
                    </a:rPr>
                    <a:t>2</a:t>
                  </a:r>
                  <a:endParaRPr lang="zh-CN" altLang="en-US" sz="3200" dirty="0">
                    <a:latin typeface="华康俪金黑W8(P)" panose="020B0800000000000000" pitchFamily="34" charset="-122"/>
                    <a:ea typeface="华康俪金黑W8(P)" panose="020B0800000000000000" pitchFamily="34" charset="-122"/>
                  </a:endParaRPr>
                </a:p>
              </p:txBody>
            </p:sp>
            <p:sp>
              <p:nvSpPr>
                <p:cNvPr id="9" name="任意多边形 8"/>
                <p:cNvSpPr/>
                <p:nvPr/>
              </p:nvSpPr>
              <p:spPr>
                <a:xfrm>
                  <a:off x="3516559" y="1628811"/>
                  <a:ext cx="3616980" cy="3616996"/>
                </a:xfrm>
                <a:custGeom>
                  <a:avLst/>
                  <a:gdLst>
                    <a:gd name="connsiteX0" fmla="*/ 0 w 3616980"/>
                    <a:gd name="connsiteY0" fmla="*/ 1808498 h 3616996"/>
                    <a:gd name="connsiteX1" fmla="*/ 1808490 w 3616980"/>
                    <a:gd name="connsiteY1" fmla="*/ 0 h 3616996"/>
                    <a:gd name="connsiteX2" fmla="*/ 3616980 w 3616980"/>
                    <a:gd name="connsiteY2" fmla="*/ 1808498 h 3616996"/>
                    <a:gd name="connsiteX3" fmla="*/ 1808490 w 3616980"/>
                    <a:gd name="connsiteY3" fmla="*/ 3616996 h 3616996"/>
                    <a:gd name="connsiteX4" fmla="*/ 0 w 3616980"/>
                    <a:gd name="connsiteY4" fmla="*/ 1808498 h 3616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16980" h="3616996">
                      <a:moveTo>
                        <a:pt x="0" y="1808498"/>
                      </a:moveTo>
                      <a:cubicBezTo>
                        <a:pt x="0" y="809692"/>
                        <a:pt x="809689" y="0"/>
                        <a:pt x="1808490" y="0"/>
                      </a:cubicBezTo>
                      <a:cubicBezTo>
                        <a:pt x="2807291" y="0"/>
                        <a:pt x="3616980" y="809692"/>
                        <a:pt x="3616980" y="1808498"/>
                      </a:cubicBezTo>
                      <a:cubicBezTo>
                        <a:pt x="3616980" y="2807304"/>
                        <a:pt x="2807291" y="3616996"/>
                        <a:pt x="1808490" y="3616996"/>
                      </a:cubicBezTo>
                      <a:cubicBezTo>
                        <a:pt x="809689" y="3616996"/>
                        <a:pt x="0" y="2807304"/>
                        <a:pt x="0" y="1808498"/>
                      </a:cubicBezTo>
                      <a:close/>
                    </a:path>
                  </a:pathLst>
                </a:custGeom>
                <a:noFill/>
                <a:ln w="152400">
                  <a:solidFill>
                    <a:srgbClr val="37B0F8"/>
                  </a:solid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542394" tIns="542397" rIns="542394" bIns="542397" numCol="1" spcCol="1270" anchor="ctr" anchorCtr="0">
                  <a:noAutofit/>
                </a:bodyPr>
                <a:lstStyle/>
                <a:p>
                  <a:pPr algn="r" defTabSz="889000">
                    <a:lnSpc>
                      <a:spcPct val="90000"/>
                    </a:lnSpc>
                    <a:spcBef>
                      <a:spcPct val="0"/>
                    </a:spcBef>
                    <a:spcAft>
                      <a:spcPct val="35000"/>
                    </a:spcAft>
                  </a:pPr>
                  <a:endParaRPr lang="zh-CN" altLang="en-US" sz="2000" dirty="0"/>
                </a:p>
              </p:txBody>
            </p:sp>
          </p:grpSp>
          <p:pic>
            <p:nvPicPr>
              <p:cNvPr id="32" name="图片 3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65493" y="1421250"/>
                <a:ext cx="3168000" cy="3168000"/>
              </a:xfrm>
              <a:prstGeom prst="flowChartConnector">
                <a:avLst/>
              </a:prstGeom>
              <a:blipFill dpi="0" rotWithShape="1">
                <a:blip r:embed="rId3" cstate="screen">
                  <a:extLst>
                    <a:ext uri="{28A0092B-C50C-407E-A947-70E740481C1C}">
                      <a14:useLocalDpi xmlns:a14="http://schemas.microsoft.com/office/drawing/2010/main"/>
                    </a:ext>
                  </a:extLst>
                </a:blip>
                <a:srcRect/>
                <a:stretch>
                  <a:fillRect/>
                </a:stretch>
              </a:blipFill>
              <a:ln w="57150">
                <a:solidFill>
                  <a:schemeClr val="bg1"/>
                </a:solidFill>
              </a:ln>
              <a:effectLst/>
            </p:spPr>
          </p:pic>
        </p:grpSp>
        <p:sp>
          <p:nvSpPr>
            <p:cNvPr id="28" name="任意多边形 22"/>
            <p:cNvSpPr/>
            <p:nvPr/>
          </p:nvSpPr>
          <p:spPr>
            <a:xfrm>
              <a:off x="3888593" y="5099757"/>
              <a:ext cx="779198" cy="779198"/>
            </a:xfrm>
            <a:custGeom>
              <a:avLst/>
              <a:gdLst>
                <a:gd name="connsiteX0" fmla="*/ 0 w 779198"/>
                <a:gd name="connsiteY0" fmla="*/ 389599 h 779198"/>
                <a:gd name="connsiteX1" fmla="*/ 389599 w 779198"/>
                <a:gd name="connsiteY1" fmla="*/ 0 h 779198"/>
                <a:gd name="connsiteX2" fmla="*/ 779198 w 779198"/>
                <a:gd name="connsiteY2" fmla="*/ 389599 h 779198"/>
                <a:gd name="connsiteX3" fmla="*/ 389599 w 779198"/>
                <a:gd name="connsiteY3" fmla="*/ 779198 h 779198"/>
                <a:gd name="connsiteX4" fmla="*/ 0 w 779198"/>
                <a:gd name="connsiteY4" fmla="*/ 389599 h 7791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9198" h="779198">
                  <a:moveTo>
                    <a:pt x="0" y="389599"/>
                  </a:moveTo>
                  <a:cubicBezTo>
                    <a:pt x="0" y="174429"/>
                    <a:pt x="174429" y="0"/>
                    <a:pt x="389599" y="0"/>
                  </a:cubicBezTo>
                  <a:cubicBezTo>
                    <a:pt x="604769" y="0"/>
                    <a:pt x="779198" y="174429"/>
                    <a:pt x="779198" y="389599"/>
                  </a:cubicBezTo>
                  <a:cubicBezTo>
                    <a:pt x="779198" y="604769"/>
                    <a:pt x="604769" y="779198"/>
                    <a:pt x="389599" y="779198"/>
                  </a:cubicBezTo>
                  <a:cubicBezTo>
                    <a:pt x="174429" y="779198"/>
                    <a:pt x="0" y="604769"/>
                    <a:pt x="0" y="389599"/>
                  </a:cubicBezTo>
                  <a:close/>
                </a:path>
              </a:pathLst>
            </a:custGeom>
            <a:solidFill>
              <a:srgbClr val="37B0F8"/>
            </a:solidFill>
            <a:ln w="38100">
              <a:solidFill>
                <a:schemeClr val="bg1"/>
              </a:solid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124906" tIns="124906" rIns="124906" bIns="124906" numCol="1" spcCol="1270" anchor="ctr" anchorCtr="0">
              <a:noAutofit/>
            </a:bodyPr>
            <a:lstStyle/>
            <a:p>
              <a:pPr algn="ctr" defTabSz="755650">
                <a:lnSpc>
                  <a:spcPct val="90000"/>
                </a:lnSpc>
                <a:spcBef>
                  <a:spcPct val="0"/>
                </a:spcBef>
                <a:spcAft>
                  <a:spcPct val="35000"/>
                </a:spcAft>
              </a:pPr>
              <a:r>
                <a:rPr lang="en-US" altLang="zh-CN" sz="3200" dirty="0">
                  <a:latin typeface="华康俪金黑W8(P)" panose="020B0800000000000000" pitchFamily="34" charset="-122"/>
                  <a:ea typeface="华康俪金黑W8(P)" panose="020B0800000000000000" pitchFamily="34" charset="-122"/>
                </a:rPr>
                <a:t>5</a:t>
              </a:r>
              <a:endParaRPr lang="zh-CN" altLang="en-US" sz="3200" dirty="0">
                <a:latin typeface="华康俪金黑W8(P)" panose="020B0800000000000000" pitchFamily="34" charset="-122"/>
                <a:ea typeface="华康俪金黑W8(P)" panose="020B0800000000000000" pitchFamily="34" charset="-122"/>
              </a:endParaRPr>
            </a:p>
          </p:txBody>
        </p:sp>
        <p:sp>
          <p:nvSpPr>
            <p:cNvPr id="30" name="任意多边形 21"/>
            <p:cNvSpPr/>
            <p:nvPr/>
          </p:nvSpPr>
          <p:spPr>
            <a:xfrm rot="2181174" flipV="1">
              <a:off x="3198738" y="4966258"/>
              <a:ext cx="841935" cy="76263"/>
            </a:xfrm>
            <a:custGeom>
              <a:avLst/>
              <a:gdLst>
                <a:gd name="connsiteX0" fmla="*/ 0 w 879260"/>
                <a:gd name="connsiteY0" fmla="*/ 24169 h 48339"/>
                <a:gd name="connsiteX1" fmla="*/ 879260 w 879260"/>
                <a:gd name="connsiteY1" fmla="*/ 24169 h 48339"/>
              </a:gdLst>
              <a:ahLst/>
              <a:cxnLst>
                <a:cxn ang="0">
                  <a:pos x="connsiteX0" y="connsiteY0"/>
                </a:cxn>
                <a:cxn ang="0">
                  <a:pos x="connsiteX1" y="connsiteY1"/>
                </a:cxn>
              </a:cxnLst>
              <a:rect l="l" t="t" r="r" b="b"/>
              <a:pathLst>
                <a:path w="879260" h="48339">
                  <a:moveTo>
                    <a:pt x="0" y="24169"/>
                  </a:moveTo>
                  <a:lnTo>
                    <a:pt x="879260" y="24169"/>
                  </a:lnTo>
                </a:path>
              </a:pathLst>
            </a:custGeom>
            <a:noFill/>
            <a:ln w="38100">
              <a:solidFill>
                <a:srgbClr val="37B0F8"/>
              </a:solidFill>
            </a:ln>
          </p:spPr>
          <p:style>
            <a:lnRef idx="2">
              <a:scrgbClr r="0" g="0" b="0"/>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430348" tIns="2188" rIns="430348" bIns="2187" numCol="1" spcCol="1270" anchor="ctr" anchorCtr="0">
              <a:noAutofit/>
            </a:bodyPr>
            <a:lstStyle/>
            <a:p>
              <a:pPr algn="ctr" defTabSz="222250">
                <a:lnSpc>
                  <a:spcPct val="90000"/>
                </a:lnSpc>
                <a:spcBef>
                  <a:spcPct val="0"/>
                </a:spcBef>
                <a:spcAft>
                  <a:spcPct val="35000"/>
                </a:spcAft>
              </a:pPr>
              <a:endParaRPr lang="zh-CN" altLang="en-US" sz="500"/>
            </a:p>
          </p:txBody>
        </p:sp>
      </p:grpSp>
      <p:sp>
        <p:nvSpPr>
          <p:cNvPr id="31" name="TextBox 6"/>
          <p:cNvSpPr txBox="1"/>
          <p:nvPr/>
        </p:nvSpPr>
        <p:spPr>
          <a:xfrm>
            <a:off x="4727848" y="4941168"/>
            <a:ext cx="5430070" cy="417358"/>
          </a:xfrm>
          <a:prstGeom prst="rect">
            <a:avLst/>
          </a:prstGeom>
          <a:noFill/>
        </p:spPr>
        <p:txBody>
          <a:bodyPr wrap="square" rtlCol="0">
            <a:spAutoFit/>
          </a:bodyPr>
          <a:lstStyle/>
          <a:p>
            <a:pPr>
              <a:lnSpc>
                <a:spcPct val="130000"/>
              </a:lnSpc>
            </a:pPr>
            <a:r>
              <a:rPr lang="zh-CN" altLang="en-US" b="1" dirty="0">
                <a:solidFill>
                  <a:srgbClr val="FF0000"/>
                </a:solidFill>
                <a:latin typeface="微软雅黑" pitchFamily="34" charset="-122"/>
                <a:ea typeface="微软雅黑" pitchFamily="34" charset="-122"/>
              </a:rPr>
              <a:t>七项行动</a:t>
            </a:r>
          </a:p>
        </p:txBody>
      </p:sp>
      <p:sp>
        <p:nvSpPr>
          <p:cNvPr id="33" name="TextBox 6"/>
          <p:cNvSpPr txBox="1"/>
          <p:nvPr/>
        </p:nvSpPr>
        <p:spPr>
          <a:xfrm>
            <a:off x="4685399" y="5373216"/>
            <a:ext cx="6408712" cy="701346"/>
          </a:xfrm>
          <a:prstGeom prst="rect">
            <a:avLst/>
          </a:prstGeom>
          <a:noFill/>
        </p:spPr>
        <p:txBody>
          <a:bodyPr wrap="square" rtlCol="0">
            <a:spAutoFit/>
          </a:bodyPr>
          <a:lstStyle/>
          <a:p>
            <a:pPr>
              <a:lnSpc>
                <a:spcPct val="130000"/>
              </a:lnSpc>
            </a:pPr>
            <a:r>
              <a:rPr lang="en-US" altLang="zh-CN" sz="1600" dirty="0">
                <a:solidFill>
                  <a:srgbClr val="5F5E5C"/>
                </a:solidFill>
                <a:latin typeface="微软雅黑" pitchFamily="34" charset="-122"/>
                <a:ea typeface="微软雅黑" pitchFamily="34" charset="-122"/>
              </a:rPr>
              <a:t>17</a:t>
            </a:r>
            <a:r>
              <a:rPr lang="zh-CN" altLang="en-US" sz="1600" dirty="0">
                <a:solidFill>
                  <a:srgbClr val="5F5E5C"/>
                </a:solidFill>
                <a:latin typeface="微软雅黑" pitchFamily="34" charset="-122"/>
                <a:ea typeface="微软雅黑" pitchFamily="34" charset="-122"/>
              </a:rPr>
              <a:t>日晚，饿了么公布了</a:t>
            </a:r>
            <a:r>
              <a:rPr lang="en-US" altLang="zh-CN" sz="1600" dirty="0">
                <a:solidFill>
                  <a:srgbClr val="5F5E5C"/>
                </a:solidFill>
                <a:latin typeface="微软雅黑" pitchFamily="34" charset="-122"/>
                <a:ea typeface="微软雅黑" pitchFamily="34" charset="-122"/>
              </a:rPr>
              <a:t>7</a:t>
            </a:r>
            <a:r>
              <a:rPr lang="zh-CN" altLang="en-US" sz="1600" dirty="0">
                <a:solidFill>
                  <a:srgbClr val="5F5E5C"/>
                </a:solidFill>
                <a:latin typeface="微软雅黑" pitchFamily="34" charset="-122"/>
                <a:ea typeface="微软雅黑" pitchFamily="34" charset="-122"/>
              </a:rPr>
              <a:t>项举措，比如</a:t>
            </a:r>
            <a:r>
              <a:rPr lang="en-US" altLang="zh-CN" sz="1600" dirty="0">
                <a:solidFill>
                  <a:srgbClr val="5F5E5C"/>
                </a:solidFill>
                <a:latin typeface="微软雅黑" pitchFamily="34" charset="-122"/>
                <a:ea typeface="微软雅黑" pitchFamily="34" charset="-122"/>
              </a:rPr>
              <a:t>24</a:t>
            </a:r>
            <a:r>
              <a:rPr lang="zh-CN" altLang="en-US" sz="1600" dirty="0">
                <a:solidFill>
                  <a:srgbClr val="5F5E5C"/>
                </a:solidFill>
                <a:latin typeface="微软雅黑" pitchFamily="34" charset="-122"/>
                <a:ea typeface="微软雅黑" pitchFamily="34" charset="-122"/>
              </a:rPr>
              <a:t>小时客服，加强审核，后厨制作全透明等。</a:t>
            </a:r>
            <a:endParaRPr lang="zh-CN" altLang="zh-CN" sz="1600" b="1" dirty="0">
              <a:solidFill>
                <a:srgbClr val="E67819"/>
              </a:solidFill>
              <a:latin typeface="微软雅黑" pitchFamily="34" charset="-122"/>
              <a:ea typeface="微软雅黑" pitchFamily="34" charset="-122"/>
            </a:endParaRPr>
          </a:p>
        </p:txBody>
      </p:sp>
    </p:spTree>
    <p:extLst>
      <p:ext uri="{BB962C8B-B14F-4D97-AF65-F5344CB8AC3E}">
        <p14:creationId xmlns:p14="http://schemas.microsoft.com/office/powerpoint/2010/main" val="2695418042"/>
      </p:ext>
    </p:extLst>
  </p:cSld>
  <p:clrMapOvr>
    <a:masterClrMapping/>
  </p:clrMapOvr>
  <p:transition>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par>
                                <p:cTn id="8" presetID="2" presetClass="entr" presetSubtype="2" decel="100000" fill="hold" grpId="0" nodeType="withEffect">
                                  <p:stCondLst>
                                    <p:cond delay="0"/>
                                  </p:stCondLst>
                                  <p:childTnLst>
                                    <p:set>
                                      <p:cBhvr>
                                        <p:cTn id="9" dur="1" fill="hold">
                                          <p:stCondLst>
                                            <p:cond delay="0"/>
                                          </p:stCondLst>
                                        </p:cTn>
                                        <p:tgtEl>
                                          <p:spTgt spid="34"/>
                                        </p:tgtEl>
                                        <p:attrNameLst>
                                          <p:attrName>style.visibility</p:attrName>
                                        </p:attrNameLst>
                                      </p:cBhvr>
                                      <p:to>
                                        <p:strVal val="visible"/>
                                      </p:to>
                                    </p:set>
                                    <p:anim calcmode="lin" valueType="num">
                                      <p:cBhvr additive="base">
                                        <p:cTn id="10" dur="500" fill="hold"/>
                                        <p:tgtEl>
                                          <p:spTgt spid="34"/>
                                        </p:tgtEl>
                                        <p:attrNameLst>
                                          <p:attrName>ppt_x</p:attrName>
                                        </p:attrNameLst>
                                      </p:cBhvr>
                                      <p:tavLst>
                                        <p:tav tm="0">
                                          <p:val>
                                            <p:strVal val="1+#ppt_w/2"/>
                                          </p:val>
                                        </p:tav>
                                        <p:tav tm="100000">
                                          <p:val>
                                            <p:strVal val="#ppt_x"/>
                                          </p:val>
                                        </p:tav>
                                      </p:tavLst>
                                    </p:anim>
                                    <p:anim calcmode="lin" valueType="num">
                                      <p:cBhvr additive="base">
                                        <p:cTn id="11" dur="500" fill="hold"/>
                                        <p:tgtEl>
                                          <p:spTgt spid="34"/>
                                        </p:tgtEl>
                                        <p:attrNameLst>
                                          <p:attrName>ppt_y</p:attrName>
                                        </p:attrNameLst>
                                      </p:cBhvr>
                                      <p:tavLst>
                                        <p:tav tm="0">
                                          <p:val>
                                            <p:strVal val="#ppt_y"/>
                                          </p:val>
                                        </p:tav>
                                        <p:tav tm="100000">
                                          <p:val>
                                            <p:strVal val="#ppt_y"/>
                                          </p:val>
                                        </p:tav>
                                      </p:tavLst>
                                    </p:anim>
                                  </p:childTnLst>
                                </p:cTn>
                              </p:par>
                              <p:par>
                                <p:cTn id="12" presetID="2" presetClass="entr" presetSubtype="2" decel="100000" fill="hold" grpId="0" nodeType="withEffect">
                                  <p:stCondLst>
                                    <p:cond delay="0"/>
                                  </p:stCondLst>
                                  <p:childTnLst>
                                    <p:set>
                                      <p:cBhvr>
                                        <p:cTn id="13" dur="1" fill="hold">
                                          <p:stCondLst>
                                            <p:cond delay="0"/>
                                          </p:stCondLst>
                                        </p:cTn>
                                        <p:tgtEl>
                                          <p:spTgt spid="36"/>
                                        </p:tgtEl>
                                        <p:attrNameLst>
                                          <p:attrName>style.visibility</p:attrName>
                                        </p:attrNameLst>
                                      </p:cBhvr>
                                      <p:to>
                                        <p:strVal val="visible"/>
                                      </p:to>
                                    </p:set>
                                    <p:anim calcmode="lin" valueType="num">
                                      <p:cBhvr additive="base">
                                        <p:cTn id="14" dur="500" fill="hold"/>
                                        <p:tgtEl>
                                          <p:spTgt spid="36"/>
                                        </p:tgtEl>
                                        <p:attrNameLst>
                                          <p:attrName>ppt_x</p:attrName>
                                        </p:attrNameLst>
                                      </p:cBhvr>
                                      <p:tavLst>
                                        <p:tav tm="0">
                                          <p:val>
                                            <p:strVal val="1+#ppt_w/2"/>
                                          </p:val>
                                        </p:tav>
                                        <p:tav tm="100000">
                                          <p:val>
                                            <p:strVal val="#ppt_x"/>
                                          </p:val>
                                        </p:tav>
                                      </p:tavLst>
                                    </p:anim>
                                    <p:anim calcmode="lin" valueType="num">
                                      <p:cBhvr additive="base">
                                        <p:cTn id="15" dur="500" fill="hold"/>
                                        <p:tgtEl>
                                          <p:spTgt spid="36"/>
                                        </p:tgtEl>
                                        <p:attrNameLst>
                                          <p:attrName>ppt_y</p:attrName>
                                        </p:attrNameLst>
                                      </p:cBhvr>
                                      <p:tavLst>
                                        <p:tav tm="0">
                                          <p:val>
                                            <p:strVal val="#ppt_y"/>
                                          </p:val>
                                        </p:tav>
                                        <p:tav tm="100000">
                                          <p:val>
                                            <p:strVal val="#ppt_y"/>
                                          </p:val>
                                        </p:tav>
                                      </p:tavLst>
                                    </p:anim>
                                  </p:childTnLst>
                                </p:cTn>
                              </p:par>
                              <p:par>
                                <p:cTn id="16" presetID="2" presetClass="entr" presetSubtype="2" decel="100000" fill="hold" grpId="0" nodeType="withEffect">
                                  <p:stCondLst>
                                    <p:cond delay="0"/>
                                  </p:stCondLst>
                                  <p:childTnLst>
                                    <p:set>
                                      <p:cBhvr>
                                        <p:cTn id="17" dur="1" fill="hold">
                                          <p:stCondLst>
                                            <p:cond delay="0"/>
                                          </p:stCondLst>
                                        </p:cTn>
                                        <p:tgtEl>
                                          <p:spTgt spid="38"/>
                                        </p:tgtEl>
                                        <p:attrNameLst>
                                          <p:attrName>style.visibility</p:attrName>
                                        </p:attrNameLst>
                                      </p:cBhvr>
                                      <p:to>
                                        <p:strVal val="visible"/>
                                      </p:to>
                                    </p:set>
                                    <p:anim calcmode="lin" valueType="num">
                                      <p:cBhvr additive="base">
                                        <p:cTn id="18" dur="500" fill="hold"/>
                                        <p:tgtEl>
                                          <p:spTgt spid="38"/>
                                        </p:tgtEl>
                                        <p:attrNameLst>
                                          <p:attrName>ppt_x</p:attrName>
                                        </p:attrNameLst>
                                      </p:cBhvr>
                                      <p:tavLst>
                                        <p:tav tm="0">
                                          <p:val>
                                            <p:strVal val="1+#ppt_w/2"/>
                                          </p:val>
                                        </p:tav>
                                        <p:tav tm="100000">
                                          <p:val>
                                            <p:strVal val="#ppt_x"/>
                                          </p:val>
                                        </p:tav>
                                      </p:tavLst>
                                    </p:anim>
                                    <p:anim calcmode="lin" valueType="num">
                                      <p:cBhvr additive="base">
                                        <p:cTn id="19" dur="500" fill="hold"/>
                                        <p:tgtEl>
                                          <p:spTgt spid="38"/>
                                        </p:tgtEl>
                                        <p:attrNameLst>
                                          <p:attrName>ppt_y</p:attrName>
                                        </p:attrNameLst>
                                      </p:cBhvr>
                                      <p:tavLst>
                                        <p:tav tm="0">
                                          <p:val>
                                            <p:strVal val="#ppt_y"/>
                                          </p:val>
                                        </p:tav>
                                        <p:tav tm="100000">
                                          <p:val>
                                            <p:strVal val="#ppt_y"/>
                                          </p:val>
                                        </p:tav>
                                      </p:tavLst>
                                    </p:anim>
                                  </p:childTnLst>
                                </p:cTn>
                              </p:par>
                              <p:par>
                                <p:cTn id="20" presetID="2" presetClass="entr" presetSubtype="2" decel="100000" fill="hold" grpId="0" nodeType="withEffect">
                                  <p:stCondLst>
                                    <p:cond delay="0"/>
                                  </p:stCondLst>
                                  <p:childTnLst>
                                    <p:set>
                                      <p:cBhvr>
                                        <p:cTn id="21" dur="1" fill="hold">
                                          <p:stCondLst>
                                            <p:cond delay="0"/>
                                          </p:stCondLst>
                                        </p:cTn>
                                        <p:tgtEl>
                                          <p:spTgt spid="43"/>
                                        </p:tgtEl>
                                        <p:attrNameLst>
                                          <p:attrName>style.visibility</p:attrName>
                                        </p:attrNameLst>
                                      </p:cBhvr>
                                      <p:to>
                                        <p:strVal val="visible"/>
                                      </p:to>
                                    </p:set>
                                    <p:anim calcmode="lin" valueType="num">
                                      <p:cBhvr additive="base">
                                        <p:cTn id="22" dur="500" fill="hold"/>
                                        <p:tgtEl>
                                          <p:spTgt spid="43"/>
                                        </p:tgtEl>
                                        <p:attrNameLst>
                                          <p:attrName>ppt_x</p:attrName>
                                        </p:attrNameLst>
                                      </p:cBhvr>
                                      <p:tavLst>
                                        <p:tav tm="0">
                                          <p:val>
                                            <p:strVal val="1+#ppt_w/2"/>
                                          </p:val>
                                        </p:tav>
                                        <p:tav tm="100000">
                                          <p:val>
                                            <p:strVal val="#ppt_x"/>
                                          </p:val>
                                        </p:tav>
                                      </p:tavLst>
                                    </p:anim>
                                    <p:anim calcmode="lin" valueType="num">
                                      <p:cBhvr additive="base">
                                        <p:cTn id="23" dur="500" fill="hold"/>
                                        <p:tgtEl>
                                          <p:spTgt spid="43"/>
                                        </p:tgtEl>
                                        <p:attrNameLst>
                                          <p:attrName>ppt_y</p:attrName>
                                        </p:attrNameLst>
                                      </p:cBhvr>
                                      <p:tavLst>
                                        <p:tav tm="0">
                                          <p:val>
                                            <p:strVal val="#ppt_y"/>
                                          </p:val>
                                        </p:tav>
                                        <p:tav tm="100000">
                                          <p:val>
                                            <p:strVal val="#ppt_y"/>
                                          </p:val>
                                        </p:tav>
                                      </p:tavLst>
                                    </p:anim>
                                  </p:childTnLst>
                                </p:cTn>
                              </p:par>
                              <p:par>
                                <p:cTn id="24" presetID="2" presetClass="entr" presetSubtype="2" decel="100000" fill="hold" grpId="0" nodeType="withEffect">
                                  <p:stCondLst>
                                    <p:cond delay="0"/>
                                  </p:stCondLst>
                                  <p:childTnLst>
                                    <p:set>
                                      <p:cBhvr>
                                        <p:cTn id="25" dur="1" fill="hold">
                                          <p:stCondLst>
                                            <p:cond delay="0"/>
                                          </p:stCondLst>
                                        </p:cTn>
                                        <p:tgtEl>
                                          <p:spTgt spid="31"/>
                                        </p:tgtEl>
                                        <p:attrNameLst>
                                          <p:attrName>style.visibility</p:attrName>
                                        </p:attrNameLst>
                                      </p:cBhvr>
                                      <p:to>
                                        <p:strVal val="visible"/>
                                      </p:to>
                                    </p:set>
                                    <p:anim calcmode="lin" valueType="num">
                                      <p:cBhvr additive="base">
                                        <p:cTn id="26" dur="500" fill="hold"/>
                                        <p:tgtEl>
                                          <p:spTgt spid="31"/>
                                        </p:tgtEl>
                                        <p:attrNameLst>
                                          <p:attrName>ppt_x</p:attrName>
                                        </p:attrNameLst>
                                      </p:cBhvr>
                                      <p:tavLst>
                                        <p:tav tm="0">
                                          <p:val>
                                            <p:strVal val="1+#ppt_w/2"/>
                                          </p:val>
                                        </p:tav>
                                        <p:tav tm="100000">
                                          <p:val>
                                            <p:strVal val="#ppt_x"/>
                                          </p:val>
                                        </p:tav>
                                      </p:tavLst>
                                    </p:anim>
                                    <p:anim calcmode="lin" valueType="num">
                                      <p:cBhvr additive="base">
                                        <p:cTn id="27" dur="500" fill="hold"/>
                                        <p:tgtEl>
                                          <p:spTgt spid="31"/>
                                        </p:tgtEl>
                                        <p:attrNameLst>
                                          <p:attrName>ppt_y</p:attrName>
                                        </p:attrNameLst>
                                      </p:cBhvr>
                                      <p:tavLst>
                                        <p:tav tm="0">
                                          <p:val>
                                            <p:strVal val="#ppt_y"/>
                                          </p:val>
                                        </p:tav>
                                        <p:tav tm="100000">
                                          <p:val>
                                            <p:strVal val="#ppt_y"/>
                                          </p:val>
                                        </p:tav>
                                      </p:tavLst>
                                    </p:anim>
                                  </p:childTnLst>
                                </p:cTn>
                              </p:par>
                            </p:childTnLst>
                          </p:cTn>
                        </p:par>
                        <p:par>
                          <p:cTn id="28" fill="hold">
                            <p:stCondLst>
                              <p:cond delay="500"/>
                            </p:stCondLst>
                            <p:childTnLst>
                              <p:par>
                                <p:cTn id="29" presetID="2" presetClass="entr" presetSubtype="8" decel="100000" fill="hold" grpId="0" nodeType="afterEffect">
                                  <p:stCondLst>
                                    <p:cond delay="0"/>
                                  </p:stCondLst>
                                  <p:childTnLst>
                                    <p:set>
                                      <p:cBhvr>
                                        <p:cTn id="30" dur="1" fill="hold">
                                          <p:stCondLst>
                                            <p:cond delay="0"/>
                                          </p:stCondLst>
                                        </p:cTn>
                                        <p:tgtEl>
                                          <p:spTgt spid="44"/>
                                        </p:tgtEl>
                                        <p:attrNameLst>
                                          <p:attrName>style.visibility</p:attrName>
                                        </p:attrNameLst>
                                      </p:cBhvr>
                                      <p:to>
                                        <p:strVal val="visible"/>
                                      </p:to>
                                    </p:set>
                                    <p:anim calcmode="lin" valueType="num">
                                      <p:cBhvr additive="base">
                                        <p:cTn id="31" dur="500" fill="hold"/>
                                        <p:tgtEl>
                                          <p:spTgt spid="44"/>
                                        </p:tgtEl>
                                        <p:attrNameLst>
                                          <p:attrName>ppt_x</p:attrName>
                                        </p:attrNameLst>
                                      </p:cBhvr>
                                      <p:tavLst>
                                        <p:tav tm="0">
                                          <p:val>
                                            <p:strVal val="0-#ppt_w/2"/>
                                          </p:val>
                                        </p:tav>
                                        <p:tav tm="100000">
                                          <p:val>
                                            <p:strVal val="#ppt_x"/>
                                          </p:val>
                                        </p:tav>
                                      </p:tavLst>
                                    </p:anim>
                                    <p:anim calcmode="lin" valueType="num">
                                      <p:cBhvr additive="base">
                                        <p:cTn id="32" dur="500" fill="hold"/>
                                        <p:tgtEl>
                                          <p:spTgt spid="44"/>
                                        </p:tgtEl>
                                        <p:attrNameLst>
                                          <p:attrName>ppt_y</p:attrName>
                                        </p:attrNameLst>
                                      </p:cBhvr>
                                      <p:tavLst>
                                        <p:tav tm="0">
                                          <p:val>
                                            <p:strVal val="#ppt_y"/>
                                          </p:val>
                                        </p:tav>
                                        <p:tav tm="100000">
                                          <p:val>
                                            <p:strVal val="#ppt_y"/>
                                          </p:val>
                                        </p:tav>
                                      </p:tavLst>
                                    </p:anim>
                                  </p:childTnLst>
                                </p:cTn>
                              </p:par>
                              <p:par>
                                <p:cTn id="33" presetID="2" presetClass="entr" presetSubtype="8" decel="100000" fill="hold" grpId="0" nodeType="withEffect">
                                  <p:stCondLst>
                                    <p:cond delay="0"/>
                                  </p:stCondLst>
                                  <p:childTnLst>
                                    <p:set>
                                      <p:cBhvr>
                                        <p:cTn id="34" dur="1" fill="hold">
                                          <p:stCondLst>
                                            <p:cond delay="0"/>
                                          </p:stCondLst>
                                        </p:cTn>
                                        <p:tgtEl>
                                          <p:spTgt spid="35"/>
                                        </p:tgtEl>
                                        <p:attrNameLst>
                                          <p:attrName>style.visibility</p:attrName>
                                        </p:attrNameLst>
                                      </p:cBhvr>
                                      <p:to>
                                        <p:strVal val="visible"/>
                                      </p:to>
                                    </p:set>
                                    <p:anim calcmode="lin" valueType="num">
                                      <p:cBhvr additive="base">
                                        <p:cTn id="35" dur="500" fill="hold"/>
                                        <p:tgtEl>
                                          <p:spTgt spid="35"/>
                                        </p:tgtEl>
                                        <p:attrNameLst>
                                          <p:attrName>ppt_x</p:attrName>
                                        </p:attrNameLst>
                                      </p:cBhvr>
                                      <p:tavLst>
                                        <p:tav tm="0">
                                          <p:val>
                                            <p:strVal val="0-#ppt_w/2"/>
                                          </p:val>
                                        </p:tav>
                                        <p:tav tm="100000">
                                          <p:val>
                                            <p:strVal val="#ppt_x"/>
                                          </p:val>
                                        </p:tav>
                                      </p:tavLst>
                                    </p:anim>
                                    <p:anim calcmode="lin" valueType="num">
                                      <p:cBhvr additive="base">
                                        <p:cTn id="36" dur="500" fill="hold"/>
                                        <p:tgtEl>
                                          <p:spTgt spid="35"/>
                                        </p:tgtEl>
                                        <p:attrNameLst>
                                          <p:attrName>ppt_y</p:attrName>
                                        </p:attrNameLst>
                                      </p:cBhvr>
                                      <p:tavLst>
                                        <p:tav tm="0">
                                          <p:val>
                                            <p:strVal val="#ppt_y"/>
                                          </p:val>
                                        </p:tav>
                                        <p:tav tm="100000">
                                          <p:val>
                                            <p:strVal val="#ppt_y"/>
                                          </p:val>
                                        </p:tav>
                                      </p:tavLst>
                                    </p:anim>
                                  </p:childTnLst>
                                </p:cTn>
                              </p:par>
                              <p:par>
                                <p:cTn id="37" presetID="2" presetClass="entr" presetSubtype="8" decel="100000" fill="hold" grpId="0" nodeType="withEffect">
                                  <p:stCondLst>
                                    <p:cond delay="0"/>
                                  </p:stCondLst>
                                  <p:childTnLst>
                                    <p:set>
                                      <p:cBhvr>
                                        <p:cTn id="38" dur="1" fill="hold">
                                          <p:stCondLst>
                                            <p:cond delay="0"/>
                                          </p:stCondLst>
                                        </p:cTn>
                                        <p:tgtEl>
                                          <p:spTgt spid="37"/>
                                        </p:tgtEl>
                                        <p:attrNameLst>
                                          <p:attrName>style.visibility</p:attrName>
                                        </p:attrNameLst>
                                      </p:cBhvr>
                                      <p:to>
                                        <p:strVal val="visible"/>
                                      </p:to>
                                    </p:set>
                                    <p:anim calcmode="lin" valueType="num">
                                      <p:cBhvr additive="base">
                                        <p:cTn id="39" dur="500" fill="hold"/>
                                        <p:tgtEl>
                                          <p:spTgt spid="37"/>
                                        </p:tgtEl>
                                        <p:attrNameLst>
                                          <p:attrName>ppt_x</p:attrName>
                                        </p:attrNameLst>
                                      </p:cBhvr>
                                      <p:tavLst>
                                        <p:tav tm="0">
                                          <p:val>
                                            <p:strVal val="0-#ppt_w/2"/>
                                          </p:val>
                                        </p:tav>
                                        <p:tav tm="100000">
                                          <p:val>
                                            <p:strVal val="#ppt_x"/>
                                          </p:val>
                                        </p:tav>
                                      </p:tavLst>
                                    </p:anim>
                                    <p:anim calcmode="lin" valueType="num">
                                      <p:cBhvr additive="base">
                                        <p:cTn id="40" dur="500" fill="hold"/>
                                        <p:tgtEl>
                                          <p:spTgt spid="37"/>
                                        </p:tgtEl>
                                        <p:attrNameLst>
                                          <p:attrName>ppt_y</p:attrName>
                                        </p:attrNameLst>
                                      </p:cBhvr>
                                      <p:tavLst>
                                        <p:tav tm="0">
                                          <p:val>
                                            <p:strVal val="#ppt_y"/>
                                          </p:val>
                                        </p:tav>
                                        <p:tav tm="100000">
                                          <p:val>
                                            <p:strVal val="#ppt_y"/>
                                          </p:val>
                                        </p:tav>
                                      </p:tavLst>
                                    </p:anim>
                                  </p:childTnLst>
                                </p:cTn>
                              </p:par>
                              <p:par>
                                <p:cTn id="41" presetID="2" presetClass="entr" presetSubtype="8" decel="100000" fill="hold" grpId="0" nodeType="withEffect">
                                  <p:stCondLst>
                                    <p:cond delay="0"/>
                                  </p:stCondLst>
                                  <p:childTnLst>
                                    <p:set>
                                      <p:cBhvr>
                                        <p:cTn id="42" dur="1" fill="hold">
                                          <p:stCondLst>
                                            <p:cond delay="0"/>
                                          </p:stCondLst>
                                        </p:cTn>
                                        <p:tgtEl>
                                          <p:spTgt spid="42"/>
                                        </p:tgtEl>
                                        <p:attrNameLst>
                                          <p:attrName>style.visibility</p:attrName>
                                        </p:attrNameLst>
                                      </p:cBhvr>
                                      <p:to>
                                        <p:strVal val="visible"/>
                                      </p:to>
                                    </p:set>
                                    <p:anim calcmode="lin" valueType="num">
                                      <p:cBhvr additive="base">
                                        <p:cTn id="43" dur="500" fill="hold"/>
                                        <p:tgtEl>
                                          <p:spTgt spid="42"/>
                                        </p:tgtEl>
                                        <p:attrNameLst>
                                          <p:attrName>ppt_x</p:attrName>
                                        </p:attrNameLst>
                                      </p:cBhvr>
                                      <p:tavLst>
                                        <p:tav tm="0">
                                          <p:val>
                                            <p:strVal val="0-#ppt_w/2"/>
                                          </p:val>
                                        </p:tav>
                                        <p:tav tm="100000">
                                          <p:val>
                                            <p:strVal val="#ppt_x"/>
                                          </p:val>
                                        </p:tav>
                                      </p:tavLst>
                                    </p:anim>
                                    <p:anim calcmode="lin" valueType="num">
                                      <p:cBhvr additive="base">
                                        <p:cTn id="44" dur="500" fill="hold"/>
                                        <p:tgtEl>
                                          <p:spTgt spid="42"/>
                                        </p:tgtEl>
                                        <p:attrNameLst>
                                          <p:attrName>ppt_y</p:attrName>
                                        </p:attrNameLst>
                                      </p:cBhvr>
                                      <p:tavLst>
                                        <p:tav tm="0">
                                          <p:val>
                                            <p:strVal val="#ppt_y"/>
                                          </p:val>
                                        </p:tav>
                                        <p:tav tm="100000">
                                          <p:val>
                                            <p:strVal val="#ppt_y"/>
                                          </p:val>
                                        </p:tav>
                                      </p:tavLst>
                                    </p:anim>
                                  </p:childTnLst>
                                </p:cTn>
                              </p:par>
                              <p:par>
                                <p:cTn id="45" presetID="2" presetClass="entr" presetSubtype="8" decel="100000" fill="hold" grpId="0" nodeType="withEffect">
                                  <p:stCondLst>
                                    <p:cond delay="0"/>
                                  </p:stCondLst>
                                  <p:childTnLst>
                                    <p:set>
                                      <p:cBhvr>
                                        <p:cTn id="46" dur="1" fill="hold">
                                          <p:stCondLst>
                                            <p:cond delay="0"/>
                                          </p:stCondLst>
                                        </p:cTn>
                                        <p:tgtEl>
                                          <p:spTgt spid="33"/>
                                        </p:tgtEl>
                                        <p:attrNameLst>
                                          <p:attrName>style.visibility</p:attrName>
                                        </p:attrNameLst>
                                      </p:cBhvr>
                                      <p:to>
                                        <p:strVal val="visible"/>
                                      </p:to>
                                    </p:set>
                                    <p:anim calcmode="lin" valueType="num">
                                      <p:cBhvr additive="base">
                                        <p:cTn id="47" dur="500" fill="hold"/>
                                        <p:tgtEl>
                                          <p:spTgt spid="33"/>
                                        </p:tgtEl>
                                        <p:attrNameLst>
                                          <p:attrName>ppt_x</p:attrName>
                                        </p:attrNameLst>
                                      </p:cBhvr>
                                      <p:tavLst>
                                        <p:tav tm="0">
                                          <p:val>
                                            <p:strVal val="0-#ppt_w/2"/>
                                          </p:val>
                                        </p:tav>
                                        <p:tav tm="100000">
                                          <p:val>
                                            <p:strVal val="#ppt_x"/>
                                          </p:val>
                                        </p:tav>
                                      </p:tavLst>
                                    </p:anim>
                                    <p:anim calcmode="lin" valueType="num">
                                      <p:cBhvr additive="base">
                                        <p:cTn id="48" dur="500" fill="hold"/>
                                        <p:tgtEl>
                                          <p:spTgt spid="3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34" grpId="0"/>
      <p:bldP spid="35" grpId="0"/>
      <p:bldP spid="36" grpId="0"/>
      <p:bldP spid="37" grpId="0"/>
      <p:bldP spid="38" grpId="0"/>
      <p:bldP spid="42" grpId="0"/>
      <p:bldP spid="43" grpId="0"/>
      <p:bldP spid="44" grpId="0"/>
      <p:bldP spid="31" grpId="0"/>
      <p:bldP spid="3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 name="组合 60"/>
          <p:cNvGrpSpPr/>
          <p:nvPr/>
        </p:nvGrpSpPr>
        <p:grpSpPr>
          <a:xfrm>
            <a:off x="3359696" y="1967696"/>
            <a:ext cx="4968552" cy="3596673"/>
            <a:chOff x="1561083" y="1412776"/>
            <a:chExt cx="4968552" cy="3596673"/>
          </a:xfrm>
        </p:grpSpPr>
        <p:grpSp>
          <p:nvGrpSpPr>
            <p:cNvPr id="59" name="组合 58"/>
            <p:cNvGrpSpPr/>
            <p:nvPr/>
          </p:nvGrpSpPr>
          <p:grpSpPr>
            <a:xfrm>
              <a:off x="1561083" y="1412776"/>
              <a:ext cx="4968552" cy="3596673"/>
              <a:chOff x="1561083" y="1916832"/>
              <a:chExt cx="4968552" cy="3596673"/>
            </a:xfrm>
          </p:grpSpPr>
          <p:graphicFrame>
            <p:nvGraphicFramePr>
              <p:cNvPr id="31" name="图表 30"/>
              <p:cNvGraphicFramePr/>
              <p:nvPr>
                <p:extLst>
                  <p:ext uri="{D42A27DB-BD31-4B8C-83A1-F6EECF244321}">
                    <p14:modId xmlns:p14="http://schemas.microsoft.com/office/powerpoint/2010/main" val="2690689923"/>
                  </p:ext>
                </p:extLst>
              </p:nvPr>
            </p:nvGraphicFramePr>
            <p:xfrm>
              <a:off x="1561083" y="1916832"/>
              <a:ext cx="4968552" cy="3596673"/>
            </p:xfrm>
            <a:graphic>
              <a:graphicData uri="http://schemas.openxmlformats.org/drawingml/2006/chart">
                <c:chart xmlns:c="http://schemas.openxmlformats.org/drawingml/2006/chart" xmlns:r="http://schemas.openxmlformats.org/officeDocument/2006/relationships" r:id="rId2"/>
              </a:graphicData>
            </a:graphic>
          </p:graphicFrame>
          <p:sp>
            <p:nvSpPr>
              <p:cNvPr id="40" name="椭圆 39"/>
              <p:cNvSpPr/>
              <p:nvPr/>
            </p:nvSpPr>
            <p:spPr>
              <a:xfrm>
                <a:off x="2353171" y="2132856"/>
                <a:ext cx="180000" cy="180000"/>
              </a:xfrm>
              <a:prstGeom prst="ellipse">
                <a:avLst/>
              </a:prstGeom>
              <a:solidFill>
                <a:srgbClr val="EF38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p:cNvSpPr/>
              <p:nvPr/>
            </p:nvSpPr>
            <p:spPr>
              <a:xfrm>
                <a:off x="5863571" y="2132856"/>
                <a:ext cx="180000" cy="180000"/>
              </a:xfrm>
              <a:prstGeom prst="ellipse">
                <a:avLst/>
              </a:prstGeom>
              <a:solidFill>
                <a:srgbClr val="FD7A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p:nvPr/>
            </p:nvSpPr>
            <p:spPr>
              <a:xfrm>
                <a:off x="2355972" y="4869160"/>
                <a:ext cx="180000" cy="180000"/>
              </a:xfrm>
              <a:prstGeom prst="ellipse">
                <a:avLst/>
              </a:prstGeom>
              <a:solidFill>
                <a:srgbClr val="AAD5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p:nvSpPr>
            <p:spPr>
              <a:xfrm>
                <a:off x="5863571" y="4869160"/>
                <a:ext cx="180000" cy="180000"/>
              </a:xfrm>
              <a:prstGeom prst="ellipse">
                <a:avLst/>
              </a:prstGeom>
              <a:solidFill>
                <a:srgbClr val="3B79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2" name="直接连接符 51"/>
              <p:cNvCxnSpPr>
                <a:stCxn id="40" idx="5"/>
              </p:cNvCxnSpPr>
              <p:nvPr/>
            </p:nvCxnSpPr>
            <p:spPr>
              <a:xfrm>
                <a:off x="2506811" y="2286496"/>
                <a:ext cx="422424" cy="350416"/>
              </a:xfrm>
              <a:prstGeom prst="line">
                <a:avLst/>
              </a:prstGeom>
              <a:ln>
                <a:solidFill>
                  <a:srgbClr val="EF3800"/>
                </a:solidFill>
              </a:ln>
            </p:spPr>
            <p:style>
              <a:lnRef idx="1">
                <a:schemeClr val="accent1"/>
              </a:lnRef>
              <a:fillRef idx="0">
                <a:schemeClr val="accent1"/>
              </a:fillRef>
              <a:effectRef idx="0">
                <a:schemeClr val="accent1"/>
              </a:effectRef>
              <a:fontRef idx="minor">
                <a:schemeClr val="tx1"/>
              </a:fontRef>
            </p:style>
          </p:cxnSp>
          <p:cxnSp>
            <p:nvCxnSpPr>
              <p:cNvPr id="54" name="直接连接符 53"/>
              <p:cNvCxnSpPr>
                <a:stCxn id="45" idx="3"/>
              </p:cNvCxnSpPr>
              <p:nvPr/>
            </p:nvCxnSpPr>
            <p:spPr>
              <a:xfrm flipH="1">
                <a:off x="5521523" y="2286496"/>
                <a:ext cx="368408" cy="350416"/>
              </a:xfrm>
              <a:prstGeom prst="line">
                <a:avLst/>
              </a:prstGeom>
              <a:ln>
                <a:solidFill>
                  <a:srgbClr val="FD7A2A"/>
                </a:solidFill>
              </a:ln>
            </p:spPr>
            <p:style>
              <a:lnRef idx="1">
                <a:schemeClr val="accent1"/>
              </a:lnRef>
              <a:fillRef idx="0">
                <a:schemeClr val="accent1"/>
              </a:fillRef>
              <a:effectRef idx="0">
                <a:schemeClr val="accent1"/>
              </a:effectRef>
              <a:fontRef idx="minor">
                <a:schemeClr val="tx1"/>
              </a:fontRef>
            </p:style>
          </p:cxnSp>
          <p:cxnSp>
            <p:nvCxnSpPr>
              <p:cNvPr id="56" name="直接连接符 55"/>
              <p:cNvCxnSpPr>
                <a:stCxn id="46" idx="7"/>
              </p:cNvCxnSpPr>
              <p:nvPr/>
            </p:nvCxnSpPr>
            <p:spPr>
              <a:xfrm flipV="1">
                <a:off x="2509612" y="4509120"/>
                <a:ext cx="491631" cy="386400"/>
              </a:xfrm>
              <a:prstGeom prst="line">
                <a:avLst/>
              </a:prstGeom>
              <a:ln>
                <a:solidFill>
                  <a:srgbClr val="AAD523"/>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a:stCxn id="47" idx="1"/>
              </p:cNvCxnSpPr>
              <p:nvPr/>
            </p:nvCxnSpPr>
            <p:spPr>
              <a:xfrm flipH="1" flipV="1">
                <a:off x="5449515" y="4581128"/>
                <a:ext cx="440416" cy="314392"/>
              </a:xfrm>
              <a:prstGeom prst="line">
                <a:avLst/>
              </a:prstGeom>
              <a:ln>
                <a:solidFill>
                  <a:srgbClr val="3B79CE"/>
                </a:solidFill>
              </a:ln>
            </p:spPr>
            <p:style>
              <a:lnRef idx="1">
                <a:schemeClr val="accent1"/>
              </a:lnRef>
              <a:fillRef idx="0">
                <a:schemeClr val="accent1"/>
              </a:fillRef>
              <a:effectRef idx="0">
                <a:schemeClr val="accent1"/>
              </a:effectRef>
              <a:fontRef idx="minor">
                <a:schemeClr val="tx1"/>
              </a:fontRef>
            </p:style>
          </p:cxnSp>
        </p:grpSp>
        <p:sp>
          <p:nvSpPr>
            <p:cNvPr id="60" name="文本框 59"/>
            <p:cNvSpPr txBox="1"/>
            <p:nvPr/>
          </p:nvSpPr>
          <p:spPr>
            <a:xfrm rot="20331793">
              <a:off x="3391833" y="2349804"/>
              <a:ext cx="1678877" cy="1415772"/>
            </a:xfrm>
            <a:prstGeom prst="rect">
              <a:avLst/>
            </a:prstGeom>
            <a:noFill/>
          </p:spPr>
          <p:txBody>
            <a:bodyPr wrap="square" rtlCol="0">
              <a:spAutoFit/>
            </a:bodyPr>
            <a:lstStyle/>
            <a:p>
              <a:pPr algn="ctr"/>
              <a:r>
                <a:rPr lang="zh-CN" altLang="en-US" sz="3200" dirty="0">
                  <a:solidFill>
                    <a:schemeClr val="tx1">
                      <a:lumMod val="65000"/>
                      <a:lumOff val="35000"/>
                    </a:schemeClr>
                  </a:solidFill>
                  <a:latin typeface="华康俪金黑W8(P)" panose="020B0800000000000000" pitchFamily="34" charset="-122"/>
                  <a:ea typeface="华康俪金黑W8(P)" panose="020B0800000000000000" pitchFamily="34" charset="-122"/>
                </a:rPr>
                <a:t>选人的</a:t>
              </a:r>
              <a:r>
                <a:rPr lang="zh-CN" altLang="en-US" sz="5400" dirty="0">
                  <a:ln>
                    <a:solidFill>
                      <a:schemeClr val="bg1"/>
                    </a:solidFill>
                  </a:ln>
                  <a:solidFill>
                    <a:srgbClr val="FF8500"/>
                  </a:solidFill>
                  <a:latin typeface="华康俪金黑W8(P)" panose="020B0800000000000000" pitchFamily="34" charset="-122"/>
                  <a:ea typeface="华康俪金黑W8(P)" panose="020B0800000000000000" pitchFamily="34" charset="-122"/>
                </a:rPr>
                <a:t>原则</a:t>
              </a:r>
            </a:p>
          </p:txBody>
        </p:sp>
      </p:grpSp>
      <p:sp>
        <p:nvSpPr>
          <p:cNvPr id="62" name="TextBox 6"/>
          <p:cNvSpPr txBox="1"/>
          <p:nvPr/>
        </p:nvSpPr>
        <p:spPr>
          <a:xfrm>
            <a:off x="1055441" y="1607656"/>
            <a:ext cx="3744416" cy="492443"/>
          </a:xfrm>
          <a:prstGeom prst="rect">
            <a:avLst/>
          </a:prstGeom>
          <a:noFill/>
        </p:spPr>
        <p:txBody>
          <a:bodyPr wrap="square" rtlCol="0">
            <a:spAutoFit/>
          </a:bodyPr>
          <a:lstStyle/>
          <a:p>
            <a:pPr algn="ctr">
              <a:lnSpc>
                <a:spcPct val="130000"/>
              </a:lnSpc>
            </a:pPr>
            <a:r>
              <a:rPr lang="zh-CN" altLang="en-US" sz="2000" dirty="0">
                <a:solidFill>
                  <a:srgbClr val="5F5E5C"/>
                </a:solidFill>
                <a:latin typeface="华康俪金黑W8(P)" panose="020B0800000000000000" pitchFamily="34" charset="-122"/>
                <a:ea typeface="华康俪金黑W8(P)" panose="020B0800000000000000" pitchFamily="34" charset="-122"/>
              </a:rPr>
              <a:t>（一）选人勿苛刻，适合即可</a:t>
            </a:r>
          </a:p>
        </p:txBody>
      </p:sp>
      <p:sp>
        <p:nvSpPr>
          <p:cNvPr id="63" name="TextBox 6"/>
          <p:cNvSpPr txBox="1"/>
          <p:nvPr/>
        </p:nvSpPr>
        <p:spPr>
          <a:xfrm>
            <a:off x="6456040" y="1607656"/>
            <a:ext cx="3744416" cy="492443"/>
          </a:xfrm>
          <a:prstGeom prst="rect">
            <a:avLst/>
          </a:prstGeom>
          <a:noFill/>
        </p:spPr>
        <p:txBody>
          <a:bodyPr wrap="square" rtlCol="0">
            <a:spAutoFit/>
          </a:bodyPr>
          <a:lstStyle/>
          <a:p>
            <a:pPr algn="ctr">
              <a:lnSpc>
                <a:spcPct val="130000"/>
              </a:lnSpc>
            </a:pPr>
            <a:r>
              <a:rPr lang="zh-CN" altLang="en-US" sz="2000" dirty="0">
                <a:solidFill>
                  <a:srgbClr val="5F5E5C"/>
                </a:solidFill>
                <a:latin typeface="华康俪金黑W8(P)" panose="020B0800000000000000" pitchFamily="34" charset="-122"/>
                <a:ea typeface="华康俪金黑W8(P)" panose="020B0800000000000000" pitchFamily="34" charset="-122"/>
              </a:rPr>
              <a:t>（二）避免“俄罗斯套娃”现象</a:t>
            </a:r>
          </a:p>
        </p:txBody>
      </p:sp>
      <p:sp>
        <p:nvSpPr>
          <p:cNvPr id="64" name="TextBox 6"/>
          <p:cNvSpPr txBox="1"/>
          <p:nvPr/>
        </p:nvSpPr>
        <p:spPr>
          <a:xfrm>
            <a:off x="1991544" y="5168805"/>
            <a:ext cx="2880320" cy="492443"/>
          </a:xfrm>
          <a:prstGeom prst="rect">
            <a:avLst/>
          </a:prstGeom>
          <a:noFill/>
        </p:spPr>
        <p:txBody>
          <a:bodyPr wrap="square" rtlCol="0">
            <a:spAutoFit/>
          </a:bodyPr>
          <a:lstStyle/>
          <a:p>
            <a:pPr algn="ctr">
              <a:lnSpc>
                <a:spcPct val="130000"/>
              </a:lnSpc>
            </a:pPr>
            <a:r>
              <a:rPr lang="zh-CN" altLang="en-US" sz="2000" dirty="0">
                <a:solidFill>
                  <a:srgbClr val="5F5E5C"/>
                </a:solidFill>
                <a:latin typeface="华康俪金黑W8(P)" panose="020B0800000000000000" pitchFamily="34" charset="-122"/>
                <a:ea typeface="华康俪金黑W8(P)" panose="020B0800000000000000" pitchFamily="34" charset="-122"/>
              </a:rPr>
              <a:t>（三）要亲自考察人才</a:t>
            </a:r>
          </a:p>
        </p:txBody>
      </p:sp>
      <p:sp>
        <p:nvSpPr>
          <p:cNvPr id="65" name="TextBox 6"/>
          <p:cNvSpPr txBox="1"/>
          <p:nvPr/>
        </p:nvSpPr>
        <p:spPr>
          <a:xfrm>
            <a:off x="6456040" y="5168806"/>
            <a:ext cx="3024336" cy="492443"/>
          </a:xfrm>
          <a:prstGeom prst="rect">
            <a:avLst/>
          </a:prstGeom>
          <a:noFill/>
        </p:spPr>
        <p:txBody>
          <a:bodyPr wrap="square" rtlCol="0">
            <a:spAutoFit/>
          </a:bodyPr>
          <a:lstStyle/>
          <a:p>
            <a:pPr algn="ctr">
              <a:lnSpc>
                <a:spcPct val="130000"/>
              </a:lnSpc>
            </a:pPr>
            <a:r>
              <a:rPr lang="zh-CN" altLang="en-US" sz="2000" dirty="0">
                <a:solidFill>
                  <a:srgbClr val="5F5E5C"/>
                </a:solidFill>
                <a:latin typeface="华康俪金黑W8(P)" panose="020B0800000000000000" pitchFamily="34" charset="-122"/>
                <a:ea typeface="华康俪金黑W8(P)" panose="020B0800000000000000" pitchFamily="34" charset="-122"/>
              </a:rPr>
              <a:t>（四）全方位考察人才</a:t>
            </a:r>
          </a:p>
        </p:txBody>
      </p:sp>
      <p:sp>
        <p:nvSpPr>
          <p:cNvPr id="19" name="TextBox 6"/>
          <p:cNvSpPr txBox="1"/>
          <p:nvPr/>
        </p:nvSpPr>
        <p:spPr>
          <a:xfrm>
            <a:off x="1127448" y="1104360"/>
            <a:ext cx="8631889" cy="452432"/>
          </a:xfrm>
          <a:prstGeom prst="rect">
            <a:avLst/>
          </a:prstGeom>
          <a:noFill/>
        </p:spPr>
        <p:txBody>
          <a:bodyPr wrap="square" rtlCol="0">
            <a:spAutoFit/>
          </a:bodyPr>
          <a:lstStyle/>
          <a:p>
            <a:pPr>
              <a:lnSpc>
                <a:spcPct val="130000"/>
              </a:lnSpc>
            </a:pPr>
            <a:r>
              <a:rPr lang="zh-CN" altLang="en-US" b="1" dirty="0">
                <a:solidFill>
                  <a:srgbClr val="5F5E5C"/>
                </a:solidFill>
                <a:latin typeface="微软雅黑" pitchFamily="34" charset="-122"/>
                <a:ea typeface="微软雅黑" pitchFamily="34" charset="-122"/>
              </a:rPr>
              <a:t>从上面四点误区出发，我们与之对应，总结出选人的四点原则：</a:t>
            </a:r>
            <a:endParaRPr lang="zh-CN" altLang="en-US" b="1" dirty="0">
              <a:solidFill>
                <a:srgbClr val="FF8500"/>
              </a:solidFill>
              <a:latin typeface="微软雅黑" pitchFamily="34" charset="-122"/>
              <a:ea typeface="微软雅黑" pitchFamily="34" charset="-122"/>
            </a:endParaRPr>
          </a:p>
        </p:txBody>
      </p:sp>
      <p:cxnSp>
        <p:nvCxnSpPr>
          <p:cNvPr id="20" name="直接连接符 19"/>
          <p:cNvCxnSpPr/>
          <p:nvPr/>
        </p:nvCxnSpPr>
        <p:spPr>
          <a:xfrm>
            <a:off x="1199456" y="1556792"/>
            <a:ext cx="6372000" cy="0"/>
          </a:xfrm>
          <a:prstGeom prst="line">
            <a:avLst/>
          </a:prstGeom>
          <a:ln w="19050">
            <a:solidFill>
              <a:srgbClr val="FF85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64954847"/>
      </p:ext>
    </p:extLst>
  </p:cSld>
  <p:clrMapOvr>
    <a:masterClrMapping/>
  </p:clrMapOvr>
  <p:transition>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left)">
                                      <p:cBhvr>
                                        <p:cTn id="7" dur="500"/>
                                        <p:tgtEl>
                                          <p:spTgt spid="19"/>
                                        </p:tgtEl>
                                      </p:cBhvr>
                                    </p:animEffect>
                                  </p:childTnLst>
                                </p:cTn>
                              </p:par>
                              <p:par>
                                <p:cTn id="8" presetID="10" presetClass="entr" presetSubtype="0" fill="hold"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childTnLst>
                          </p:cTn>
                        </p:par>
                        <p:par>
                          <p:cTn id="11" fill="hold">
                            <p:stCondLst>
                              <p:cond delay="500"/>
                            </p:stCondLst>
                            <p:childTnLst>
                              <p:par>
                                <p:cTn id="12" presetID="23" presetClass="entr" presetSubtype="36" fill="hold" nodeType="afterEffect">
                                  <p:stCondLst>
                                    <p:cond delay="0"/>
                                  </p:stCondLst>
                                  <p:childTnLst>
                                    <p:set>
                                      <p:cBhvr>
                                        <p:cTn id="13" dur="1" fill="hold">
                                          <p:stCondLst>
                                            <p:cond delay="0"/>
                                          </p:stCondLst>
                                        </p:cTn>
                                        <p:tgtEl>
                                          <p:spTgt spid="61"/>
                                        </p:tgtEl>
                                        <p:attrNameLst>
                                          <p:attrName>style.visibility</p:attrName>
                                        </p:attrNameLst>
                                      </p:cBhvr>
                                      <p:to>
                                        <p:strVal val="visible"/>
                                      </p:to>
                                    </p:set>
                                    <p:anim calcmode="lin" valueType="num">
                                      <p:cBhvr>
                                        <p:cTn id="14" dur="500" fill="hold"/>
                                        <p:tgtEl>
                                          <p:spTgt spid="61"/>
                                        </p:tgtEl>
                                        <p:attrNameLst>
                                          <p:attrName>ppt_w</p:attrName>
                                        </p:attrNameLst>
                                      </p:cBhvr>
                                      <p:tavLst>
                                        <p:tav tm="0">
                                          <p:val>
                                            <p:strVal val="(6*min(max(#ppt_w*#ppt_h,.3),1)-7.4)/-.7*#ppt_w"/>
                                          </p:val>
                                        </p:tav>
                                        <p:tav tm="100000">
                                          <p:val>
                                            <p:strVal val="#ppt_w"/>
                                          </p:val>
                                        </p:tav>
                                      </p:tavLst>
                                    </p:anim>
                                    <p:anim calcmode="lin" valueType="num">
                                      <p:cBhvr>
                                        <p:cTn id="15" dur="500" fill="hold"/>
                                        <p:tgtEl>
                                          <p:spTgt spid="61"/>
                                        </p:tgtEl>
                                        <p:attrNameLst>
                                          <p:attrName>ppt_h</p:attrName>
                                        </p:attrNameLst>
                                      </p:cBhvr>
                                      <p:tavLst>
                                        <p:tav tm="0">
                                          <p:val>
                                            <p:strVal val="(6*min(max(#ppt_w*#ppt_h,.3),1)-7.4)/-.7*#ppt_h"/>
                                          </p:val>
                                        </p:tav>
                                        <p:tav tm="100000">
                                          <p:val>
                                            <p:strVal val="#ppt_h"/>
                                          </p:val>
                                        </p:tav>
                                      </p:tavLst>
                                    </p:anim>
                                    <p:anim calcmode="lin" valueType="num">
                                      <p:cBhvr>
                                        <p:cTn id="16" dur="500" fill="hold"/>
                                        <p:tgtEl>
                                          <p:spTgt spid="61"/>
                                        </p:tgtEl>
                                        <p:attrNameLst>
                                          <p:attrName>ppt_x</p:attrName>
                                        </p:attrNameLst>
                                      </p:cBhvr>
                                      <p:tavLst>
                                        <p:tav tm="0">
                                          <p:val>
                                            <p:fltVal val="0.5"/>
                                          </p:val>
                                        </p:tav>
                                        <p:tav tm="100000">
                                          <p:val>
                                            <p:strVal val="#ppt_x"/>
                                          </p:val>
                                        </p:tav>
                                      </p:tavLst>
                                    </p:anim>
                                    <p:anim calcmode="lin" valueType="num">
                                      <p:cBhvr>
                                        <p:cTn id="17" dur="500" fill="hold"/>
                                        <p:tgtEl>
                                          <p:spTgt spid="61"/>
                                        </p:tgtEl>
                                        <p:attrNameLst>
                                          <p:attrName>ppt_y</p:attrName>
                                        </p:attrNameLst>
                                      </p:cBhvr>
                                      <p:tavLst>
                                        <p:tav tm="0">
                                          <p:val>
                                            <p:strVal val="1+(6*min(max(#ppt_w*#ppt_h,.3),1)-7.4)/-.7*#ppt_h/2"/>
                                          </p:val>
                                        </p:tav>
                                        <p:tav tm="100000">
                                          <p:val>
                                            <p:strVal val="#ppt_y"/>
                                          </p:val>
                                        </p:tav>
                                      </p:tavLst>
                                    </p:anim>
                                  </p:childTnLst>
                                </p:cTn>
                              </p:par>
                            </p:childTnLst>
                          </p:cTn>
                        </p:par>
                        <p:par>
                          <p:cTn id="18" fill="hold">
                            <p:stCondLst>
                              <p:cond delay="1000"/>
                            </p:stCondLst>
                            <p:childTnLst>
                              <p:par>
                                <p:cTn id="19" presetID="2" presetClass="entr" presetSubtype="8" decel="100000" fill="hold" grpId="0" nodeType="afterEffect">
                                  <p:stCondLst>
                                    <p:cond delay="0"/>
                                  </p:stCondLst>
                                  <p:childTnLst>
                                    <p:set>
                                      <p:cBhvr>
                                        <p:cTn id="20" dur="1" fill="hold">
                                          <p:stCondLst>
                                            <p:cond delay="0"/>
                                          </p:stCondLst>
                                        </p:cTn>
                                        <p:tgtEl>
                                          <p:spTgt spid="62"/>
                                        </p:tgtEl>
                                        <p:attrNameLst>
                                          <p:attrName>style.visibility</p:attrName>
                                        </p:attrNameLst>
                                      </p:cBhvr>
                                      <p:to>
                                        <p:strVal val="visible"/>
                                      </p:to>
                                    </p:set>
                                    <p:anim calcmode="lin" valueType="num">
                                      <p:cBhvr additive="base">
                                        <p:cTn id="21" dur="500" fill="hold"/>
                                        <p:tgtEl>
                                          <p:spTgt spid="62"/>
                                        </p:tgtEl>
                                        <p:attrNameLst>
                                          <p:attrName>ppt_x</p:attrName>
                                        </p:attrNameLst>
                                      </p:cBhvr>
                                      <p:tavLst>
                                        <p:tav tm="0">
                                          <p:val>
                                            <p:strVal val="0-#ppt_w/2"/>
                                          </p:val>
                                        </p:tav>
                                        <p:tav tm="100000">
                                          <p:val>
                                            <p:strVal val="#ppt_x"/>
                                          </p:val>
                                        </p:tav>
                                      </p:tavLst>
                                    </p:anim>
                                    <p:anim calcmode="lin" valueType="num">
                                      <p:cBhvr additive="base">
                                        <p:cTn id="22" dur="500" fill="hold"/>
                                        <p:tgtEl>
                                          <p:spTgt spid="62"/>
                                        </p:tgtEl>
                                        <p:attrNameLst>
                                          <p:attrName>ppt_y</p:attrName>
                                        </p:attrNameLst>
                                      </p:cBhvr>
                                      <p:tavLst>
                                        <p:tav tm="0">
                                          <p:val>
                                            <p:strVal val="#ppt_y"/>
                                          </p:val>
                                        </p:tav>
                                        <p:tav tm="100000">
                                          <p:val>
                                            <p:strVal val="#ppt_y"/>
                                          </p:val>
                                        </p:tav>
                                      </p:tavLst>
                                    </p:anim>
                                  </p:childTnLst>
                                </p:cTn>
                              </p:par>
                              <p:par>
                                <p:cTn id="23" presetID="2" presetClass="entr" presetSubtype="2" decel="100000" fill="hold" grpId="0" nodeType="withEffect">
                                  <p:stCondLst>
                                    <p:cond delay="150"/>
                                  </p:stCondLst>
                                  <p:childTnLst>
                                    <p:set>
                                      <p:cBhvr>
                                        <p:cTn id="24" dur="1" fill="hold">
                                          <p:stCondLst>
                                            <p:cond delay="0"/>
                                          </p:stCondLst>
                                        </p:cTn>
                                        <p:tgtEl>
                                          <p:spTgt spid="63"/>
                                        </p:tgtEl>
                                        <p:attrNameLst>
                                          <p:attrName>style.visibility</p:attrName>
                                        </p:attrNameLst>
                                      </p:cBhvr>
                                      <p:to>
                                        <p:strVal val="visible"/>
                                      </p:to>
                                    </p:set>
                                    <p:anim calcmode="lin" valueType="num">
                                      <p:cBhvr additive="base">
                                        <p:cTn id="25" dur="500" fill="hold"/>
                                        <p:tgtEl>
                                          <p:spTgt spid="63"/>
                                        </p:tgtEl>
                                        <p:attrNameLst>
                                          <p:attrName>ppt_x</p:attrName>
                                        </p:attrNameLst>
                                      </p:cBhvr>
                                      <p:tavLst>
                                        <p:tav tm="0">
                                          <p:val>
                                            <p:strVal val="1+#ppt_w/2"/>
                                          </p:val>
                                        </p:tav>
                                        <p:tav tm="100000">
                                          <p:val>
                                            <p:strVal val="#ppt_x"/>
                                          </p:val>
                                        </p:tav>
                                      </p:tavLst>
                                    </p:anim>
                                    <p:anim calcmode="lin" valueType="num">
                                      <p:cBhvr additive="base">
                                        <p:cTn id="26" dur="500" fill="hold"/>
                                        <p:tgtEl>
                                          <p:spTgt spid="63"/>
                                        </p:tgtEl>
                                        <p:attrNameLst>
                                          <p:attrName>ppt_y</p:attrName>
                                        </p:attrNameLst>
                                      </p:cBhvr>
                                      <p:tavLst>
                                        <p:tav tm="0">
                                          <p:val>
                                            <p:strVal val="#ppt_y"/>
                                          </p:val>
                                        </p:tav>
                                        <p:tav tm="100000">
                                          <p:val>
                                            <p:strVal val="#ppt_y"/>
                                          </p:val>
                                        </p:tav>
                                      </p:tavLst>
                                    </p:anim>
                                  </p:childTnLst>
                                </p:cTn>
                              </p:par>
                              <p:par>
                                <p:cTn id="27" presetID="2" presetClass="entr" presetSubtype="8" decel="100000" fill="hold" grpId="0" nodeType="withEffect">
                                  <p:stCondLst>
                                    <p:cond delay="300"/>
                                  </p:stCondLst>
                                  <p:childTnLst>
                                    <p:set>
                                      <p:cBhvr>
                                        <p:cTn id="28" dur="1" fill="hold">
                                          <p:stCondLst>
                                            <p:cond delay="0"/>
                                          </p:stCondLst>
                                        </p:cTn>
                                        <p:tgtEl>
                                          <p:spTgt spid="64"/>
                                        </p:tgtEl>
                                        <p:attrNameLst>
                                          <p:attrName>style.visibility</p:attrName>
                                        </p:attrNameLst>
                                      </p:cBhvr>
                                      <p:to>
                                        <p:strVal val="visible"/>
                                      </p:to>
                                    </p:set>
                                    <p:anim calcmode="lin" valueType="num">
                                      <p:cBhvr additive="base">
                                        <p:cTn id="29" dur="500" fill="hold"/>
                                        <p:tgtEl>
                                          <p:spTgt spid="64"/>
                                        </p:tgtEl>
                                        <p:attrNameLst>
                                          <p:attrName>ppt_x</p:attrName>
                                        </p:attrNameLst>
                                      </p:cBhvr>
                                      <p:tavLst>
                                        <p:tav tm="0">
                                          <p:val>
                                            <p:strVal val="0-#ppt_w/2"/>
                                          </p:val>
                                        </p:tav>
                                        <p:tav tm="100000">
                                          <p:val>
                                            <p:strVal val="#ppt_x"/>
                                          </p:val>
                                        </p:tav>
                                      </p:tavLst>
                                    </p:anim>
                                    <p:anim calcmode="lin" valueType="num">
                                      <p:cBhvr additive="base">
                                        <p:cTn id="30" dur="500" fill="hold"/>
                                        <p:tgtEl>
                                          <p:spTgt spid="64"/>
                                        </p:tgtEl>
                                        <p:attrNameLst>
                                          <p:attrName>ppt_y</p:attrName>
                                        </p:attrNameLst>
                                      </p:cBhvr>
                                      <p:tavLst>
                                        <p:tav tm="0">
                                          <p:val>
                                            <p:strVal val="#ppt_y"/>
                                          </p:val>
                                        </p:tav>
                                        <p:tav tm="100000">
                                          <p:val>
                                            <p:strVal val="#ppt_y"/>
                                          </p:val>
                                        </p:tav>
                                      </p:tavLst>
                                    </p:anim>
                                  </p:childTnLst>
                                </p:cTn>
                              </p:par>
                              <p:par>
                                <p:cTn id="31" presetID="2" presetClass="entr" presetSubtype="2" decel="100000" fill="hold" grpId="0" nodeType="withEffect">
                                  <p:stCondLst>
                                    <p:cond delay="450"/>
                                  </p:stCondLst>
                                  <p:childTnLst>
                                    <p:set>
                                      <p:cBhvr>
                                        <p:cTn id="32" dur="1" fill="hold">
                                          <p:stCondLst>
                                            <p:cond delay="0"/>
                                          </p:stCondLst>
                                        </p:cTn>
                                        <p:tgtEl>
                                          <p:spTgt spid="65"/>
                                        </p:tgtEl>
                                        <p:attrNameLst>
                                          <p:attrName>style.visibility</p:attrName>
                                        </p:attrNameLst>
                                      </p:cBhvr>
                                      <p:to>
                                        <p:strVal val="visible"/>
                                      </p:to>
                                    </p:set>
                                    <p:anim calcmode="lin" valueType="num">
                                      <p:cBhvr additive="base">
                                        <p:cTn id="33" dur="500" fill="hold"/>
                                        <p:tgtEl>
                                          <p:spTgt spid="65"/>
                                        </p:tgtEl>
                                        <p:attrNameLst>
                                          <p:attrName>ppt_x</p:attrName>
                                        </p:attrNameLst>
                                      </p:cBhvr>
                                      <p:tavLst>
                                        <p:tav tm="0">
                                          <p:val>
                                            <p:strVal val="1+#ppt_w/2"/>
                                          </p:val>
                                        </p:tav>
                                        <p:tav tm="100000">
                                          <p:val>
                                            <p:strVal val="#ppt_x"/>
                                          </p:val>
                                        </p:tav>
                                      </p:tavLst>
                                    </p:anim>
                                    <p:anim calcmode="lin" valueType="num">
                                      <p:cBhvr additive="base">
                                        <p:cTn id="34" dur="500" fill="hold"/>
                                        <p:tgtEl>
                                          <p:spTgt spid="6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p:bldP spid="63" grpId="0"/>
      <p:bldP spid="64" grpId="0"/>
      <p:bldP spid="65" grpId="0"/>
      <p:bldP spid="1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TextBox 6"/>
          <p:cNvSpPr txBox="1"/>
          <p:nvPr/>
        </p:nvSpPr>
        <p:spPr>
          <a:xfrm>
            <a:off x="1055441" y="1124745"/>
            <a:ext cx="4608512" cy="492443"/>
          </a:xfrm>
          <a:prstGeom prst="rect">
            <a:avLst/>
          </a:prstGeom>
          <a:noFill/>
        </p:spPr>
        <p:txBody>
          <a:bodyPr wrap="square" rtlCol="0">
            <a:spAutoFit/>
          </a:bodyPr>
          <a:lstStyle/>
          <a:p>
            <a:pPr>
              <a:lnSpc>
                <a:spcPct val="130000"/>
              </a:lnSpc>
            </a:pPr>
            <a:r>
              <a:rPr lang="zh-CN" altLang="en-US" sz="2000" dirty="0">
                <a:solidFill>
                  <a:srgbClr val="5F5E5C"/>
                </a:solidFill>
                <a:latin typeface="华康俪金黑W8(P)" panose="020B0800000000000000" pitchFamily="34" charset="-122"/>
                <a:ea typeface="华康俪金黑W8(P)" panose="020B0800000000000000" pitchFamily="34" charset="-122"/>
              </a:rPr>
              <a:t>（一）选人勿苛刻，适合即可</a:t>
            </a:r>
          </a:p>
        </p:txBody>
      </p:sp>
      <p:sp>
        <p:nvSpPr>
          <p:cNvPr id="67" name="TextBox 6"/>
          <p:cNvSpPr txBox="1"/>
          <p:nvPr/>
        </p:nvSpPr>
        <p:spPr>
          <a:xfrm>
            <a:off x="1127448" y="1628801"/>
            <a:ext cx="9937104" cy="1372683"/>
          </a:xfrm>
          <a:prstGeom prst="rect">
            <a:avLst/>
          </a:prstGeom>
          <a:noFill/>
        </p:spPr>
        <p:txBody>
          <a:bodyPr wrap="square" rtlCol="0">
            <a:spAutoFit/>
          </a:bodyPr>
          <a:lstStyle/>
          <a:p>
            <a:pPr>
              <a:lnSpc>
                <a:spcPct val="130000"/>
              </a:lnSpc>
            </a:pPr>
            <a:r>
              <a:rPr lang="zh-CN" altLang="en-US" sz="1600" dirty="0">
                <a:solidFill>
                  <a:srgbClr val="5F5E5C"/>
                </a:solidFill>
                <a:latin typeface="微软雅黑" pitchFamily="34" charset="-122"/>
                <a:ea typeface="微软雅黑" pitchFamily="34" charset="-122"/>
              </a:rPr>
              <a:t>从岗位适配的角度来看，选人</a:t>
            </a:r>
            <a:r>
              <a:rPr lang="en-US" altLang="zh-CN" sz="1600" dirty="0">
                <a:solidFill>
                  <a:srgbClr val="5F5E5C"/>
                </a:solidFill>
                <a:latin typeface="微软雅黑" pitchFamily="34" charset="-122"/>
                <a:ea typeface="微软雅黑" pitchFamily="34" charset="-122"/>
              </a:rPr>
              <a:t>——</a:t>
            </a:r>
            <a:r>
              <a:rPr lang="zh-CN" altLang="en-US" sz="1600" b="1" dirty="0">
                <a:solidFill>
                  <a:srgbClr val="FF8500"/>
                </a:solidFill>
                <a:latin typeface="微软雅黑" pitchFamily="34" charset="-122"/>
                <a:ea typeface="微软雅黑" pitchFamily="34" charset="-122"/>
              </a:rPr>
              <a:t>只选对的，不选贵的</a:t>
            </a:r>
            <a:r>
              <a:rPr lang="zh-CN" altLang="en-US" sz="1600" dirty="0">
                <a:solidFill>
                  <a:srgbClr val="5F5E5C"/>
                </a:solidFill>
                <a:latin typeface="微软雅黑" pitchFamily="34" charset="-122"/>
                <a:ea typeface="微软雅黑" pitchFamily="34" charset="-122"/>
              </a:rPr>
              <a:t>。刘邦和项羽争夺天下，手下有这样一帮人：樊哙是杀狗的屠夫，灌婴是布贩，娄敬是车夫，彭越是强盗，周勃是吹鼓手，韩信是待业青年。陈平一开始跟魏王混，混不下去，看到项羽猛，就又去投奔项羽。但在项羽那混的不是很好，于是又跑去找刘邦跟刘邦混。如果按照现在某些苛刻的选人标准，一个也选不上。</a:t>
            </a:r>
            <a:endParaRPr lang="zh-CN" altLang="zh-CN" sz="1600" b="1" dirty="0">
              <a:solidFill>
                <a:srgbClr val="E67819"/>
              </a:solidFill>
              <a:latin typeface="微软雅黑" pitchFamily="34" charset="-122"/>
              <a:ea typeface="微软雅黑" pitchFamily="34" charset="-122"/>
            </a:endParaRPr>
          </a:p>
        </p:txBody>
      </p:sp>
      <p:pic>
        <p:nvPicPr>
          <p:cNvPr id="68" name="图片 67"/>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756330" y="3490977"/>
            <a:ext cx="3635814" cy="2016224"/>
          </a:xfrm>
          <a:prstGeom prst="rect">
            <a:avLst/>
          </a:prstGeom>
          <a:ln w="28575">
            <a:solidFill>
              <a:schemeClr val="bg1"/>
            </a:solidFill>
          </a:ln>
        </p:spPr>
      </p:pic>
      <p:pic>
        <p:nvPicPr>
          <p:cNvPr id="69" name="图片 68"/>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441710" y="3490652"/>
            <a:ext cx="3550834" cy="2016874"/>
          </a:xfrm>
          <a:prstGeom prst="rect">
            <a:avLst/>
          </a:prstGeom>
          <a:ln w="28575">
            <a:solidFill>
              <a:schemeClr val="bg1"/>
            </a:solidFill>
          </a:ln>
        </p:spPr>
      </p:pic>
      <p:sp>
        <p:nvSpPr>
          <p:cNvPr id="70" name="矩形 69"/>
          <p:cNvSpPr/>
          <p:nvPr/>
        </p:nvSpPr>
        <p:spPr>
          <a:xfrm>
            <a:off x="4943872" y="4797152"/>
            <a:ext cx="288032" cy="586420"/>
          </a:xfrm>
          <a:prstGeom prst="rect">
            <a:avLst/>
          </a:prstGeom>
          <a:solidFill>
            <a:srgbClr val="FF0000">
              <a:alpha val="6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zh-CN" altLang="en-US" sz="1400" dirty="0">
                <a:latin typeface="微软雅黑" panose="020B0503020204020204" pitchFamily="34" charset="-122"/>
                <a:ea typeface="微软雅黑" panose="020B0503020204020204" pitchFamily="34" charset="-122"/>
              </a:rPr>
              <a:t>樊哙</a:t>
            </a:r>
          </a:p>
        </p:txBody>
      </p:sp>
      <p:sp>
        <p:nvSpPr>
          <p:cNvPr id="71" name="矩形 70"/>
          <p:cNvSpPr/>
          <p:nvPr/>
        </p:nvSpPr>
        <p:spPr>
          <a:xfrm>
            <a:off x="8303199" y="4799882"/>
            <a:ext cx="288032" cy="586420"/>
          </a:xfrm>
          <a:prstGeom prst="rect">
            <a:avLst/>
          </a:prstGeom>
          <a:solidFill>
            <a:srgbClr val="FF0000">
              <a:alpha val="6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zh-CN" altLang="en-US" sz="1400" dirty="0">
                <a:latin typeface="微软雅黑" panose="020B0503020204020204" pitchFamily="34" charset="-122"/>
                <a:ea typeface="微软雅黑" panose="020B0503020204020204" pitchFamily="34" charset="-122"/>
              </a:rPr>
              <a:t>韩信</a:t>
            </a:r>
          </a:p>
        </p:txBody>
      </p:sp>
    </p:spTree>
    <p:extLst>
      <p:ext uri="{BB962C8B-B14F-4D97-AF65-F5344CB8AC3E}">
        <p14:creationId xmlns:p14="http://schemas.microsoft.com/office/powerpoint/2010/main" val="2320771080"/>
      </p:ext>
    </p:extLst>
  </p:cSld>
  <p:clrMapOvr>
    <a:masterClrMapping/>
  </p:clrMapOvr>
  <mc:AlternateContent xmlns:mc="http://schemas.openxmlformats.org/markup-compatibility/2006" xmlns:p14="http://schemas.microsoft.com/office/powerpoint/2010/main">
    <mc:Choice Requires="p14">
      <p:transition>
        <p14:pan/>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62"/>
                                        </p:tgtEl>
                                        <p:attrNameLst>
                                          <p:attrName>style.visibility</p:attrName>
                                        </p:attrNameLst>
                                      </p:cBhvr>
                                      <p:to>
                                        <p:strVal val="visible"/>
                                      </p:to>
                                    </p:set>
                                    <p:animEffect transition="in" filter="wipe(left)">
                                      <p:cBhvr>
                                        <p:cTn id="7" dur="500"/>
                                        <p:tgtEl>
                                          <p:spTgt spid="62"/>
                                        </p:tgtEl>
                                      </p:cBhvr>
                                    </p:animEffect>
                                  </p:childTnLst>
                                </p:cTn>
                              </p:par>
                            </p:childTnLst>
                          </p:cTn>
                        </p:par>
                        <p:par>
                          <p:cTn id="8" fill="hold">
                            <p:stCondLst>
                              <p:cond delay="500"/>
                            </p:stCondLst>
                            <p:childTnLst>
                              <p:par>
                                <p:cTn id="9" presetID="2" presetClass="entr" presetSubtype="1" decel="100000" fill="hold" grpId="0" nodeType="afterEffect">
                                  <p:stCondLst>
                                    <p:cond delay="0"/>
                                  </p:stCondLst>
                                  <p:childTnLst>
                                    <p:set>
                                      <p:cBhvr>
                                        <p:cTn id="10" dur="1" fill="hold">
                                          <p:stCondLst>
                                            <p:cond delay="0"/>
                                          </p:stCondLst>
                                        </p:cTn>
                                        <p:tgtEl>
                                          <p:spTgt spid="67"/>
                                        </p:tgtEl>
                                        <p:attrNameLst>
                                          <p:attrName>style.visibility</p:attrName>
                                        </p:attrNameLst>
                                      </p:cBhvr>
                                      <p:to>
                                        <p:strVal val="visible"/>
                                      </p:to>
                                    </p:set>
                                    <p:anim calcmode="lin" valueType="num">
                                      <p:cBhvr additive="base">
                                        <p:cTn id="11" dur="500" fill="hold"/>
                                        <p:tgtEl>
                                          <p:spTgt spid="67"/>
                                        </p:tgtEl>
                                        <p:attrNameLst>
                                          <p:attrName>ppt_x</p:attrName>
                                        </p:attrNameLst>
                                      </p:cBhvr>
                                      <p:tavLst>
                                        <p:tav tm="0">
                                          <p:val>
                                            <p:strVal val="#ppt_x"/>
                                          </p:val>
                                        </p:tav>
                                        <p:tav tm="100000">
                                          <p:val>
                                            <p:strVal val="#ppt_x"/>
                                          </p:val>
                                        </p:tav>
                                      </p:tavLst>
                                    </p:anim>
                                    <p:anim calcmode="lin" valueType="num">
                                      <p:cBhvr additive="base">
                                        <p:cTn id="12" dur="500" fill="hold"/>
                                        <p:tgtEl>
                                          <p:spTgt spid="6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p:bldP spid="6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TextBox 6"/>
          <p:cNvSpPr txBox="1"/>
          <p:nvPr/>
        </p:nvSpPr>
        <p:spPr>
          <a:xfrm>
            <a:off x="1055441" y="1124745"/>
            <a:ext cx="4608512" cy="492443"/>
          </a:xfrm>
          <a:prstGeom prst="rect">
            <a:avLst/>
          </a:prstGeom>
          <a:noFill/>
        </p:spPr>
        <p:txBody>
          <a:bodyPr wrap="square" rtlCol="0">
            <a:spAutoFit/>
          </a:bodyPr>
          <a:lstStyle/>
          <a:p>
            <a:pPr>
              <a:lnSpc>
                <a:spcPct val="130000"/>
              </a:lnSpc>
            </a:pPr>
            <a:r>
              <a:rPr lang="zh-CN" altLang="en-US" sz="2000" dirty="0">
                <a:solidFill>
                  <a:srgbClr val="5F5E5C"/>
                </a:solidFill>
                <a:latin typeface="华康俪金黑W8(P)" panose="020B0800000000000000" pitchFamily="34" charset="-122"/>
                <a:ea typeface="华康俪金黑W8(P)" panose="020B0800000000000000" pitchFamily="34" charset="-122"/>
              </a:rPr>
              <a:t>（二）避免“俄罗斯套娃”现象</a:t>
            </a:r>
          </a:p>
        </p:txBody>
      </p:sp>
      <p:sp>
        <p:nvSpPr>
          <p:cNvPr id="67" name="TextBox 6"/>
          <p:cNvSpPr txBox="1"/>
          <p:nvPr/>
        </p:nvSpPr>
        <p:spPr>
          <a:xfrm>
            <a:off x="1127448" y="1628800"/>
            <a:ext cx="9937104" cy="1052596"/>
          </a:xfrm>
          <a:prstGeom prst="rect">
            <a:avLst/>
          </a:prstGeom>
          <a:noFill/>
        </p:spPr>
        <p:txBody>
          <a:bodyPr wrap="square" rtlCol="0">
            <a:spAutoFit/>
          </a:bodyPr>
          <a:lstStyle/>
          <a:p>
            <a:pPr>
              <a:lnSpc>
                <a:spcPct val="130000"/>
              </a:lnSpc>
            </a:pPr>
            <a:r>
              <a:rPr lang="zh-CN" altLang="en-US" sz="1600" dirty="0">
                <a:solidFill>
                  <a:srgbClr val="5F5E5C"/>
                </a:solidFill>
                <a:latin typeface="微软雅黑" pitchFamily="34" charset="-122"/>
                <a:ea typeface="微软雅黑" pitchFamily="34" charset="-122"/>
              </a:rPr>
              <a:t>从领导者的气度角度，我们要敢于雇佣比我们更厉害的人。</a:t>
            </a:r>
            <a:r>
              <a:rPr lang="en-US" altLang="zh-CN" sz="1600" dirty="0">
                <a:solidFill>
                  <a:srgbClr val="5F5E5C"/>
                </a:solidFill>
                <a:latin typeface="微软雅黑" pitchFamily="34" charset="-122"/>
                <a:ea typeface="微软雅黑" pitchFamily="34" charset="-122"/>
              </a:rPr>
              <a:t>David Ogilvy</a:t>
            </a:r>
            <a:r>
              <a:rPr lang="zh-CN" altLang="en-US" sz="1600" dirty="0">
                <a:solidFill>
                  <a:srgbClr val="5F5E5C"/>
                </a:solidFill>
                <a:latin typeface="微软雅黑" pitchFamily="34" charset="-122"/>
                <a:ea typeface="微软雅黑" pitchFamily="34" charset="-122"/>
              </a:rPr>
              <a:t>说，“</a:t>
            </a:r>
            <a:r>
              <a:rPr lang="zh-CN" altLang="en-US" sz="1600" b="1" dirty="0">
                <a:solidFill>
                  <a:srgbClr val="FF0000"/>
                </a:solidFill>
                <a:latin typeface="微软雅黑" pitchFamily="34" charset="-122"/>
                <a:ea typeface="微软雅黑" pitchFamily="34" charset="-122"/>
              </a:rPr>
              <a:t>如果我们每个人都雇用那些比我们矮小的人，那么我们就会变成一家侏儒公司</a:t>
            </a:r>
            <a:r>
              <a:rPr lang="zh-CN" altLang="en-US" sz="1600" dirty="0">
                <a:solidFill>
                  <a:srgbClr val="5F5E5C"/>
                </a:solidFill>
                <a:latin typeface="微软雅黑" pitchFamily="34" charset="-122"/>
                <a:ea typeface="微软雅黑" pitchFamily="34" charset="-122"/>
              </a:rPr>
              <a:t>。但是如果我们每个人都雇用那些比我们高大的人，那么我们就会变成一家巨人公司。”</a:t>
            </a:r>
            <a:endParaRPr lang="zh-CN" altLang="zh-CN" sz="1600" b="1" dirty="0">
              <a:solidFill>
                <a:srgbClr val="E67819"/>
              </a:solidFill>
              <a:latin typeface="微软雅黑" pitchFamily="34" charset="-122"/>
              <a:ea typeface="微软雅黑" pitchFamily="34" charset="-122"/>
            </a:endParaRPr>
          </a:p>
        </p:txBody>
      </p:sp>
      <p:pic>
        <p:nvPicPr>
          <p:cNvPr id="3" name="图片 2"/>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560934" y="2693010"/>
            <a:ext cx="5503618" cy="3008769"/>
          </a:xfrm>
          <a:prstGeom prst="rect">
            <a:avLst/>
          </a:prstGeom>
        </p:spPr>
      </p:pic>
    </p:spTree>
    <p:extLst>
      <p:ext uri="{BB962C8B-B14F-4D97-AF65-F5344CB8AC3E}">
        <p14:creationId xmlns:p14="http://schemas.microsoft.com/office/powerpoint/2010/main" val="1601595109"/>
      </p:ext>
    </p:extLst>
  </p:cSld>
  <p:clrMapOvr>
    <a:masterClrMapping/>
  </p:clrMapOvr>
  <mc:AlternateContent xmlns:mc="http://schemas.openxmlformats.org/markup-compatibility/2006" xmlns:p14="http://schemas.microsoft.com/office/powerpoint/2010/main">
    <mc:Choice Requires="p14">
      <p:transition>
        <p14:pan/>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62"/>
                                        </p:tgtEl>
                                        <p:attrNameLst>
                                          <p:attrName>style.visibility</p:attrName>
                                        </p:attrNameLst>
                                      </p:cBhvr>
                                      <p:to>
                                        <p:strVal val="visible"/>
                                      </p:to>
                                    </p:set>
                                    <p:animEffect transition="in" filter="wipe(left)">
                                      <p:cBhvr>
                                        <p:cTn id="7" dur="500"/>
                                        <p:tgtEl>
                                          <p:spTgt spid="62"/>
                                        </p:tgtEl>
                                      </p:cBhvr>
                                    </p:animEffect>
                                  </p:childTnLst>
                                </p:cTn>
                              </p:par>
                            </p:childTnLst>
                          </p:cTn>
                        </p:par>
                        <p:par>
                          <p:cTn id="8" fill="hold">
                            <p:stCondLst>
                              <p:cond delay="500"/>
                            </p:stCondLst>
                            <p:childTnLst>
                              <p:par>
                                <p:cTn id="9" presetID="2" presetClass="entr" presetSubtype="1" decel="100000" fill="hold" grpId="0" nodeType="afterEffect">
                                  <p:stCondLst>
                                    <p:cond delay="0"/>
                                  </p:stCondLst>
                                  <p:childTnLst>
                                    <p:set>
                                      <p:cBhvr>
                                        <p:cTn id="10" dur="1" fill="hold">
                                          <p:stCondLst>
                                            <p:cond delay="0"/>
                                          </p:stCondLst>
                                        </p:cTn>
                                        <p:tgtEl>
                                          <p:spTgt spid="67"/>
                                        </p:tgtEl>
                                        <p:attrNameLst>
                                          <p:attrName>style.visibility</p:attrName>
                                        </p:attrNameLst>
                                      </p:cBhvr>
                                      <p:to>
                                        <p:strVal val="visible"/>
                                      </p:to>
                                    </p:set>
                                    <p:anim calcmode="lin" valueType="num">
                                      <p:cBhvr additive="base">
                                        <p:cTn id="11" dur="500" fill="hold"/>
                                        <p:tgtEl>
                                          <p:spTgt spid="67"/>
                                        </p:tgtEl>
                                        <p:attrNameLst>
                                          <p:attrName>ppt_x</p:attrName>
                                        </p:attrNameLst>
                                      </p:cBhvr>
                                      <p:tavLst>
                                        <p:tav tm="0">
                                          <p:val>
                                            <p:strVal val="#ppt_x"/>
                                          </p:val>
                                        </p:tav>
                                        <p:tav tm="100000">
                                          <p:val>
                                            <p:strVal val="#ppt_x"/>
                                          </p:val>
                                        </p:tav>
                                      </p:tavLst>
                                    </p:anim>
                                    <p:anim calcmode="lin" valueType="num">
                                      <p:cBhvr additive="base">
                                        <p:cTn id="12" dur="500" fill="hold"/>
                                        <p:tgtEl>
                                          <p:spTgt spid="6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p:bldP spid="6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TextBox 6"/>
          <p:cNvSpPr txBox="1"/>
          <p:nvPr/>
        </p:nvSpPr>
        <p:spPr>
          <a:xfrm>
            <a:off x="1055441" y="1124745"/>
            <a:ext cx="4608512" cy="492443"/>
          </a:xfrm>
          <a:prstGeom prst="rect">
            <a:avLst/>
          </a:prstGeom>
          <a:noFill/>
        </p:spPr>
        <p:txBody>
          <a:bodyPr wrap="square" rtlCol="0">
            <a:spAutoFit/>
          </a:bodyPr>
          <a:lstStyle/>
          <a:p>
            <a:pPr>
              <a:lnSpc>
                <a:spcPct val="130000"/>
              </a:lnSpc>
            </a:pPr>
            <a:r>
              <a:rPr lang="zh-CN" altLang="en-US" sz="2000" dirty="0">
                <a:solidFill>
                  <a:srgbClr val="5F5E5C"/>
                </a:solidFill>
                <a:latin typeface="华康俪金黑W8(P)" panose="020B0800000000000000" pitchFamily="34" charset="-122"/>
                <a:ea typeface="华康俪金黑W8(P)" panose="020B0800000000000000" pitchFamily="34" charset="-122"/>
              </a:rPr>
              <a:t>（三）要亲自考察人才</a:t>
            </a:r>
          </a:p>
        </p:txBody>
      </p:sp>
      <p:sp>
        <p:nvSpPr>
          <p:cNvPr id="67" name="TextBox 6"/>
          <p:cNvSpPr txBox="1"/>
          <p:nvPr/>
        </p:nvSpPr>
        <p:spPr>
          <a:xfrm>
            <a:off x="1127448" y="1628801"/>
            <a:ext cx="9937104" cy="1372683"/>
          </a:xfrm>
          <a:prstGeom prst="rect">
            <a:avLst/>
          </a:prstGeom>
          <a:noFill/>
        </p:spPr>
        <p:txBody>
          <a:bodyPr wrap="square" rtlCol="0">
            <a:spAutoFit/>
          </a:bodyPr>
          <a:lstStyle/>
          <a:p>
            <a:pPr>
              <a:lnSpc>
                <a:spcPct val="130000"/>
              </a:lnSpc>
            </a:pPr>
            <a:r>
              <a:rPr lang="zh-CN" altLang="en-US" sz="1600" dirty="0">
                <a:solidFill>
                  <a:srgbClr val="5F5E5C"/>
                </a:solidFill>
                <a:latin typeface="微软雅黑" pitchFamily="34" charset="-122"/>
                <a:ea typeface="微软雅黑" pitchFamily="34" charset="-122"/>
              </a:rPr>
              <a:t>古人很早就认识到通过</a:t>
            </a:r>
            <a:r>
              <a:rPr lang="zh-CN" altLang="en-US" sz="1600" b="1" dirty="0">
                <a:solidFill>
                  <a:srgbClr val="FF8500"/>
                </a:solidFill>
                <a:latin typeface="微软雅黑" pitchFamily="34" charset="-122"/>
                <a:ea typeface="微软雅黑" pitchFamily="34" charset="-122"/>
              </a:rPr>
              <a:t>实践考察人才</a:t>
            </a:r>
            <a:r>
              <a:rPr lang="zh-CN" altLang="en-US" sz="1600" dirty="0">
                <a:solidFill>
                  <a:srgbClr val="5F5E5C"/>
                </a:solidFill>
                <a:latin typeface="微软雅黑" pitchFamily="34" charset="-122"/>
                <a:ea typeface="微软雅黑" pitchFamily="34" charset="-122"/>
              </a:rPr>
              <a:t>的重要性。孟子指出，“国人皆曰贤，然后</a:t>
            </a:r>
            <a:r>
              <a:rPr lang="zh-CN" altLang="en-US" sz="1600" b="1" dirty="0">
                <a:solidFill>
                  <a:srgbClr val="FF8500"/>
                </a:solidFill>
                <a:latin typeface="微软雅黑" pitchFamily="34" charset="-122"/>
                <a:ea typeface="微软雅黑" pitchFamily="34" charset="-122"/>
              </a:rPr>
              <a:t>察之</a:t>
            </a:r>
            <a:r>
              <a:rPr lang="zh-CN" altLang="en-US" sz="1600" dirty="0">
                <a:solidFill>
                  <a:srgbClr val="5F5E5C"/>
                </a:solidFill>
                <a:latin typeface="微软雅黑" pitchFamily="34" charset="-122"/>
                <a:ea typeface="微软雅黑" pitchFamily="34" charset="-122"/>
              </a:rPr>
              <a:t>，见贤焉，然后用之。”</a:t>
            </a:r>
            <a:r>
              <a:rPr lang="en-US" altLang="zh-CN" sz="1600" dirty="0">
                <a:solidFill>
                  <a:srgbClr val="5F5E5C"/>
                </a:solidFill>
                <a:latin typeface="微软雅黑" pitchFamily="34" charset="-122"/>
                <a:ea typeface="微软雅黑" pitchFamily="34" charset="-122"/>
              </a:rPr>
              <a:t>《</a:t>
            </a:r>
            <a:r>
              <a:rPr lang="zh-CN" altLang="en-US" sz="1600" dirty="0">
                <a:solidFill>
                  <a:srgbClr val="5F5E5C"/>
                </a:solidFill>
                <a:latin typeface="微软雅黑" pitchFamily="34" charset="-122"/>
                <a:ea typeface="微软雅黑" pitchFamily="34" charset="-122"/>
              </a:rPr>
              <a:t>吕氏春秋</a:t>
            </a:r>
            <a:r>
              <a:rPr lang="en-US" altLang="zh-CN" sz="1600" dirty="0">
                <a:solidFill>
                  <a:srgbClr val="5F5E5C"/>
                </a:solidFill>
                <a:latin typeface="微软雅黑" pitchFamily="34" charset="-122"/>
                <a:ea typeface="微软雅黑" pitchFamily="34" charset="-122"/>
              </a:rPr>
              <a:t>》</a:t>
            </a:r>
            <a:r>
              <a:rPr lang="zh-CN" altLang="en-US" sz="1600" dirty="0">
                <a:solidFill>
                  <a:srgbClr val="5F5E5C"/>
                </a:solidFill>
                <a:latin typeface="微软雅黑" pitchFamily="34" charset="-122"/>
                <a:ea typeface="微软雅黑" pitchFamily="34" charset="-122"/>
              </a:rPr>
              <a:t>告诫人们，判断人时“无以毁誉非议定其身”，不要轻信议论，要</a:t>
            </a:r>
            <a:r>
              <a:rPr lang="zh-CN" altLang="en-US" sz="1600" b="1" dirty="0">
                <a:solidFill>
                  <a:srgbClr val="FF8500"/>
                </a:solidFill>
                <a:latin typeface="微软雅黑" pitchFamily="34" charset="-122"/>
                <a:ea typeface="微软雅黑" pitchFamily="34" charset="-122"/>
              </a:rPr>
              <a:t>亲自考察</a:t>
            </a:r>
            <a:r>
              <a:rPr lang="zh-CN" altLang="en-US" sz="1600" dirty="0">
                <a:solidFill>
                  <a:srgbClr val="5F5E5C"/>
                </a:solidFill>
                <a:latin typeface="微软雅黑" pitchFamily="34" charset="-122"/>
                <a:ea typeface="微软雅黑" pitchFamily="34" charset="-122"/>
              </a:rPr>
              <a:t>。张居正主张在实际工作中考察才干，“</a:t>
            </a:r>
            <a:r>
              <a:rPr lang="zh-CN" altLang="en-US" sz="1600" b="1" dirty="0">
                <a:solidFill>
                  <a:srgbClr val="FF8500"/>
                </a:solidFill>
                <a:latin typeface="微软雅黑" pitchFamily="34" charset="-122"/>
                <a:ea typeface="微软雅黑" pitchFamily="34" charset="-122"/>
              </a:rPr>
              <a:t>用舍进退，一以功实为准</a:t>
            </a:r>
            <a:r>
              <a:rPr lang="zh-CN" altLang="en-US" sz="1600" dirty="0">
                <a:solidFill>
                  <a:srgbClr val="5F5E5C"/>
                </a:solidFill>
                <a:latin typeface="微软雅黑" pitchFamily="34" charset="-122"/>
                <a:ea typeface="微软雅黑" pitchFamily="34" charset="-122"/>
              </a:rPr>
              <a:t>，毋徒眩于声名，毋尽拘于资格，毋摇之以毁誉，毋杂之以爱憎，毋以一事概其平生，毋以一眚掩其大节”。</a:t>
            </a:r>
            <a:endParaRPr lang="zh-CN" altLang="zh-CN" sz="1600" b="1" dirty="0">
              <a:solidFill>
                <a:srgbClr val="E67819"/>
              </a:solidFill>
              <a:latin typeface="微软雅黑" pitchFamily="34" charset="-122"/>
              <a:ea typeface="微软雅黑" pitchFamily="34" charset="-122"/>
            </a:endParaRPr>
          </a:p>
        </p:txBody>
      </p:sp>
      <p:sp>
        <p:nvSpPr>
          <p:cNvPr id="5" name="TextBox 6"/>
          <p:cNvSpPr txBox="1"/>
          <p:nvPr/>
        </p:nvSpPr>
        <p:spPr>
          <a:xfrm>
            <a:off x="1351478" y="3647496"/>
            <a:ext cx="5032555" cy="2332946"/>
          </a:xfrm>
          <a:prstGeom prst="rect">
            <a:avLst/>
          </a:prstGeom>
          <a:noFill/>
        </p:spPr>
        <p:txBody>
          <a:bodyPr wrap="square" rtlCol="0">
            <a:spAutoFit/>
          </a:bodyPr>
          <a:lstStyle/>
          <a:p>
            <a:pPr indent="457200">
              <a:lnSpc>
                <a:spcPct val="130000"/>
              </a:lnSpc>
            </a:pPr>
            <a:r>
              <a:rPr lang="en-US" altLang="zh-CN" sz="1600" dirty="0">
                <a:solidFill>
                  <a:srgbClr val="5F5E5C"/>
                </a:solidFill>
                <a:latin typeface="微软雅黑" pitchFamily="34" charset="-122"/>
                <a:ea typeface="微软雅黑" pitchFamily="34" charset="-122"/>
              </a:rPr>
              <a:t>《</a:t>
            </a:r>
            <a:r>
              <a:rPr lang="zh-CN" altLang="en-US" sz="1600" dirty="0">
                <a:solidFill>
                  <a:srgbClr val="5F5E5C"/>
                </a:solidFill>
                <a:latin typeface="微软雅黑" pitchFamily="34" charset="-122"/>
                <a:ea typeface="微软雅黑" pitchFamily="34" charset="-122"/>
              </a:rPr>
              <a:t>史记</a:t>
            </a:r>
            <a:r>
              <a:rPr lang="en-US" altLang="zh-CN" sz="1600" dirty="0">
                <a:solidFill>
                  <a:srgbClr val="5F5E5C"/>
                </a:solidFill>
                <a:latin typeface="微软雅黑" pitchFamily="34" charset="-122"/>
                <a:ea typeface="微软雅黑" pitchFamily="34" charset="-122"/>
              </a:rPr>
              <a:t>•</a:t>
            </a:r>
            <a:r>
              <a:rPr lang="zh-CN" altLang="en-US" sz="1600" dirty="0">
                <a:solidFill>
                  <a:srgbClr val="5F5E5C"/>
                </a:solidFill>
                <a:latin typeface="微软雅黑" pitchFamily="34" charset="-122"/>
                <a:ea typeface="微软雅黑" pitchFamily="34" charset="-122"/>
              </a:rPr>
              <a:t>五帝本纪</a:t>
            </a:r>
            <a:r>
              <a:rPr lang="en-US" altLang="zh-CN" sz="1600" dirty="0">
                <a:solidFill>
                  <a:srgbClr val="5F5E5C"/>
                </a:solidFill>
                <a:latin typeface="微软雅黑" pitchFamily="34" charset="-122"/>
                <a:ea typeface="微软雅黑" pitchFamily="34" charset="-122"/>
              </a:rPr>
              <a:t>》</a:t>
            </a:r>
            <a:r>
              <a:rPr lang="zh-CN" altLang="en-US" sz="1600" dirty="0">
                <a:solidFill>
                  <a:srgbClr val="5F5E5C"/>
                </a:solidFill>
                <a:latin typeface="微软雅黑" pitchFamily="34" charset="-122"/>
                <a:ea typeface="微软雅黑" pitchFamily="34" charset="-122"/>
              </a:rPr>
              <a:t>记载，尧是帝喾的儿子，是一位贤明的部落领袖，他要大臣举荐继任者，四岳（即四个部落首领）推荐舜。根据是，舜的父亲顽，母亲嚣，弟弟傲，舜皆和以孝，进之于善，这样的人不至于奸恶；舜</a:t>
            </a:r>
            <a:r>
              <a:rPr lang="en-US" altLang="zh-CN" sz="1600" dirty="0">
                <a:solidFill>
                  <a:srgbClr val="5F5E5C"/>
                </a:solidFill>
                <a:latin typeface="微软雅黑" pitchFamily="34" charset="-122"/>
                <a:ea typeface="微软雅黑" pitchFamily="34" charset="-122"/>
              </a:rPr>
              <a:t>20</a:t>
            </a:r>
            <a:r>
              <a:rPr lang="zh-CN" altLang="en-US" sz="1600" dirty="0">
                <a:solidFill>
                  <a:srgbClr val="5F5E5C"/>
                </a:solidFill>
                <a:latin typeface="微软雅黑" pitchFamily="34" charset="-122"/>
                <a:ea typeface="微软雅黑" pitchFamily="34" charset="-122"/>
              </a:rPr>
              <a:t>岁时，就以孝而闻名天下，尽管舜享有好名声，但尧对此并不放心，表示“吾其试哉”，再确定其继承人地位。</a:t>
            </a:r>
            <a:endParaRPr lang="zh-CN" altLang="en-US" sz="1600" b="1" dirty="0">
              <a:solidFill>
                <a:srgbClr val="E67819"/>
              </a:solidFill>
              <a:latin typeface="微软雅黑" pitchFamily="34" charset="-122"/>
              <a:ea typeface="微软雅黑" pitchFamily="34" charset="-122"/>
            </a:endParaRPr>
          </a:p>
        </p:txBody>
      </p:sp>
      <p:grpSp>
        <p:nvGrpSpPr>
          <p:cNvPr id="6" name="组合 5"/>
          <p:cNvGrpSpPr/>
          <p:nvPr/>
        </p:nvGrpSpPr>
        <p:grpSpPr>
          <a:xfrm>
            <a:off x="1271823" y="3024244"/>
            <a:ext cx="800219" cy="792000"/>
            <a:chOff x="186053" y="838301"/>
            <a:chExt cx="800219" cy="792000"/>
          </a:xfrm>
        </p:grpSpPr>
        <p:sp>
          <p:nvSpPr>
            <p:cNvPr id="7" name="椭圆 6"/>
            <p:cNvSpPr/>
            <p:nvPr/>
          </p:nvSpPr>
          <p:spPr>
            <a:xfrm>
              <a:off x="192931" y="838301"/>
              <a:ext cx="792000" cy="792000"/>
            </a:xfrm>
            <a:prstGeom prst="ellipse">
              <a:avLst/>
            </a:prstGeom>
            <a:solidFill>
              <a:srgbClr val="FF85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rot="20331793">
              <a:off x="186053" y="1003468"/>
              <a:ext cx="800219" cy="461665"/>
            </a:xfrm>
            <a:prstGeom prst="rect">
              <a:avLst/>
            </a:prstGeom>
            <a:noFill/>
          </p:spPr>
          <p:txBody>
            <a:bodyPr wrap="none" rtlCol="0">
              <a:spAutoFit/>
            </a:bodyPr>
            <a:lstStyle/>
            <a:p>
              <a:r>
                <a:rPr lang="zh-CN" altLang="en-US" sz="2400" dirty="0">
                  <a:solidFill>
                    <a:schemeClr val="bg1"/>
                  </a:solidFill>
                  <a:latin typeface="华康俪金黑W8(P)" panose="020B0800000000000000" pitchFamily="34" charset="-122"/>
                  <a:ea typeface="华康俪金黑W8(P)" panose="020B0800000000000000" pitchFamily="34" charset="-122"/>
                </a:rPr>
                <a:t>资料</a:t>
              </a:r>
            </a:p>
          </p:txBody>
        </p:sp>
      </p:grpSp>
      <p:sp>
        <p:nvSpPr>
          <p:cNvPr id="9" name="TextBox 6"/>
          <p:cNvSpPr txBox="1"/>
          <p:nvPr/>
        </p:nvSpPr>
        <p:spPr>
          <a:xfrm>
            <a:off x="6528050" y="2996952"/>
            <a:ext cx="4536503" cy="2973122"/>
          </a:xfrm>
          <a:prstGeom prst="rect">
            <a:avLst/>
          </a:prstGeom>
          <a:noFill/>
        </p:spPr>
        <p:txBody>
          <a:bodyPr wrap="square" rtlCol="0">
            <a:spAutoFit/>
          </a:bodyPr>
          <a:lstStyle/>
          <a:p>
            <a:pPr>
              <a:lnSpc>
                <a:spcPct val="130000"/>
              </a:lnSpc>
            </a:pPr>
            <a:r>
              <a:rPr lang="zh-CN" altLang="en-US" sz="1600" dirty="0">
                <a:solidFill>
                  <a:srgbClr val="5F5E5C"/>
                </a:solidFill>
                <a:latin typeface="微软雅黑" pitchFamily="34" charset="-122"/>
                <a:ea typeface="微软雅黑" pitchFamily="34" charset="-122"/>
              </a:rPr>
              <a:t>尧的主要做法：一是尧把自己的两个女儿嫁给舜为妻，通过舜对待妻子的态度来考查其德行。二是使九位男子与舜相处，以观察其如何对待别人。三是使舜“慎和五典”，管理阴阳术数天文历法官员，舜管理有方，“五典能从”。四是让舜察举和管理有才德的百官，结果“百官时序”。五是让舜铲除当时的四大劣迹昭著者，舜做到了，远近诸侯闻风而敬舜。六是使舜入山林川泽、经受暴风雷雨，“舜行不迷”。</a:t>
            </a:r>
            <a:endParaRPr lang="zh-CN" altLang="en-US" sz="1600" b="1" dirty="0">
              <a:solidFill>
                <a:srgbClr val="E67819"/>
              </a:solidFill>
              <a:latin typeface="微软雅黑" pitchFamily="34" charset="-122"/>
              <a:ea typeface="微软雅黑" pitchFamily="34" charset="-122"/>
            </a:endParaRPr>
          </a:p>
        </p:txBody>
      </p:sp>
      <p:sp>
        <p:nvSpPr>
          <p:cNvPr id="10" name="矩形 9"/>
          <p:cNvSpPr/>
          <p:nvPr/>
        </p:nvSpPr>
        <p:spPr>
          <a:xfrm>
            <a:off x="6407420" y="3141248"/>
            <a:ext cx="45719" cy="2700000"/>
          </a:xfrm>
          <a:prstGeom prst="rect">
            <a:avLst/>
          </a:prstGeom>
          <a:solidFill>
            <a:srgbClr val="FF85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TextBox 6"/>
          <p:cNvSpPr txBox="1"/>
          <p:nvPr/>
        </p:nvSpPr>
        <p:spPr>
          <a:xfrm>
            <a:off x="1970063" y="3128875"/>
            <a:ext cx="4608512" cy="492443"/>
          </a:xfrm>
          <a:prstGeom prst="rect">
            <a:avLst/>
          </a:prstGeom>
          <a:noFill/>
        </p:spPr>
        <p:txBody>
          <a:bodyPr wrap="square" rtlCol="0">
            <a:spAutoFit/>
          </a:bodyPr>
          <a:lstStyle/>
          <a:p>
            <a:pPr>
              <a:lnSpc>
                <a:spcPct val="130000"/>
              </a:lnSpc>
            </a:pPr>
            <a:r>
              <a:rPr lang="en-US" altLang="zh-CN" sz="2000" dirty="0">
                <a:solidFill>
                  <a:srgbClr val="FF8500"/>
                </a:solidFill>
                <a:latin typeface="华康俪金黑W8(P)" panose="020B0800000000000000" pitchFamily="34" charset="-122"/>
                <a:ea typeface="华康俪金黑W8(P)" panose="020B0800000000000000" pitchFamily="34" charset="-122"/>
              </a:rPr>
              <a:t>【</a:t>
            </a:r>
            <a:r>
              <a:rPr lang="zh-CN" altLang="en-US" sz="2000" dirty="0">
                <a:solidFill>
                  <a:srgbClr val="FF8500"/>
                </a:solidFill>
                <a:latin typeface="华康俪金黑W8(P)" panose="020B0800000000000000" pitchFamily="34" charset="-122"/>
                <a:ea typeface="华康俪金黑W8(P)" panose="020B0800000000000000" pitchFamily="34" charset="-122"/>
              </a:rPr>
              <a:t>尧对舜的考察</a:t>
            </a:r>
            <a:r>
              <a:rPr lang="en-US" altLang="zh-CN" sz="2000" dirty="0">
                <a:solidFill>
                  <a:srgbClr val="FF8500"/>
                </a:solidFill>
                <a:latin typeface="华康俪金黑W8(P)" panose="020B0800000000000000" pitchFamily="34" charset="-122"/>
                <a:ea typeface="华康俪金黑W8(P)" panose="020B0800000000000000" pitchFamily="34" charset="-122"/>
              </a:rPr>
              <a:t>】</a:t>
            </a:r>
            <a:endParaRPr lang="zh-CN" altLang="en-US" sz="2000" dirty="0">
              <a:solidFill>
                <a:srgbClr val="FF8500"/>
              </a:solidFill>
              <a:latin typeface="华康俪金黑W8(P)" panose="020B0800000000000000" pitchFamily="34" charset="-122"/>
              <a:ea typeface="华康俪金黑W8(P)" panose="020B0800000000000000" pitchFamily="34" charset="-122"/>
            </a:endParaRPr>
          </a:p>
        </p:txBody>
      </p:sp>
    </p:spTree>
    <p:extLst>
      <p:ext uri="{BB962C8B-B14F-4D97-AF65-F5344CB8AC3E}">
        <p14:creationId xmlns:p14="http://schemas.microsoft.com/office/powerpoint/2010/main" val="1545005059"/>
      </p:ext>
    </p:extLst>
  </p:cSld>
  <p:clrMapOvr>
    <a:masterClrMapping/>
  </p:clrMapOvr>
  <mc:AlternateContent xmlns:mc="http://schemas.openxmlformats.org/markup-compatibility/2006" xmlns:p14="http://schemas.microsoft.com/office/powerpoint/2010/main">
    <mc:Choice Requires="p14">
      <p:transition>
        <p14:pan/>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62"/>
                                        </p:tgtEl>
                                        <p:attrNameLst>
                                          <p:attrName>style.visibility</p:attrName>
                                        </p:attrNameLst>
                                      </p:cBhvr>
                                      <p:to>
                                        <p:strVal val="visible"/>
                                      </p:to>
                                    </p:set>
                                    <p:animEffect transition="in" filter="wipe(left)">
                                      <p:cBhvr>
                                        <p:cTn id="7" dur="500"/>
                                        <p:tgtEl>
                                          <p:spTgt spid="62"/>
                                        </p:tgtEl>
                                      </p:cBhvr>
                                    </p:animEffect>
                                  </p:childTnLst>
                                </p:cTn>
                              </p:par>
                            </p:childTnLst>
                          </p:cTn>
                        </p:par>
                        <p:par>
                          <p:cTn id="8" fill="hold">
                            <p:stCondLst>
                              <p:cond delay="500"/>
                            </p:stCondLst>
                            <p:childTnLst>
                              <p:par>
                                <p:cTn id="9" presetID="2" presetClass="entr" presetSubtype="1" decel="100000" fill="hold" grpId="0" nodeType="afterEffect">
                                  <p:stCondLst>
                                    <p:cond delay="0"/>
                                  </p:stCondLst>
                                  <p:childTnLst>
                                    <p:set>
                                      <p:cBhvr>
                                        <p:cTn id="10" dur="1" fill="hold">
                                          <p:stCondLst>
                                            <p:cond delay="0"/>
                                          </p:stCondLst>
                                        </p:cTn>
                                        <p:tgtEl>
                                          <p:spTgt spid="67"/>
                                        </p:tgtEl>
                                        <p:attrNameLst>
                                          <p:attrName>style.visibility</p:attrName>
                                        </p:attrNameLst>
                                      </p:cBhvr>
                                      <p:to>
                                        <p:strVal val="visible"/>
                                      </p:to>
                                    </p:set>
                                    <p:anim calcmode="lin" valueType="num">
                                      <p:cBhvr additive="base">
                                        <p:cTn id="11" dur="500" fill="hold"/>
                                        <p:tgtEl>
                                          <p:spTgt spid="67"/>
                                        </p:tgtEl>
                                        <p:attrNameLst>
                                          <p:attrName>ppt_x</p:attrName>
                                        </p:attrNameLst>
                                      </p:cBhvr>
                                      <p:tavLst>
                                        <p:tav tm="0">
                                          <p:val>
                                            <p:strVal val="#ppt_x"/>
                                          </p:val>
                                        </p:tav>
                                        <p:tav tm="100000">
                                          <p:val>
                                            <p:strVal val="#ppt_x"/>
                                          </p:val>
                                        </p:tav>
                                      </p:tavLst>
                                    </p:anim>
                                    <p:anim calcmode="lin" valueType="num">
                                      <p:cBhvr additive="base">
                                        <p:cTn id="12" dur="500" fill="hold"/>
                                        <p:tgtEl>
                                          <p:spTgt spid="67"/>
                                        </p:tgtEl>
                                        <p:attrNameLst>
                                          <p:attrName>ppt_y</p:attrName>
                                        </p:attrNameLst>
                                      </p:cBhvr>
                                      <p:tavLst>
                                        <p:tav tm="0">
                                          <p:val>
                                            <p:strVal val="0-#ppt_h/2"/>
                                          </p:val>
                                        </p:tav>
                                        <p:tav tm="100000">
                                          <p:val>
                                            <p:strVal val="#ppt_y"/>
                                          </p:val>
                                        </p:tav>
                                      </p:tavLst>
                                    </p:anim>
                                  </p:childTnLst>
                                </p:cTn>
                              </p:par>
                            </p:childTnLst>
                          </p:cTn>
                        </p:par>
                        <p:par>
                          <p:cTn id="13" fill="hold">
                            <p:stCondLst>
                              <p:cond delay="1000"/>
                            </p:stCondLst>
                            <p:childTnLst>
                              <p:par>
                                <p:cTn id="14" presetID="2" presetClass="entr" presetSubtype="4" decel="100000" fill="hold" nodeType="afterEffect">
                                  <p:stCondLst>
                                    <p:cond delay="0"/>
                                  </p:stCondLst>
                                  <p:childTnLst>
                                    <p:set>
                                      <p:cBhvr>
                                        <p:cTn id="15" dur="1" fill="hold">
                                          <p:stCondLst>
                                            <p:cond delay="0"/>
                                          </p:stCondLst>
                                        </p:cTn>
                                        <p:tgtEl>
                                          <p:spTgt spid="6"/>
                                        </p:tgtEl>
                                        <p:attrNameLst>
                                          <p:attrName>style.visibility</p:attrName>
                                        </p:attrNameLst>
                                      </p:cBhvr>
                                      <p:to>
                                        <p:strVal val="visible"/>
                                      </p:to>
                                    </p:set>
                                    <p:anim calcmode="lin" valueType="num">
                                      <p:cBhvr additive="base">
                                        <p:cTn id="16" dur="500" fill="hold"/>
                                        <p:tgtEl>
                                          <p:spTgt spid="6"/>
                                        </p:tgtEl>
                                        <p:attrNameLst>
                                          <p:attrName>ppt_x</p:attrName>
                                        </p:attrNameLst>
                                      </p:cBhvr>
                                      <p:tavLst>
                                        <p:tav tm="0">
                                          <p:val>
                                            <p:strVal val="#ppt_x"/>
                                          </p:val>
                                        </p:tav>
                                        <p:tav tm="100000">
                                          <p:val>
                                            <p:strVal val="#ppt_x"/>
                                          </p:val>
                                        </p:tav>
                                      </p:tavLst>
                                    </p:anim>
                                    <p:anim calcmode="lin" valueType="num">
                                      <p:cBhvr additive="base">
                                        <p:cTn id="17" dur="500" fill="hold"/>
                                        <p:tgtEl>
                                          <p:spTgt spid="6"/>
                                        </p:tgtEl>
                                        <p:attrNameLst>
                                          <p:attrName>ppt_y</p:attrName>
                                        </p:attrNameLst>
                                      </p:cBhvr>
                                      <p:tavLst>
                                        <p:tav tm="0">
                                          <p:val>
                                            <p:strVal val="1+#ppt_h/2"/>
                                          </p:val>
                                        </p:tav>
                                        <p:tav tm="100000">
                                          <p:val>
                                            <p:strVal val="#ppt_y"/>
                                          </p:val>
                                        </p:tav>
                                      </p:tavLst>
                                    </p:anim>
                                  </p:childTnLst>
                                </p:cTn>
                              </p:par>
                              <p:par>
                                <p:cTn id="18" presetID="22" presetClass="entr" presetSubtype="8" fill="hold" grpId="0" nodeType="withEffect">
                                  <p:stCondLst>
                                    <p:cond delay="200"/>
                                  </p:stCondLst>
                                  <p:childTnLst>
                                    <p:set>
                                      <p:cBhvr>
                                        <p:cTn id="19" dur="1" fill="hold">
                                          <p:stCondLst>
                                            <p:cond delay="0"/>
                                          </p:stCondLst>
                                        </p:cTn>
                                        <p:tgtEl>
                                          <p:spTgt spid="11"/>
                                        </p:tgtEl>
                                        <p:attrNameLst>
                                          <p:attrName>style.visibility</p:attrName>
                                        </p:attrNameLst>
                                      </p:cBhvr>
                                      <p:to>
                                        <p:strVal val="visible"/>
                                      </p:to>
                                    </p:set>
                                    <p:animEffect transition="in" filter="wipe(left)">
                                      <p:cBhvr>
                                        <p:cTn id="20" dur="500"/>
                                        <p:tgtEl>
                                          <p:spTgt spid="11"/>
                                        </p:tgtEl>
                                      </p:cBhvr>
                                    </p:animEffect>
                                  </p:childTnLst>
                                </p:cTn>
                              </p:par>
                              <p:par>
                                <p:cTn id="21" presetID="10" presetClass="entr" presetSubtype="0" fill="hold" grpId="0" nodeType="withEffect">
                                  <p:stCondLst>
                                    <p:cond delay="20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par>
                                <p:cTn id="24" presetID="2" presetClass="entr" presetSubtype="2" decel="100000" fill="hold" grpId="0" nodeType="withEffect">
                                  <p:stCondLst>
                                    <p:cond delay="400"/>
                                  </p:stCondLst>
                                  <p:childTnLst>
                                    <p:set>
                                      <p:cBhvr>
                                        <p:cTn id="25" dur="1" fill="hold">
                                          <p:stCondLst>
                                            <p:cond delay="0"/>
                                          </p:stCondLst>
                                        </p:cTn>
                                        <p:tgtEl>
                                          <p:spTgt spid="5"/>
                                        </p:tgtEl>
                                        <p:attrNameLst>
                                          <p:attrName>style.visibility</p:attrName>
                                        </p:attrNameLst>
                                      </p:cBhvr>
                                      <p:to>
                                        <p:strVal val="visible"/>
                                      </p:to>
                                    </p:set>
                                    <p:anim calcmode="lin" valueType="num">
                                      <p:cBhvr additive="base">
                                        <p:cTn id="26" dur="500" fill="hold"/>
                                        <p:tgtEl>
                                          <p:spTgt spid="5"/>
                                        </p:tgtEl>
                                        <p:attrNameLst>
                                          <p:attrName>ppt_x</p:attrName>
                                        </p:attrNameLst>
                                      </p:cBhvr>
                                      <p:tavLst>
                                        <p:tav tm="0">
                                          <p:val>
                                            <p:strVal val="1+#ppt_w/2"/>
                                          </p:val>
                                        </p:tav>
                                        <p:tav tm="100000">
                                          <p:val>
                                            <p:strVal val="#ppt_x"/>
                                          </p:val>
                                        </p:tav>
                                      </p:tavLst>
                                    </p:anim>
                                    <p:anim calcmode="lin" valueType="num">
                                      <p:cBhvr additive="base">
                                        <p:cTn id="27" dur="500" fill="hold"/>
                                        <p:tgtEl>
                                          <p:spTgt spid="5"/>
                                        </p:tgtEl>
                                        <p:attrNameLst>
                                          <p:attrName>ppt_y</p:attrName>
                                        </p:attrNameLst>
                                      </p:cBhvr>
                                      <p:tavLst>
                                        <p:tav tm="0">
                                          <p:val>
                                            <p:strVal val="#ppt_y"/>
                                          </p:val>
                                        </p:tav>
                                        <p:tav tm="100000">
                                          <p:val>
                                            <p:strVal val="#ppt_y"/>
                                          </p:val>
                                        </p:tav>
                                      </p:tavLst>
                                    </p:anim>
                                  </p:childTnLst>
                                </p:cTn>
                              </p:par>
                              <p:par>
                                <p:cTn id="28" presetID="2" presetClass="entr" presetSubtype="8" decel="100000" fill="hold" grpId="0" nodeType="withEffect">
                                  <p:stCondLst>
                                    <p:cond delay="400"/>
                                  </p:stCondLst>
                                  <p:childTnLst>
                                    <p:set>
                                      <p:cBhvr>
                                        <p:cTn id="29" dur="1" fill="hold">
                                          <p:stCondLst>
                                            <p:cond delay="0"/>
                                          </p:stCondLst>
                                        </p:cTn>
                                        <p:tgtEl>
                                          <p:spTgt spid="9"/>
                                        </p:tgtEl>
                                        <p:attrNameLst>
                                          <p:attrName>style.visibility</p:attrName>
                                        </p:attrNameLst>
                                      </p:cBhvr>
                                      <p:to>
                                        <p:strVal val="visible"/>
                                      </p:to>
                                    </p:set>
                                    <p:anim calcmode="lin" valueType="num">
                                      <p:cBhvr additive="base">
                                        <p:cTn id="30" dur="500" fill="hold"/>
                                        <p:tgtEl>
                                          <p:spTgt spid="9"/>
                                        </p:tgtEl>
                                        <p:attrNameLst>
                                          <p:attrName>ppt_x</p:attrName>
                                        </p:attrNameLst>
                                      </p:cBhvr>
                                      <p:tavLst>
                                        <p:tav tm="0">
                                          <p:val>
                                            <p:strVal val="0-#ppt_w/2"/>
                                          </p:val>
                                        </p:tav>
                                        <p:tav tm="100000">
                                          <p:val>
                                            <p:strVal val="#ppt_x"/>
                                          </p:val>
                                        </p:tav>
                                      </p:tavLst>
                                    </p:anim>
                                    <p:anim calcmode="lin" valueType="num">
                                      <p:cBhvr additive="base">
                                        <p:cTn id="31"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p:bldP spid="67" grpId="0"/>
      <p:bldP spid="5" grpId="0"/>
      <p:bldP spid="9" grpId="0"/>
      <p:bldP spid="10" grpId="0" animBg="1"/>
      <p:bldP spid="11"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TextBox 6"/>
          <p:cNvSpPr txBox="1"/>
          <p:nvPr/>
        </p:nvSpPr>
        <p:spPr>
          <a:xfrm>
            <a:off x="1055441" y="1124745"/>
            <a:ext cx="4608512" cy="492443"/>
          </a:xfrm>
          <a:prstGeom prst="rect">
            <a:avLst/>
          </a:prstGeom>
          <a:noFill/>
        </p:spPr>
        <p:txBody>
          <a:bodyPr wrap="square" rtlCol="0">
            <a:spAutoFit/>
          </a:bodyPr>
          <a:lstStyle/>
          <a:p>
            <a:pPr>
              <a:lnSpc>
                <a:spcPct val="130000"/>
              </a:lnSpc>
            </a:pPr>
            <a:r>
              <a:rPr lang="zh-CN" altLang="en-US" sz="2000" dirty="0">
                <a:solidFill>
                  <a:srgbClr val="5F5E5C"/>
                </a:solidFill>
                <a:latin typeface="华康俪金黑W8(P)" panose="020B0800000000000000" pitchFamily="34" charset="-122"/>
                <a:ea typeface="华康俪金黑W8(P)" panose="020B0800000000000000" pitchFamily="34" charset="-122"/>
              </a:rPr>
              <a:t>（四）全方位考察人才</a:t>
            </a:r>
          </a:p>
        </p:txBody>
      </p:sp>
      <p:sp>
        <p:nvSpPr>
          <p:cNvPr id="67" name="TextBox 6"/>
          <p:cNvSpPr txBox="1"/>
          <p:nvPr/>
        </p:nvSpPr>
        <p:spPr>
          <a:xfrm>
            <a:off x="1127448" y="1772817"/>
            <a:ext cx="9937104" cy="1372683"/>
          </a:xfrm>
          <a:prstGeom prst="rect">
            <a:avLst/>
          </a:prstGeom>
          <a:noFill/>
        </p:spPr>
        <p:txBody>
          <a:bodyPr wrap="square" rtlCol="0">
            <a:spAutoFit/>
          </a:bodyPr>
          <a:lstStyle/>
          <a:p>
            <a:pPr>
              <a:lnSpc>
                <a:spcPct val="130000"/>
              </a:lnSpc>
            </a:pPr>
            <a:r>
              <a:rPr lang="zh-CN" altLang="en-US" sz="1600" dirty="0">
                <a:solidFill>
                  <a:srgbClr val="5F5E5C"/>
                </a:solidFill>
                <a:latin typeface="微软雅黑" pitchFamily="34" charset="-122"/>
                <a:ea typeface="微软雅黑" pitchFamily="34" charset="-122"/>
              </a:rPr>
              <a:t>常常会出现这样的问题：从上往下看，会把人看矮了；从下往上看，会把人看高了；从近往远看，会把人看小了；从门往外看，会把人看扁了。因为“</a:t>
            </a:r>
            <a:r>
              <a:rPr lang="zh-CN" altLang="en-US" sz="1600" b="1" dirty="0">
                <a:solidFill>
                  <a:srgbClr val="FF8500"/>
                </a:solidFill>
                <a:latin typeface="微软雅黑" pitchFamily="34" charset="-122"/>
                <a:ea typeface="微软雅黑" pitchFamily="34" charset="-122"/>
              </a:rPr>
              <a:t>横看成岭侧成峰，远近高低各不同</a:t>
            </a:r>
            <a:r>
              <a:rPr lang="zh-CN" altLang="en-US" sz="1600" dirty="0">
                <a:solidFill>
                  <a:srgbClr val="5F5E5C"/>
                </a:solidFill>
                <a:latin typeface="微软雅黑" pitchFamily="34" charset="-122"/>
                <a:ea typeface="微软雅黑" pitchFamily="34" charset="-122"/>
              </a:rPr>
              <a:t>”，出现“偏视”在所难免。问题不在于一时的偏，就怕方位的不全。我们只有从“</a:t>
            </a:r>
            <a:r>
              <a:rPr lang="zh-CN" altLang="en-US" sz="1600" b="1" dirty="0">
                <a:solidFill>
                  <a:srgbClr val="FF8500"/>
                </a:solidFill>
                <a:latin typeface="微软雅黑" pitchFamily="34" charset="-122"/>
                <a:ea typeface="微软雅黑" pitchFamily="34" charset="-122"/>
              </a:rPr>
              <a:t>远近高低各不同”的不同处认识人</a:t>
            </a:r>
            <a:r>
              <a:rPr lang="zh-CN" altLang="en-US" sz="1600" dirty="0">
                <a:solidFill>
                  <a:srgbClr val="5F5E5C"/>
                </a:solidFill>
                <a:latin typeface="微软雅黑" pitchFamily="34" charset="-122"/>
                <a:ea typeface="微软雅黑" pitchFamily="34" charset="-122"/>
              </a:rPr>
              <a:t>，尔后综合求出“</a:t>
            </a:r>
            <a:r>
              <a:rPr lang="zh-CN" altLang="en-US" sz="1600" b="1" dirty="0">
                <a:solidFill>
                  <a:srgbClr val="FF8500"/>
                </a:solidFill>
                <a:latin typeface="微软雅黑" pitchFamily="34" charset="-122"/>
                <a:ea typeface="微软雅黑" pitchFamily="34" charset="-122"/>
              </a:rPr>
              <a:t>平均值</a:t>
            </a:r>
            <a:r>
              <a:rPr lang="zh-CN" altLang="en-US" sz="1600" dirty="0">
                <a:solidFill>
                  <a:srgbClr val="5F5E5C"/>
                </a:solidFill>
                <a:latin typeface="微软雅黑" pitchFamily="34" charset="-122"/>
                <a:ea typeface="微软雅黑" pitchFamily="34" charset="-122"/>
              </a:rPr>
              <a:t>”，才能把人看准、看透。</a:t>
            </a:r>
            <a:endParaRPr lang="zh-CN" altLang="zh-CN" sz="1600" b="1" dirty="0">
              <a:solidFill>
                <a:srgbClr val="E67819"/>
              </a:solidFill>
              <a:latin typeface="微软雅黑" pitchFamily="34" charset="-122"/>
              <a:ea typeface="微软雅黑" pitchFamily="34" charset="-122"/>
            </a:endParaRPr>
          </a:p>
        </p:txBody>
      </p:sp>
      <p:sp>
        <p:nvSpPr>
          <p:cNvPr id="12" name="TextBox 6"/>
          <p:cNvSpPr txBox="1"/>
          <p:nvPr/>
        </p:nvSpPr>
        <p:spPr>
          <a:xfrm>
            <a:off x="1127448" y="3280453"/>
            <a:ext cx="9937104" cy="1052596"/>
          </a:xfrm>
          <a:prstGeom prst="rect">
            <a:avLst/>
          </a:prstGeom>
          <a:noFill/>
        </p:spPr>
        <p:txBody>
          <a:bodyPr wrap="square" rtlCol="0">
            <a:spAutoFit/>
          </a:bodyPr>
          <a:lstStyle/>
          <a:p>
            <a:pPr>
              <a:lnSpc>
                <a:spcPct val="130000"/>
              </a:lnSpc>
            </a:pPr>
            <a:r>
              <a:rPr lang="zh-CN" altLang="en-US" sz="1600" dirty="0">
                <a:solidFill>
                  <a:srgbClr val="5F5E5C"/>
                </a:solidFill>
                <a:latin typeface="微软雅黑" pitchFamily="34" charset="-122"/>
                <a:ea typeface="微软雅黑" pitchFamily="34" charset="-122"/>
              </a:rPr>
              <a:t>因此，可借鉴古人“</a:t>
            </a:r>
            <a:r>
              <a:rPr lang="zh-CN" altLang="en-US" sz="1600" b="1" dirty="0">
                <a:solidFill>
                  <a:srgbClr val="FF8500"/>
                </a:solidFill>
                <a:latin typeface="微软雅黑" pitchFamily="34" charset="-122"/>
                <a:ea typeface="微软雅黑" pitchFamily="34" charset="-122"/>
              </a:rPr>
              <a:t>八观六验</a:t>
            </a:r>
            <a:r>
              <a:rPr lang="zh-CN" altLang="en-US" sz="1600" dirty="0">
                <a:solidFill>
                  <a:srgbClr val="5F5E5C"/>
                </a:solidFill>
                <a:latin typeface="微软雅黑" pitchFamily="34" charset="-122"/>
                <a:ea typeface="微软雅黑" pitchFamily="34" charset="-122"/>
              </a:rPr>
              <a:t>”、“</a:t>
            </a:r>
            <a:r>
              <a:rPr lang="zh-CN" altLang="en-US" sz="1600" b="1" dirty="0">
                <a:solidFill>
                  <a:srgbClr val="FF8500"/>
                </a:solidFill>
                <a:latin typeface="微软雅黑" pitchFamily="34" charset="-122"/>
                <a:ea typeface="微软雅黑" pitchFamily="34" charset="-122"/>
              </a:rPr>
              <a:t>六戚四隐</a:t>
            </a:r>
            <a:r>
              <a:rPr lang="zh-CN" altLang="en-US" sz="1600" dirty="0">
                <a:solidFill>
                  <a:srgbClr val="5F5E5C"/>
                </a:solidFill>
                <a:latin typeface="微软雅黑" pitchFamily="34" charset="-122"/>
                <a:ea typeface="微软雅黑" pitchFamily="34" charset="-122"/>
              </a:rPr>
              <a:t>”的识人方法，站在高、低、上、下、左、右等不同的角度来识人，然后进行综合分析，既看到其长处，又看到其短处；既看到长中之短，又看到短中之长，才能客观、全面、准确地识别人才。</a:t>
            </a:r>
            <a:endParaRPr lang="zh-CN" altLang="zh-CN" sz="1600" b="1" dirty="0">
              <a:solidFill>
                <a:srgbClr val="E67819"/>
              </a:solidFill>
              <a:latin typeface="微软雅黑" pitchFamily="34" charset="-122"/>
              <a:ea typeface="微软雅黑" pitchFamily="34" charset="-122"/>
            </a:endParaRPr>
          </a:p>
        </p:txBody>
      </p:sp>
    </p:spTree>
    <p:extLst>
      <p:ext uri="{BB962C8B-B14F-4D97-AF65-F5344CB8AC3E}">
        <p14:creationId xmlns:p14="http://schemas.microsoft.com/office/powerpoint/2010/main" val="1146958158"/>
      </p:ext>
    </p:extLst>
  </p:cSld>
  <p:clrMapOvr>
    <a:masterClrMapping/>
  </p:clrMapOvr>
  <mc:AlternateContent xmlns:mc="http://schemas.openxmlformats.org/markup-compatibility/2006" xmlns:p14="http://schemas.microsoft.com/office/powerpoint/2010/main">
    <mc:Choice Requires="p14">
      <p:transition>
        <p14:pan/>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62"/>
                                        </p:tgtEl>
                                        <p:attrNameLst>
                                          <p:attrName>style.visibility</p:attrName>
                                        </p:attrNameLst>
                                      </p:cBhvr>
                                      <p:to>
                                        <p:strVal val="visible"/>
                                      </p:to>
                                    </p:set>
                                    <p:animEffect transition="in" filter="wipe(left)">
                                      <p:cBhvr>
                                        <p:cTn id="7" dur="500"/>
                                        <p:tgtEl>
                                          <p:spTgt spid="62"/>
                                        </p:tgtEl>
                                      </p:cBhvr>
                                    </p:animEffect>
                                  </p:childTnLst>
                                </p:cTn>
                              </p:par>
                            </p:childTnLst>
                          </p:cTn>
                        </p:par>
                        <p:par>
                          <p:cTn id="8" fill="hold">
                            <p:stCondLst>
                              <p:cond delay="500"/>
                            </p:stCondLst>
                            <p:childTnLst>
                              <p:par>
                                <p:cTn id="9" presetID="2" presetClass="entr" presetSubtype="4" decel="100000" fill="hold" grpId="0" nodeType="afterEffect">
                                  <p:stCondLst>
                                    <p:cond delay="0"/>
                                  </p:stCondLst>
                                  <p:childTnLst>
                                    <p:set>
                                      <p:cBhvr>
                                        <p:cTn id="10" dur="1" fill="hold">
                                          <p:stCondLst>
                                            <p:cond delay="0"/>
                                          </p:stCondLst>
                                        </p:cTn>
                                        <p:tgtEl>
                                          <p:spTgt spid="67"/>
                                        </p:tgtEl>
                                        <p:attrNameLst>
                                          <p:attrName>style.visibility</p:attrName>
                                        </p:attrNameLst>
                                      </p:cBhvr>
                                      <p:to>
                                        <p:strVal val="visible"/>
                                      </p:to>
                                    </p:set>
                                    <p:anim calcmode="lin" valueType="num">
                                      <p:cBhvr additive="base">
                                        <p:cTn id="11" dur="500" fill="hold"/>
                                        <p:tgtEl>
                                          <p:spTgt spid="67"/>
                                        </p:tgtEl>
                                        <p:attrNameLst>
                                          <p:attrName>ppt_x</p:attrName>
                                        </p:attrNameLst>
                                      </p:cBhvr>
                                      <p:tavLst>
                                        <p:tav tm="0">
                                          <p:val>
                                            <p:strVal val="#ppt_x"/>
                                          </p:val>
                                        </p:tav>
                                        <p:tav tm="100000">
                                          <p:val>
                                            <p:strVal val="#ppt_x"/>
                                          </p:val>
                                        </p:tav>
                                      </p:tavLst>
                                    </p:anim>
                                    <p:anim calcmode="lin" valueType="num">
                                      <p:cBhvr additive="base">
                                        <p:cTn id="12" dur="500" fill="hold"/>
                                        <p:tgtEl>
                                          <p:spTgt spid="67"/>
                                        </p:tgtEl>
                                        <p:attrNameLst>
                                          <p:attrName>ppt_y</p:attrName>
                                        </p:attrNameLst>
                                      </p:cBhvr>
                                      <p:tavLst>
                                        <p:tav tm="0">
                                          <p:val>
                                            <p:strVal val="1+#ppt_h/2"/>
                                          </p:val>
                                        </p:tav>
                                        <p:tav tm="100000">
                                          <p:val>
                                            <p:strVal val="#ppt_y"/>
                                          </p:val>
                                        </p:tav>
                                      </p:tavLst>
                                    </p:anim>
                                  </p:childTnLst>
                                </p:cTn>
                              </p:par>
                              <p:par>
                                <p:cTn id="13" presetID="2" presetClass="entr" presetSubtype="1" decel="10000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500" fill="hold"/>
                                        <p:tgtEl>
                                          <p:spTgt spid="12"/>
                                        </p:tgtEl>
                                        <p:attrNameLst>
                                          <p:attrName>ppt_x</p:attrName>
                                        </p:attrNameLst>
                                      </p:cBhvr>
                                      <p:tavLst>
                                        <p:tav tm="0">
                                          <p:val>
                                            <p:strVal val="#ppt_x"/>
                                          </p:val>
                                        </p:tav>
                                        <p:tav tm="100000">
                                          <p:val>
                                            <p:strVal val="#ppt_x"/>
                                          </p:val>
                                        </p:tav>
                                      </p:tavLst>
                                    </p:anim>
                                    <p:anim calcmode="lin" valueType="num">
                                      <p:cBhvr additive="base">
                                        <p:cTn id="16" dur="500" fill="hold"/>
                                        <p:tgtEl>
                                          <p:spTgt spid="1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p:bldP spid="67" grpId="0"/>
      <p:bldP spid="1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6"/>
          <p:cNvSpPr txBox="1"/>
          <p:nvPr/>
        </p:nvSpPr>
        <p:spPr>
          <a:xfrm>
            <a:off x="1343472" y="2060848"/>
            <a:ext cx="5040560" cy="1052596"/>
          </a:xfrm>
          <a:prstGeom prst="rect">
            <a:avLst/>
          </a:prstGeom>
          <a:noFill/>
        </p:spPr>
        <p:txBody>
          <a:bodyPr wrap="square" rtlCol="0">
            <a:spAutoFit/>
          </a:bodyPr>
          <a:lstStyle/>
          <a:p>
            <a:pPr>
              <a:lnSpc>
                <a:spcPct val="130000"/>
              </a:lnSpc>
            </a:pPr>
            <a:r>
              <a:rPr lang="en-US" altLang="zh-CN" sz="1600" dirty="0">
                <a:solidFill>
                  <a:srgbClr val="5F5E5C"/>
                </a:solidFill>
                <a:latin typeface="微软雅黑" pitchFamily="34" charset="-122"/>
                <a:ea typeface="微软雅黑" pitchFamily="34" charset="-122"/>
              </a:rPr>
              <a:t>《</a:t>
            </a:r>
            <a:r>
              <a:rPr lang="zh-CN" altLang="en-US" sz="1600" dirty="0">
                <a:solidFill>
                  <a:srgbClr val="5F5E5C"/>
                </a:solidFill>
                <a:latin typeface="微软雅黑" pitchFamily="34" charset="-122"/>
                <a:ea typeface="微软雅黑" pitchFamily="34" charset="-122"/>
              </a:rPr>
              <a:t>吕氏春秋</a:t>
            </a:r>
            <a:r>
              <a:rPr lang="en-US" altLang="zh-CN" sz="1600" dirty="0">
                <a:solidFill>
                  <a:srgbClr val="5F5E5C"/>
                </a:solidFill>
                <a:latin typeface="微软雅黑" pitchFamily="34" charset="-122"/>
                <a:ea typeface="微软雅黑" pitchFamily="34" charset="-122"/>
              </a:rPr>
              <a:t>》</a:t>
            </a:r>
            <a:r>
              <a:rPr lang="zh-CN" altLang="en-US" sz="1600" dirty="0">
                <a:solidFill>
                  <a:srgbClr val="5F5E5C"/>
                </a:solidFill>
                <a:latin typeface="微软雅黑" pitchFamily="34" charset="-122"/>
                <a:ea typeface="微软雅黑" pitchFamily="34" charset="-122"/>
              </a:rPr>
              <a:t>之</a:t>
            </a:r>
            <a:r>
              <a:rPr lang="en-US" altLang="zh-CN" sz="1600" dirty="0">
                <a:solidFill>
                  <a:srgbClr val="5F5E5C"/>
                </a:solidFill>
                <a:latin typeface="微软雅黑" pitchFamily="34" charset="-122"/>
                <a:ea typeface="微软雅黑" pitchFamily="34" charset="-122"/>
              </a:rPr>
              <a:t>《</a:t>
            </a:r>
            <a:r>
              <a:rPr lang="zh-CN" altLang="en-US" sz="1600" dirty="0">
                <a:solidFill>
                  <a:srgbClr val="5F5E5C"/>
                </a:solidFill>
                <a:latin typeface="微软雅黑" pitchFamily="34" charset="-122"/>
                <a:ea typeface="微软雅黑" pitchFamily="34" charset="-122"/>
              </a:rPr>
              <a:t>论人篇</a:t>
            </a:r>
            <a:r>
              <a:rPr lang="en-US" altLang="zh-CN" sz="1600" dirty="0">
                <a:solidFill>
                  <a:srgbClr val="5F5E5C"/>
                </a:solidFill>
                <a:latin typeface="微软雅黑" pitchFamily="34" charset="-122"/>
                <a:ea typeface="微软雅黑" pitchFamily="34" charset="-122"/>
              </a:rPr>
              <a:t>》</a:t>
            </a:r>
            <a:r>
              <a:rPr lang="zh-CN" altLang="en-US" sz="1600" dirty="0">
                <a:solidFill>
                  <a:srgbClr val="5F5E5C"/>
                </a:solidFill>
                <a:latin typeface="微软雅黑" pitchFamily="34" charset="-122"/>
                <a:ea typeface="微软雅黑" pitchFamily="34" charset="-122"/>
              </a:rPr>
              <a:t>的“八观六验”、“六戚四隐”作了比较全面的总结。堪称经典，至今仍可以借鉴。</a:t>
            </a:r>
            <a:endParaRPr lang="zh-CN" altLang="zh-CN" sz="1600" b="1" dirty="0">
              <a:solidFill>
                <a:srgbClr val="E67819"/>
              </a:solidFill>
              <a:latin typeface="微软雅黑" pitchFamily="34" charset="-122"/>
              <a:ea typeface="微软雅黑" pitchFamily="34" charset="-122"/>
            </a:endParaRPr>
          </a:p>
        </p:txBody>
      </p:sp>
      <p:sp>
        <p:nvSpPr>
          <p:cNvPr id="6" name="TextBox 6"/>
          <p:cNvSpPr txBox="1"/>
          <p:nvPr/>
        </p:nvSpPr>
        <p:spPr>
          <a:xfrm>
            <a:off x="1351478" y="3341624"/>
            <a:ext cx="5032555" cy="2012859"/>
          </a:xfrm>
          <a:prstGeom prst="rect">
            <a:avLst/>
          </a:prstGeom>
          <a:noFill/>
        </p:spPr>
        <p:txBody>
          <a:bodyPr wrap="square" rtlCol="0">
            <a:spAutoFit/>
          </a:bodyPr>
          <a:lstStyle/>
          <a:p>
            <a:pPr>
              <a:lnSpc>
                <a:spcPct val="130000"/>
              </a:lnSpc>
            </a:pPr>
            <a:r>
              <a:rPr lang="zh-CN" altLang="en-US" sz="1600" dirty="0">
                <a:solidFill>
                  <a:srgbClr val="5F5E5C"/>
                </a:solidFill>
                <a:latin typeface="微软雅黑" pitchFamily="34" charset="-122"/>
                <a:ea typeface="微软雅黑" pitchFamily="34" charset="-122"/>
              </a:rPr>
              <a:t>“凡论人，通则观其所礼，贵则观其所进，富则观其所养，听则观其所行，止则观其所好，习则观其所言，穷则观其所不受，贱则观其所不为；喜之以验其守，乐之以验其僻，怒之以验其节，惧之以验其特，哀之以验其人，苦之以验其志。八观六验，此贤王之所以论人也。</a:t>
            </a:r>
            <a:endParaRPr lang="zh-CN" altLang="en-US" sz="1600" b="1" dirty="0">
              <a:solidFill>
                <a:srgbClr val="E67819"/>
              </a:solidFill>
              <a:latin typeface="微软雅黑" pitchFamily="34" charset="-122"/>
              <a:ea typeface="微软雅黑" pitchFamily="34" charset="-122"/>
            </a:endParaRPr>
          </a:p>
        </p:txBody>
      </p:sp>
      <p:sp>
        <p:nvSpPr>
          <p:cNvPr id="7" name="矩形 6"/>
          <p:cNvSpPr/>
          <p:nvPr/>
        </p:nvSpPr>
        <p:spPr>
          <a:xfrm>
            <a:off x="1351477" y="1207431"/>
            <a:ext cx="108000" cy="396000"/>
          </a:xfrm>
          <a:prstGeom prst="rect">
            <a:avLst/>
          </a:prstGeom>
          <a:solidFill>
            <a:srgbClr val="8BA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1482836" y="1196752"/>
            <a:ext cx="4785193" cy="452432"/>
          </a:xfrm>
          <a:prstGeom prst="rect">
            <a:avLst/>
          </a:prstGeom>
          <a:noFill/>
        </p:spPr>
        <p:txBody>
          <a:bodyPr wrap="square" rtlCol="0">
            <a:spAutoFit/>
          </a:bodyPr>
          <a:lstStyle/>
          <a:p>
            <a:pPr>
              <a:lnSpc>
                <a:spcPct val="130000"/>
              </a:lnSpc>
            </a:pPr>
            <a:r>
              <a:rPr lang="en-US" altLang="zh-CN" dirty="0">
                <a:solidFill>
                  <a:srgbClr val="5F5E5C"/>
                </a:solidFill>
                <a:latin typeface="华康俪金黑W8(P)" panose="020B0800000000000000" pitchFamily="34" charset="-122"/>
                <a:ea typeface="华康俪金黑W8(P)" panose="020B0800000000000000" pitchFamily="34" charset="-122"/>
              </a:rPr>
              <a:t>【</a:t>
            </a:r>
            <a:r>
              <a:rPr lang="zh-CN" altLang="en-US" dirty="0">
                <a:solidFill>
                  <a:srgbClr val="5F5E5C"/>
                </a:solidFill>
                <a:latin typeface="华康俪金黑W8(P)" panose="020B0800000000000000" pitchFamily="34" charset="-122"/>
                <a:ea typeface="华康俪金黑W8(P)" panose="020B0800000000000000" pitchFamily="34" charset="-122"/>
              </a:rPr>
              <a:t>资料：“</a:t>
            </a:r>
            <a:r>
              <a:rPr lang="zh-CN" altLang="en-US" dirty="0">
                <a:solidFill>
                  <a:srgbClr val="8BAB00"/>
                </a:solidFill>
                <a:latin typeface="华康俪金黑W8(P)" panose="020B0800000000000000" pitchFamily="34" charset="-122"/>
                <a:ea typeface="华康俪金黑W8(P)" panose="020B0800000000000000" pitchFamily="34" charset="-122"/>
              </a:rPr>
              <a:t>八观六验</a:t>
            </a:r>
            <a:r>
              <a:rPr lang="zh-CN" altLang="en-US" dirty="0">
                <a:solidFill>
                  <a:srgbClr val="5F5E5C"/>
                </a:solidFill>
                <a:latin typeface="华康俪金黑W8(P)" panose="020B0800000000000000" pitchFamily="34" charset="-122"/>
                <a:ea typeface="华康俪金黑W8(P)" panose="020B0800000000000000" pitchFamily="34" charset="-122"/>
              </a:rPr>
              <a:t>”与“</a:t>
            </a:r>
            <a:r>
              <a:rPr lang="zh-CN" altLang="en-US" dirty="0">
                <a:solidFill>
                  <a:srgbClr val="8BAB00"/>
                </a:solidFill>
                <a:latin typeface="华康俪金黑W8(P)" panose="020B0800000000000000" pitchFamily="34" charset="-122"/>
                <a:ea typeface="华康俪金黑W8(P)" panose="020B0800000000000000" pitchFamily="34" charset="-122"/>
              </a:rPr>
              <a:t>六戚四隐</a:t>
            </a:r>
            <a:r>
              <a:rPr lang="zh-CN" altLang="en-US" dirty="0">
                <a:solidFill>
                  <a:srgbClr val="5F5E5C"/>
                </a:solidFill>
                <a:latin typeface="华康俪金黑W8(P)" panose="020B0800000000000000" pitchFamily="34" charset="-122"/>
                <a:ea typeface="华康俪金黑W8(P)" panose="020B0800000000000000" pitchFamily="34" charset="-122"/>
              </a:rPr>
              <a:t>”</a:t>
            </a:r>
            <a:r>
              <a:rPr lang="en-US" altLang="zh-CN" dirty="0">
                <a:solidFill>
                  <a:srgbClr val="5F5E5C"/>
                </a:solidFill>
                <a:latin typeface="华康俪金黑W8(P)" panose="020B0800000000000000" pitchFamily="34" charset="-122"/>
                <a:ea typeface="华康俪金黑W8(P)" panose="020B0800000000000000" pitchFamily="34" charset="-122"/>
              </a:rPr>
              <a:t>】</a:t>
            </a:r>
            <a:endParaRPr lang="zh-CN" altLang="en-US" dirty="0">
              <a:solidFill>
                <a:srgbClr val="5F5E5C"/>
              </a:solidFill>
              <a:latin typeface="华康俪金黑W8(P)" panose="020B0800000000000000" pitchFamily="34" charset="-122"/>
              <a:ea typeface="华康俪金黑W8(P)" panose="020B0800000000000000" pitchFamily="34" charset="-122"/>
            </a:endParaRPr>
          </a:p>
        </p:txBody>
      </p:sp>
      <p:grpSp>
        <p:nvGrpSpPr>
          <p:cNvPr id="9" name="组合 8"/>
          <p:cNvGrpSpPr/>
          <p:nvPr/>
        </p:nvGrpSpPr>
        <p:grpSpPr>
          <a:xfrm>
            <a:off x="191344" y="838301"/>
            <a:ext cx="1008112" cy="1008112"/>
            <a:chOff x="192931" y="838301"/>
            <a:chExt cx="1008112" cy="1008112"/>
          </a:xfrm>
        </p:grpSpPr>
        <p:sp>
          <p:nvSpPr>
            <p:cNvPr id="10" name="椭圆 9"/>
            <p:cNvSpPr/>
            <p:nvPr/>
          </p:nvSpPr>
          <p:spPr>
            <a:xfrm>
              <a:off x="192931" y="838301"/>
              <a:ext cx="1008112" cy="1008112"/>
            </a:xfrm>
            <a:prstGeom prst="ellipse">
              <a:avLst/>
            </a:prstGeom>
            <a:solidFill>
              <a:srgbClr val="8BAB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rot="20331793">
              <a:off x="194284" y="1049969"/>
              <a:ext cx="1005403" cy="584775"/>
            </a:xfrm>
            <a:prstGeom prst="rect">
              <a:avLst/>
            </a:prstGeom>
            <a:noFill/>
          </p:spPr>
          <p:txBody>
            <a:bodyPr wrap="none" rtlCol="0">
              <a:spAutoFit/>
            </a:bodyPr>
            <a:lstStyle/>
            <a:p>
              <a:r>
                <a:rPr lang="zh-CN" altLang="en-US" sz="3200" dirty="0">
                  <a:solidFill>
                    <a:schemeClr val="bg1"/>
                  </a:solidFill>
                  <a:latin typeface="华康俪金黑W8(P)" panose="020B0800000000000000" pitchFamily="34" charset="-122"/>
                  <a:ea typeface="华康俪金黑W8(P)" panose="020B0800000000000000" pitchFamily="34" charset="-122"/>
                </a:rPr>
                <a:t>资料</a:t>
              </a:r>
            </a:p>
          </p:txBody>
        </p:sp>
      </p:grpSp>
      <p:sp>
        <p:nvSpPr>
          <p:cNvPr id="13" name="TextBox 6"/>
          <p:cNvSpPr txBox="1"/>
          <p:nvPr/>
        </p:nvSpPr>
        <p:spPr>
          <a:xfrm>
            <a:off x="6528049" y="2060849"/>
            <a:ext cx="5184576" cy="1372683"/>
          </a:xfrm>
          <a:prstGeom prst="rect">
            <a:avLst/>
          </a:prstGeom>
          <a:noFill/>
        </p:spPr>
        <p:txBody>
          <a:bodyPr wrap="square" rtlCol="0">
            <a:spAutoFit/>
          </a:bodyPr>
          <a:lstStyle/>
          <a:p>
            <a:pPr>
              <a:lnSpc>
                <a:spcPct val="130000"/>
              </a:lnSpc>
            </a:pPr>
            <a:r>
              <a:rPr lang="zh-CN" altLang="en-US" sz="1600" dirty="0">
                <a:solidFill>
                  <a:srgbClr val="5F5E5C"/>
                </a:solidFill>
                <a:latin typeface="微软雅黑" pitchFamily="34" charset="-122"/>
                <a:ea typeface="微软雅黑" pitchFamily="34" charset="-122"/>
              </a:rPr>
              <a:t>论人者，又必以六戚四隐。何谓六戚？父、母、兄、弟、妻、子。何谓四隐？交友、故旧、邑里（邻居）、门郭（亲信）。内则用六戚四隐，外则用八观六验，人之情伪、贪鄙、美恶无所失矣。此圣王之所以知人也。”</a:t>
            </a:r>
            <a:endParaRPr lang="zh-CN" altLang="en-US" sz="1600" b="1" dirty="0">
              <a:solidFill>
                <a:srgbClr val="E67819"/>
              </a:solidFill>
              <a:latin typeface="微软雅黑" pitchFamily="34" charset="-122"/>
              <a:ea typeface="微软雅黑" pitchFamily="34" charset="-122"/>
            </a:endParaRPr>
          </a:p>
        </p:txBody>
      </p:sp>
      <p:sp>
        <p:nvSpPr>
          <p:cNvPr id="14" name="TextBox 6"/>
          <p:cNvSpPr txBox="1"/>
          <p:nvPr/>
        </p:nvSpPr>
        <p:spPr>
          <a:xfrm>
            <a:off x="6528049" y="3661711"/>
            <a:ext cx="5184576" cy="1692771"/>
          </a:xfrm>
          <a:prstGeom prst="rect">
            <a:avLst/>
          </a:prstGeom>
          <a:noFill/>
        </p:spPr>
        <p:txBody>
          <a:bodyPr wrap="square" rtlCol="0">
            <a:spAutoFit/>
          </a:bodyPr>
          <a:lstStyle/>
          <a:p>
            <a:pPr>
              <a:lnSpc>
                <a:spcPct val="130000"/>
              </a:lnSpc>
            </a:pPr>
            <a:r>
              <a:rPr lang="zh-CN" altLang="en-US" sz="1600" dirty="0">
                <a:solidFill>
                  <a:srgbClr val="5F5E5C"/>
                </a:solidFill>
                <a:latin typeface="微软雅黑" pitchFamily="34" charset="-122"/>
                <a:ea typeface="微软雅黑" pitchFamily="34" charset="-122"/>
              </a:rPr>
              <a:t>诸葛亮的知人七法对人才的考察也很有实践的意义：“问之以是非，以观其志；穷之以辞辩，以观其变；咨之以计谋，以观其识；告之以祸患，以观其勇；醉之以酒，以观其性；临之以利，以观其廉；期之以事，以观其信。”</a:t>
            </a:r>
            <a:endParaRPr lang="zh-CN" altLang="en-US" sz="1600" b="1" dirty="0">
              <a:solidFill>
                <a:srgbClr val="E67819"/>
              </a:solidFill>
              <a:latin typeface="微软雅黑" pitchFamily="34" charset="-122"/>
              <a:ea typeface="微软雅黑" pitchFamily="34" charset="-122"/>
            </a:endParaRPr>
          </a:p>
        </p:txBody>
      </p:sp>
      <p:sp>
        <p:nvSpPr>
          <p:cNvPr id="16" name="矩形 15"/>
          <p:cNvSpPr/>
          <p:nvPr/>
        </p:nvSpPr>
        <p:spPr>
          <a:xfrm>
            <a:off x="6407420" y="2142585"/>
            <a:ext cx="45719" cy="3204000"/>
          </a:xfrm>
          <a:prstGeom prst="rect">
            <a:avLst/>
          </a:prstGeom>
          <a:solidFill>
            <a:srgbClr val="8BA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8BAB00"/>
              </a:solidFill>
            </a:endParaRPr>
          </a:p>
        </p:txBody>
      </p:sp>
    </p:spTree>
    <p:extLst>
      <p:ext uri="{BB962C8B-B14F-4D97-AF65-F5344CB8AC3E}">
        <p14:creationId xmlns:p14="http://schemas.microsoft.com/office/powerpoint/2010/main" val="19964327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6" decel="10000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3" decel="10000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1+#ppt_w/2"/>
                                          </p:val>
                                        </p:tav>
                                        <p:tav tm="100000">
                                          <p:val>
                                            <p:strVal val="#ppt_x"/>
                                          </p:val>
                                        </p:tav>
                                      </p:tavLst>
                                    </p:anim>
                                    <p:anim calcmode="lin" valueType="num">
                                      <p:cBhvr additive="base">
                                        <p:cTn id="12" dur="500" fill="hold"/>
                                        <p:tgtEl>
                                          <p:spTgt spid="6"/>
                                        </p:tgtEl>
                                        <p:attrNameLst>
                                          <p:attrName>ppt_y</p:attrName>
                                        </p:attrNameLst>
                                      </p:cBhvr>
                                      <p:tavLst>
                                        <p:tav tm="0">
                                          <p:val>
                                            <p:strVal val="0-#ppt_h/2"/>
                                          </p:val>
                                        </p:tav>
                                        <p:tav tm="100000">
                                          <p:val>
                                            <p:strVal val="#ppt_y"/>
                                          </p:val>
                                        </p:tav>
                                      </p:tavLst>
                                    </p:anim>
                                  </p:childTnLst>
                                </p:cTn>
                              </p:par>
                              <p:par>
                                <p:cTn id="13" presetID="2" presetClass="entr" presetSubtype="12" decel="10000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500" fill="hold"/>
                                        <p:tgtEl>
                                          <p:spTgt spid="13"/>
                                        </p:tgtEl>
                                        <p:attrNameLst>
                                          <p:attrName>ppt_x</p:attrName>
                                        </p:attrNameLst>
                                      </p:cBhvr>
                                      <p:tavLst>
                                        <p:tav tm="0">
                                          <p:val>
                                            <p:strVal val="0-#ppt_w/2"/>
                                          </p:val>
                                        </p:tav>
                                        <p:tav tm="100000">
                                          <p:val>
                                            <p:strVal val="#ppt_x"/>
                                          </p:val>
                                        </p:tav>
                                      </p:tavLst>
                                    </p:anim>
                                    <p:anim calcmode="lin" valueType="num">
                                      <p:cBhvr additive="base">
                                        <p:cTn id="16" dur="500" fill="hold"/>
                                        <p:tgtEl>
                                          <p:spTgt spid="13"/>
                                        </p:tgtEl>
                                        <p:attrNameLst>
                                          <p:attrName>ppt_y</p:attrName>
                                        </p:attrNameLst>
                                      </p:cBhvr>
                                      <p:tavLst>
                                        <p:tav tm="0">
                                          <p:val>
                                            <p:strVal val="1+#ppt_h/2"/>
                                          </p:val>
                                        </p:tav>
                                        <p:tav tm="100000">
                                          <p:val>
                                            <p:strVal val="#ppt_y"/>
                                          </p:val>
                                        </p:tav>
                                      </p:tavLst>
                                    </p:anim>
                                  </p:childTnLst>
                                </p:cTn>
                              </p:par>
                              <p:par>
                                <p:cTn id="17" presetID="2" presetClass="entr" presetSubtype="8" decel="10000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500" fill="hold"/>
                                        <p:tgtEl>
                                          <p:spTgt spid="14"/>
                                        </p:tgtEl>
                                        <p:attrNameLst>
                                          <p:attrName>ppt_x</p:attrName>
                                        </p:attrNameLst>
                                      </p:cBhvr>
                                      <p:tavLst>
                                        <p:tav tm="0">
                                          <p:val>
                                            <p:strVal val="0-#ppt_w/2"/>
                                          </p:val>
                                        </p:tav>
                                        <p:tav tm="100000">
                                          <p:val>
                                            <p:strVal val="#ppt_x"/>
                                          </p:val>
                                        </p:tav>
                                      </p:tavLst>
                                    </p:anim>
                                    <p:anim calcmode="lin" valueType="num">
                                      <p:cBhvr additive="base">
                                        <p:cTn id="20" dur="500" fill="hold"/>
                                        <p:tgtEl>
                                          <p:spTgt spid="14"/>
                                        </p:tgtEl>
                                        <p:attrNameLst>
                                          <p:attrName>ppt_y</p:attrName>
                                        </p:attrNameLst>
                                      </p:cBhvr>
                                      <p:tavLst>
                                        <p:tav tm="0">
                                          <p:val>
                                            <p:strVal val="#ppt_y"/>
                                          </p:val>
                                        </p:tav>
                                        <p:tav tm="100000">
                                          <p:val>
                                            <p:strVal val="#ppt_y"/>
                                          </p:val>
                                        </p:tav>
                                      </p:tavLst>
                                    </p:anim>
                                  </p:childTnLst>
                                </p:cTn>
                              </p:par>
                            </p:childTnLst>
                          </p:cTn>
                        </p:par>
                        <p:par>
                          <p:cTn id="21" fill="hold">
                            <p:stCondLst>
                              <p:cond delay="500"/>
                            </p:stCondLst>
                            <p:childTnLst>
                              <p:par>
                                <p:cTn id="22" presetID="10" presetClass="entr" presetSubtype="0" fill="hold" grpId="0" nodeType="after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fade">
                                      <p:cBhvr>
                                        <p:cTn id="24" dur="25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13" grpId="0"/>
      <p:bldP spid="14" grpId="0"/>
      <p:bldP spid="16"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6"/>
          <p:cNvSpPr txBox="1"/>
          <p:nvPr/>
        </p:nvSpPr>
        <p:spPr>
          <a:xfrm>
            <a:off x="1343472" y="2060849"/>
            <a:ext cx="5040560" cy="2012859"/>
          </a:xfrm>
          <a:prstGeom prst="rect">
            <a:avLst/>
          </a:prstGeom>
          <a:noFill/>
        </p:spPr>
        <p:txBody>
          <a:bodyPr wrap="square" rtlCol="0">
            <a:spAutoFit/>
          </a:bodyPr>
          <a:lstStyle/>
          <a:p>
            <a:pPr>
              <a:lnSpc>
                <a:spcPct val="130000"/>
              </a:lnSpc>
            </a:pPr>
            <a:r>
              <a:rPr lang="zh-CN" altLang="en-US" sz="1600" dirty="0">
                <a:solidFill>
                  <a:srgbClr val="5F5E5C"/>
                </a:solidFill>
                <a:latin typeface="微软雅黑" pitchFamily="34" charset="-122"/>
                <a:ea typeface="微软雅黑" pitchFamily="34" charset="-122"/>
              </a:rPr>
              <a:t>李悝是魏文侯时的重要人物，他是孔门高徒子夏的学生，文武双全。魏文侯攻下中山后，派李悝前往镇守。李悝不辱使命，把中山治理得井井有条，故而深得魏文侯的信任。魏文侯想要提拔一人为宰相，他有两个人选，一个是魏成，一个是翟璜，哪个比较合适呢？魏文侯举棋不定，便找来李悝，听听他的意见。</a:t>
            </a:r>
            <a:endParaRPr lang="zh-CN" altLang="zh-CN" sz="1600" b="1" dirty="0">
              <a:solidFill>
                <a:srgbClr val="E67819"/>
              </a:solidFill>
              <a:latin typeface="微软雅黑" pitchFamily="34" charset="-122"/>
              <a:ea typeface="微软雅黑" pitchFamily="34" charset="-122"/>
            </a:endParaRPr>
          </a:p>
        </p:txBody>
      </p:sp>
      <p:sp>
        <p:nvSpPr>
          <p:cNvPr id="6" name="TextBox 6"/>
          <p:cNvSpPr txBox="1"/>
          <p:nvPr/>
        </p:nvSpPr>
        <p:spPr>
          <a:xfrm>
            <a:off x="1351478" y="4279775"/>
            <a:ext cx="5032555" cy="1052596"/>
          </a:xfrm>
          <a:prstGeom prst="rect">
            <a:avLst/>
          </a:prstGeom>
          <a:noFill/>
        </p:spPr>
        <p:txBody>
          <a:bodyPr wrap="square" rtlCol="0">
            <a:spAutoFit/>
          </a:bodyPr>
          <a:lstStyle/>
          <a:p>
            <a:pPr>
              <a:lnSpc>
                <a:spcPct val="130000"/>
              </a:lnSpc>
            </a:pPr>
            <a:r>
              <a:rPr lang="zh-CN" altLang="en-US" sz="1600" dirty="0">
                <a:solidFill>
                  <a:srgbClr val="5F5E5C"/>
                </a:solidFill>
                <a:latin typeface="微软雅黑" pitchFamily="34" charset="-122"/>
                <a:ea typeface="微软雅黑" pitchFamily="34" charset="-122"/>
              </a:rPr>
              <a:t>当时李悝的地位不及魏成与翟璜，他便以“卑不谋尊”为由，拒绝发表意见。魏文侯坚持道：“你不要耍滑头，说说你的看法吧。”</a:t>
            </a:r>
            <a:endParaRPr lang="zh-CN" altLang="en-US" sz="1600" b="1" dirty="0">
              <a:solidFill>
                <a:srgbClr val="E67819"/>
              </a:solidFill>
              <a:latin typeface="微软雅黑" pitchFamily="34" charset="-122"/>
              <a:ea typeface="微软雅黑" pitchFamily="34" charset="-122"/>
            </a:endParaRPr>
          </a:p>
        </p:txBody>
      </p:sp>
      <p:sp>
        <p:nvSpPr>
          <p:cNvPr id="7" name="矩形 6"/>
          <p:cNvSpPr/>
          <p:nvPr/>
        </p:nvSpPr>
        <p:spPr>
          <a:xfrm>
            <a:off x="1351477" y="1207431"/>
            <a:ext cx="108000" cy="396000"/>
          </a:xfrm>
          <a:prstGeom prst="rect">
            <a:avLst/>
          </a:prstGeom>
          <a:solidFill>
            <a:srgbClr val="FF85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1482836" y="1196752"/>
            <a:ext cx="4785193" cy="452432"/>
          </a:xfrm>
          <a:prstGeom prst="rect">
            <a:avLst/>
          </a:prstGeom>
          <a:noFill/>
        </p:spPr>
        <p:txBody>
          <a:bodyPr wrap="square" rtlCol="0">
            <a:spAutoFit/>
          </a:bodyPr>
          <a:lstStyle/>
          <a:p>
            <a:pPr>
              <a:lnSpc>
                <a:spcPct val="130000"/>
              </a:lnSpc>
            </a:pPr>
            <a:r>
              <a:rPr lang="en-US" altLang="zh-CN" dirty="0">
                <a:solidFill>
                  <a:srgbClr val="5F5E5C"/>
                </a:solidFill>
                <a:latin typeface="华康俪金黑W8(P)" panose="020B0800000000000000" pitchFamily="34" charset="-122"/>
                <a:ea typeface="华康俪金黑W8(P)" panose="020B0800000000000000" pitchFamily="34" charset="-122"/>
              </a:rPr>
              <a:t>【</a:t>
            </a:r>
            <a:r>
              <a:rPr lang="zh-CN" altLang="en-US" dirty="0">
                <a:solidFill>
                  <a:srgbClr val="5F5E5C"/>
                </a:solidFill>
                <a:latin typeface="华康俪金黑W8(P)" panose="020B0800000000000000" pitchFamily="34" charset="-122"/>
                <a:ea typeface="华康俪金黑W8(P)" panose="020B0800000000000000" pitchFamily="34" charset="-122"/>
              </a:rPr>
              <a:t>故事：魏文侯选宰相</a:t>
            </a:r>
            <a:r>
              <a:rPr lang="en-US" altLang="zh-CN" dirty="0">
                <a:solidFill>
                  <a:srgbClr val="5F5E5C"/>
                </a:solidFill>
                <a:latin typeface="华康俪金黑W8(P)" panose="020B0800000000000000" pitchFamily="34" charset="-122"/>
                <a:ea typeface="华康俪金黑W8(P)" panose="020B0800000000000000" pitchFamily="34" charset="-122"/>
              </a:rPr>
              <a:t>】</a:t>
            </a:r>
            <a:endParaRPr lang="zh-CN" altLang="en-US" dirty="0">
              <a:solidFill>
                <a:srgbClr val="5F5E5C"/>
              </a:solidFill>
              <a:latin typeface="华康俪金黑W8(P)" panose="020B0800000000000000" pitchFamily="34" charset="-122"/>
              <a:ea typeface="华康俪金黑W8(P)" panose="020B0800000000000000" pitchFamily="34" charset="-122"/>
            </a:endParaRPr>
          </a:p>
        </p:txBody>
      </p:sp>
      <p:grpSp>
        <p:nvGrpSpPr>
          <p:cNvPr id="9" name="组合 8"/>
          <p:cNvGrpSpPr/>
          <p:nvPr/>
        </p:nvGrpSpPr>
        <p:grpSpPr>
          <a:xfrm>
            <a:off x="191344" y="838301"/>
            <a:ext cx="1008112" cy="1008112"/>
            <a:chOff x="192931" y="838301"/>
            <a:chExt cx="1008112" cy="1008112"/>
          </a:xfrm>
        </p:grpSpPr>
        <p:sp>
          <p:nvSpPr>
            <p:cNvPr id="10" name="椭圆 9"/>
            <p:cNvSpPr/>
            <p:nvPr/>
          </p:nvSpPr>
          <p:spPr>
            <a:xfrm>
              <a:off x="192931" y="838301"/>
              <a:ext cx="1008112" cy="1008112"/>
            </a:xfrm>
            <a:prstGeom prst="ellipse">
              <a:avLst/>
            </a:prstGeom>
            <a:solidFill>
              <a:srgbClr val="FF85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rot="20331793">
              <a:off x="194284" y="1049969"/>
              <a:ext cx="1005403" cy="584775"/>
            </a:xfrm>
            <a:prstGeom prst="rect">
              <a:avLst/>
            </a:prstGeom>
            <a:noFill/>
          </p:spPr>
          <p:txBody>
            <a:bodyPr wrap="none" rtlCol="0">
              <a:spAutoFit/>
            </a:bodyPr>
            <a:lstStyle/>
            <a:p>
              <a:r>
                <a:rPr lang="zh-CN" altLang="en-US" sz="3200" dirty="0">
                  <a:solidFill>
                    <a:schemeClr val="bg1"/>
                  </a:solidFill>
                  <a:latin typeface="华康俪金黑W8(P)" panose="020B0800000000000000" pitchFamily="34" charset="-122"/>
                  <a:ea typeface="华康俪金黑W8(P)" panose="020B0800000000000000" pitchFamily="34" charset="-122"/>
                </a:rPr>
                <a:t>故事</a:t>
              </a:r>
            </a:p>
          </p:txBody>
        </p:sp>
      </p:grpSp>
      <p:sp>
        <p:nvSpPr>
          <p:cNvPr id="13" name="TextBox 6"/>
          <p:cNvSpPr txBox="1"/>
          <p:nvPr/>
        </p:nvSpPr>
        <p:spPr>
          <a:xfrm>
            <a:off x="6528049" y="2060848"/>
            <a:ext cx="5184576" cy="2332946"/>
          </a:xfrm>
          <a:prstGeom prst="rect">
            <a:avLst/>
          </a:prstGeom>
          <a:noFill/>
        </p:spPr>
        <p:txBody>
          <a:bodyPr wrap="square" rtlCol="0">
            <a:spAutoFit/>
          </a:bodyPr>
          <a:lstStyle/>
          <a:p>
            <a:pPr>
              <a:lnSpc>
                <a:spcPct val="130000"/>
              </a:lnSpc>
            </a:pPr>
            <a:r>
              <a:rPr lang="zh-CN" altLang="en-US" sz="1600" dirty="0">
                <a:solidFill>
                  <a:srgbClr val="5F5E5C"/>
                </a:solidFill>
                <a:latin typeface="微软雅黑" pitchFamily="34" charset="-122"/>
                <a:ea typeface="微软雅黑" pitchFamily="34" charset="-122"/>
              </a:rPr>
              <a:t>但李悝终究还是比较滑头，没有明说，却拐弯抹角地说：“其实哪个人比较适合当宰相，是容易看出来的，只是主公没有明察罢了。只要考察以下五个方面，就能分出两人的优劣了：第一，他平日亲近的是什么人；第二，他有了钱后会给什么人；第三，飞黄腾达后，他举荐了什么人才；第四，穷困时看他会不会做出不仁之事；第五，贫贱时看他会不会接受不义之财。”</a:t>
            </a:r>
            <a:endParaRPr lang="zh-CN" altLang="en-US" sz="1600" b="1" dirty="0">
              <a:solidFill>
                <a:srgbClr val="E67819"/>
              </a:solidFill>
              <a:latin typeface="微软雅黑" pitchFamily="34" charset="-122"/>
              <a:ea typeface="微软雅黑" pitchFamily="34" charset="-122"/>
            </a:endParaRPr>
          </a:p>
        </p:txBody>
      </p:sp>
      <p:sp>
        <p:nvSpPr>
          <p:cNvPr id="14" name="TextBox 6"/>
          <p:cNvSpPr txBox="1"/>
          <p:nvPr/>
        </p:nvSpPr>
        <p:spPr>
          <a:xfrm>
            <a:off x="6528049" y="4599862"/>
            <a:ext cx="5184576" cy="732508"/>
          </a:xfrm>
          <a:prstGeom prst="rect">
            <a:avLst/>
          </a:prstGeom>
          <a:noFill/>
        </p:spPr>
        <p:txBody>
          <a:bodyPr wrap="square" rtlCol="0">
            <a:spAutoFit/>
          </a:bodyPr>
          <a:lstStyle/>
          <a:p>
            <a:pPr>
              <a:lnSpc>
                <a:spcPct val="130000"/>
              </a:lnSpc>
            </a:pPr>
            <a:r>
              <a:rPr lang="zh-CN" altLang="en-US" sz="1600" dirty="0">
                <a:solidFill>
                  <a:srgbClr val="5F5E5C"/>
                </a:solidFill>
                <a:latin typeface="微软雅黑" pitchFamily="34" charset="-122"/>
                <a:ea typeface="微软雅黑" pitchFamily="34" charset="-122"/>
              </a:rPr>
              <a:t>听到这里，魏文侯已经心里有数了，便说道：“我已经有合适的人选了，先生请回吧。”</a:t>
            </a:r>
            <a:endParaRPr lang="zh-CN" altLang="en-US" sz="1600" b="1" dirty="0">
              <a:solidFill>
                <a:srgbClr val="E67819"/>
              </a:solidFill>
              <a:latin typeface="微软雅黑" pitchFamily="34" charset="-122"/>
              <a:ea typeface="微软雅黑" pitchFamily="34" charset="-122"/>
            </a:endParaRPr>
          </a:p>
        </p:txBody>
      </p:sp>
      <p:sp>
        <p:nvSpPr>
          <p:cNvPr id="16" name="矩形 15"/>
          <p:cNvSpPr/>
          <p:nvPr/>
        </p:nvSpPr>
        <p:spPr>
          <a:xfrm>
            <a:off x="6407420" y="2142585"/>
            <a:ext cx="45719" cy="3204000"/>
          </a:xfrm>
          <a:prstGeom prst="rect">
            <a:avLst/>
          </a:prstGeom>
          <a:solidFill>
            <a:srgbClr val="FF85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6453807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6" decel="10000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3" decel="10000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1+#ppt_w/2"/>
                                          </p:val>
                                        </p:tav>
                                        <p:tav tm="100000">
                                          <p:val>
                                            <p:strVal val="#ppt_x"/>
                                          </p:val>
                                        </p:tav>
                                      </p:tavLst>
                                    </p:anim>
                                    <p:anim calcmode="lin" valueType="num">
                                      <p:cBhvr additive="base">
                                        <p:cTn id="12" dur="500" fill="hold"/>
                                        <p:tgtEl>
                                          <p:spTgt spid="6"/>
                                        </p:tgtEl>
                                        <p:attrNameLst>
                                          <p:attrName>ppt_y</p:attrName>
                                        </p:attrNameLst>
                                      </p:cBhvr>
                                      <p:tavLst>
                                        <p:tav tm="0">
                                          <p:val>
                                            <p:strVal val="0-#ppt_h/2"/>
                                          </p:val>
                                        </p:tav>
                                        <p:tav tm="100000">
                                          <p:val>
                                            <p:strVal val="#ppt_y"/>
                                          </p:val>
                                        </p:tav>
                                      </p:tavLst>
                                    </p:anim>
                                  </p:childTnLst>
                                </p:cTn>
                              </p:par>
                              <p:par>
                                <p:cTn id="13" presetID="2" presetClass="entr" presetSubtype="12" decel="10000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500" fill="hold"/>
                                        <p:tgtEl>
                                          <p:spTgt spid="13"/>
                                        </p:tgtEl>
                                        <p:attrNameLst>
                                          <p:attrName>ppt_x</p:attrName>
                                        </p:attrNameLst>
                                      </p:cBhvr>
                                      <p:tavLst>
                                        <p:tav tm="0">
                                          <p:val>
                                            <p:strVal val="0-#ppt_w/2"/>
                                          </p:val>
                                        </p:tav>
                                        <p:tav tm="100000">
                                          <p:val>
                                            <p:strVal val="#ppt_x"/>
                                          </p:val>
                                        </p:tav>
                                      </p:tavLst>
                                    </p:anim>
                                    <p:anim calcmode="lin" valueType="num">
                                      <p:cBhvr additive="base">
                                        <p:cTn id="16" dur="500" fill="hold"/>
                                        <p:tgtEl>
                                          <p:spTgt spid="13"/>
                                        </p:tgtEl>
                                        <p:attrNameLst>
                                          <p:attrName>ppt_y</p:attrName>
                                        </p:attrNameLst>
                                      </p:cBhvr>
                                      <p:tavLst>
                                        <p:tav tm="0">
                                          <p:val>
                                            <p:strVal val="1+#ppt_h/2"/>
                                          </p:val>
                                        </p:tav>
                                        <p:tav tm="100000">
                                          <p:val>
                                            <p:strVal val="#ppt_y"/>
                                          </p:val>
                                        </p:tav>
                                      </p:tavLst>
                                    </p:anim>
                                  </p:childTnLst>
                                </p:cTn>
                              </p:par>
                              <p:par>
                                <p:cTn id="17" presetID="2" presetClass="entr" presetSubtype="8" decel="10000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500" fill="hold"/>
                                        <p:tgtEl>
                                          <p:spTgt spid="14"/>
                                        </p:tgtEl>
                                        <p:attrNameLst>
                                          <p:attrName>ppt_x</p:attrName>
                                        </p:attrNameLst>
                                      </p:cBhvr>
                                      <p:tavLst>
                                        <p:tav tm="0">
                                          <p:val>
                                            <p:strVal val="0-#ppt_w/2"/>
                                          </p:val>
                                        </p:tav>
                                        <p:tav tm="100000">
                                          <p:val>
                                            <p:strVal val="#ppt_x"/>
                                          </p:val>
                                        </p:tav>
                                      </p:tavLst>
                                    </p:anim>
                                    <p:anim calcmode="lin" valueType="num">
                                      <p:cBhvr additive="base">
                                        <p:cTn id="20" dur="500" fill="hold"/>
                                        <p:tgtEl>
                                          <p:spTgt spid="14"/>
                                        </p:tgtEl>
                                        <p:attrNameLst>
                                          <p:attrName>ppt_y</p:attrName>
                                        </p:attrNameLst>
                                      </p:cBhvr>
                                      <p:tavLst>
                                        <p:tav tm="0">
                                          <p:val>
                                            <p:strVal val="#ppt_y"/>
                                          </p:val>
                                        </p:tav>
                                        <p:tav tm="100000">
                                          <p:val>
                                            <p:strVal val="#ppt_y"/>
                                          </p:val>
                                        </p:tav>
                                      </p:tavLst>
                                    </p:anim>
                                  </p:childTnLst>
                                </p:cTn>
                              </p:par>
                            </p:childTnLst>
                          </p:cTn>
                        </p:par>
                        <p:par>
                          <p:cTn id="21" fill="hold">
                            <p:stCondLst>
                              <p:cond delay="500"/>
                            </p:stCondLst>
                            <p:childTnLst>
                              <p:par>
                                <p:cTn id="22" presetID="10" presetClass="entr" presetSubtype="0" fill="hold" grpId="0" nodeType="after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fade">
                                      <p:cBhvr>
                                        <p:cTn id="24" dur="25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13" grpId="0"/>
      <p:bldP spid="14" grpId="0"/>
      <p:bldP spid="1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1"/>
          <p:cNvSpPr txBox="1"/>
          <p:nvPr/>
        </p:nvSpPr>
        <p:spPr>
          <a:xfrm>
            <a:off x="6382866" y="2257708"/>
            <a:ext cx="1261885" cy="523220"/>
          </a:xfrm>
          <a:prstGeom prst="rect">
            <a:avLst/>
          </a:prstGeom>
          <a:noFill/>
        </p:spPr>
        <p:txBody>
          <a:bodyPr wrap="none" rtlCol="0">
            <a:spAutoFit/>
          </a:bodyPr>
          <a:lstStyle/>
          <a:p>
            <a:pPr algn="r"/>
            <a:r>
              <a:rPr lang="zh-CN" altLang="en-US" sz="2800" dirty="0">
                <a:solidFill>
                  <a:schemeClr val="bg1"/>
                </a:solidFill>
                <a:latin typeface="微软雅黑" pitchFamily="34" charset="-122"/>
                <a:ea typeface="微软雅黑" pitchFamily="34" charset="-122"/>
              </a:rPr>
              <a:t>第三章</a:t>
            </a:r>
          </a:p>
        </p:txBody>
      </p:sp>
      <p:sp>
        <p:nvSpPr>
          <p:cNvPr id="13" name="文本占位符 3"/>
          <p:cNvSpPr txBox="1">
            <a:spLocks/>
          </p:cNvSpPr>
          <p:nvPr/>
        </p:nvSpPr>
        <p:spPr>
          <a:xfrm>
            <a:off x="6300986" y="2924945"/>
            <a:ext cx="4187502" cy="792087"/>
          </a:xfrm>
          <a:prstGeom prst="rect">
            <a:avLst/>
          </a:prstGeom>
        </p:spPr>
        <p:txBody>
          <a:bodyPr vert="horz" lIns="91440" tIns="45720" rIns="91440" bIns="45720" rtlCol="0" anchor="ctr">
            <a:noAutofit/>
          </a:bodyPr>
          <a:lstStyle>
            <a:lvl1pPr marL="0" indent="0" algn="l" defTabSz="914400" rtl="0" eaLnBrk="1" latinLnBrk="0" hangingPunct="1">
              <a:spcBef>
                <a:spcPct val="20000"/>
              </a:spcBef>
              <a:buFont typeface="Arial" pitchFamily="34" charset="0"/>
              <a:buNone/>
              <a:defRPr sz="2800" b="1" kern="1200">
                <a:solidFill>
                  <a:srgbClr val="56762C"/>
                </a:solidFill>
                <a:latin typeface="+mn-lt"/>
                <a:ea typeface="+mn-ea"/>
                <a:cs typeface="+mn-cs"/>
              </a:defRPr>
            </a:lvl1pPr>
            <a:lvl2pPr marL="457200" indent="0" algn="l" defTabSz="914400" rtl="0" eaLnBrk="1" latinLnBrk="0" hangingPunct="1">
              <a:spcBef>
                <a:spcPct val="20000"/>
              </a:spcBef>
              <a:buFont typeface="Arial" pitchFamily="34" charset="0"/>
              <a:buNone/>
              <a:defRPr sz="1800" kern="1200">
                <a:solidFill>
                  <a:schemeClr val="tx1">
                    <a:tint val="75000"/>
                  </a:schemeClr>
                </a:solidFill>
                <a:latin typeface="+mn-lt"/>
                <a:ea typeface="+mn-ea"/>
                <a:cs typeface="+mn-cs"/>
              </a:defRPr>
            </a:lvl2pPr>
            <a:lvl3pPr marL="914400" indent="0" algn="l" defTabSz="914400" rtl="0" eaLnBrk="1" latinLnBrk="0" hangingPunct="1">
              <a:spcBef>
                <a:spcPct val="20000"/>
              </a:spcBef>
              <a:buFont typeface="Arial" pitchFamily="34" charset="0"/>
              <a:buNone/>
              <a:defRPr sz="1600" kern="1200">
                <a:solidFill>
                  <a:schemeClr val="tx1">
                    <a:tint val="75000"/>
                  </a:schemeClr>
                </a:solidFill>
                <a:latin typeface="+mn-lt"/>
                <a:ea typeface="+mn-ea"/>
                <a:cs typeface="+mn-cs"/>
              </a:defRPr>
            </a:lvl3pPr>
            <a:lvl4pPr marL="1371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4pPr>
            <a:lvl5pPr marL="18288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5pPr>
            <a:lvl6pPr marL="22860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9pPr>
          </a:lstStyle>
          <a:p>
            <a:r>
              <a:rPr lang="zh-CN" altLang="en-US" sz="4800" dirty="0">
                <a:solidFill>
                  <a:schemeClr val="bg1"/>
                </a:solidFill>
                <a:ea typeface="微软雅黑" pitchFamily="34" charset="-122"/>
              </a:rPr>
              <a:t>用人篇</a:t>
            </a:r>
          </a:p>
        </p:txBody>
      </p:sp>
      <p:sp>
        <p:nvSpPr>
          <p:cNvPr id="14" name="矩形 13"/>
          <p:cNvSpPr/>
          <p:nvPr/>
        </p:nvSpPr>
        <p:spPr>
          <a:xfrm>
            <a:off x="6312024" y="2841386"/>
            <a:ext cx="4536504" cy="21600"/>
          </a:xfrm>
          <a:prstGeom prst="rect">
            <a:avLst/>
          </a:prstGeom>
          <a:solidFill>
            <a:schemeClr val="bg1"/>
          </a:solidFill>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5" name="椭圆 4"/>
          <p:cNvSpPr/>
          <p:nvPr/>
        </p:nvSpPr>
        <p:spPr>
          <a:xfrm>
            <a:off x="1775520" y="1026782"/>
            <a:ext cx="3672408" cy="3672408"/>
          </a:xfrm>
          <a:prstGeom prst="ellipse">
            <a:avLst/>
          </a:prstGeom>
          <a:blipFill dpi="0" rotWithShape="1">
            <a:blip r:embed="rId2">
              <a:extLst>
                <a:ext uri="{28A0092B-C50C-407E-A947-70E740481C1C}">
                  <a14:useLocalDpi xmlns:a14="http://schemas.microsoft.com/office/drawing/2010/main"/>
                </a:ext>
              </a:extLst>
            </a:blip>
            <a:srcRect/>
            <a:stretch>
              <a:fillRect/>
            </a:stretch>
          </a:blipFill>
          <a:ln>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635329817"/>
      </p:ext>
    </p:extLst>
  </p:cSld>
  <p:clrMapOvr>
    <a:masterClrMapping/>
  </p:clrMapOvr>
  <mc:AlternateContent xmlns:mc="http://schemas.openxmlformats.org/markup-compatibility/2006" xmlns:p14="http://schemas.microsoft.com/office/powerpoint/2010/main">
    <mc:Choice Requires="p14">
      <p:transition spd="med">
        <p14:prism isInverted="1"/>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ntr" presetSubtype="0" fill="hold" grpId="0" nodeType="withEffect">
                                      <p:stCondLst>
                                        <p:cond delay="200"/>
                                      </p:stCondLst>
                                      <p:iterate type="lt">
                                        <p:tmPct val="10000"/>
                                      </p:iterate>
                                      <p:childTnLst>
                                        <p:set>
                                          <p:cBhvr>
                                            <p:cTn id="6" dur="1" fill="hold">
                                              <p:stCondLst>
                                                <p:cond delay="0"/>
                                              </p:stCondLst>
                                            </p:cTn>
                                            <p:tgtEl>
                                              <p:spTgt spid="11"/>
                                            </p:tgtEl>
                                            <p:attrNameLst>
                                              <p:attrName>style.visibility</p:attrName>
                                            </p:attrNameLst>
                                          </p:cBhvr>
                                          <p:to>
                                            <p:strVal val="visible"/>
                                          </p:to>
                                        </p:set>
                                        <p:anim calcmode="lin" valueType="num">
                                          <p:cBhvr>
                                            <p:cTn id="7" dur="1000" fill="hold"/>
                                            <p:tgtEl>
                                              <p:spTgt spid="11"/>
                                            </p:tgtEl>
                                            <p:attrNameLst>
                                              <p:attrName>ppt_w</p:attrName>
                                            </p:attrNameLst>
                                          </p:cBhvr>
                                          <p:tavLst>
                                            <p:tav tm="0">
                                              <p:val>
                                                <p:fltVal val="0"/>
                                              </p:val>
                                            </p:tav>
                                            <p:tav tm="100000">
                                              <p:val>
                                                <p:strVal val="#ppt_w"/>
                                              </p:val>
                                            </p:tav>
                                          </p:tavLst>
                                        </p:anim>
                                        <p:anim calcmode="lin" valueType="num">
                                          <p:cBhvr>
                                            <p:cTn id="8" dur="1000" fill="hold"/>
                                            <p:tgtEl>
                                              <p:spTgt spid="11"/>
                                            </p:tgtEl>
                                            <p:attrNameLst>
                                              <p:attrName>ppt_h</p:attrName>
                                            </p:attrNameLst>
                                          </p:cBhvr>
                                          <p:tavLst>
                                            <p:tav tm="0">
                                              <p:val>
                                                <p:fltVal val="0"/>
                                              </p:val>
                                            </p:tav>
                                            <p:tav tm="100000">
                                              <p:val>
                                                <p:strVal val="#ppt_h"/>
                                              </p:val>
                                            </p:tav>
                                          </p:tavLst>
                                        </p:anim>
                                        <p:anim calcmode="lin" valueType="num">
                                          <p:cBhvr>
                                            <p:cTn id="9" dur="1000" fill="hold"/>
                                            <p:tgtEl>
                                              <p:spTgt spid="11"/>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11"/>
                                            </p:tgtEl>
                                            <p:attrNameLst>
                                              <p:attrName>ppt_y</p:attrName>
                                            </p:attrNameLst>
                                          </p:cBhvr>
                                          <p:tavLst>
                                            <p:tav tm="0" fmla="#ppt_y+(sin(-2*pi*(1-$))*-#ppt_x+cos(-2*pi*(1-$))*(1-#ppt_y))*(1-$)">
                                              <p:val>
                                                <p:fltVal val="0"/>
                                              </p:val>
                                            </p:tav>
                                            <p:tav tm="100000">
                                              <p:val>
                                                <p:fltVal val="1"/>
                                              </p:val>
                                            </p:tav>
                                          </p:tavLst>
                                        </p:anim>
                                      </p:childTnLst>
                                    </p:cTn>
                                  </p:par>
                                </p:childTnLst>
                              </p:cTn>
                            </p:par>
                            <p:par>
                              <p:cTn id="11" fill="hold">
                                <p:stCondLst>
                                  <p:cond delay="1400"/>
                                </p:stCondLst>
                                <p:childTnLst>
                                  <p:par>
                                    <p:cTn id="12" presetID="2" presetClass="entr" presetSubtype="2" fill="hold" grpId="0" nodeType="afterEffect" p14:presetBounceEnd="57500">
                                      <p:stCondLst>
                                        <p:cond delay="0"/>
                                      </p:stCondLst>
                                      <p:childTnLst>
                                        <p:set>
                                          <p:cBhvr>
                                            <p:cTn id="13" dur="1" fill="hold">
                                              <p:stCondLst>
                                                <p:cond delay="0"/>
                                              </p:stCondLst>
                                            </p:cTn>
                                            <p:tgtEl>
                                              <p:spTgt spid="14"/>
                                            </p:tgtEl>
                                            <p:attrNameLst>
                                              <p:attrName>style.visibility</p:attrName>
                                            </p:attrNameLst>
                                          </p:cBhvr>
                                          <p:to>
                                            <p:strVal val="visible"/>
                                          </p:to>
                                        </p:set>
                                        <p:anim calcmode="lin" valueType="num" p14:bounceEnd="57500">
                                          <p:cBhvr additive="base">
                                            <p:cTn id="14" dur="400" fill="hold"/>
                                            <p:tgtEl>
                                              <p:spTgt spid="14"/>
                                            </p:tgtEl>
                                            <p:attrNameLst>
                                              <p:attrName>ppt_x</p:attrName>
                                            </p:attrNameLst>
                                          </p:cBhvr>
                                          <p:tavLst>
                                            <p:tav tm="0">
                                              <p:val>
                                                <p:strVal val="1+#ppt_w/2"/>
                                              </p:val>
                                            </p:tav>
                                            <p:tav tm="100000">
                                              <p:val>
                                                <p:strVal val="#ppt_x"/>
                                              </p:val>
                                            </p:tav>
                                          </p:tavLst>
                                        </p:anim>
                                        <p:anim calcmode="lin" valueType="num" p14:bounceEnd="57500">
                                          <p:cBhvr additive="base">
                                            <p:cTn id="15" dur="400" fill="hold"/>
                                            <p:tgtEl>
                                              <p:spTgt spid="14"/>
                                            </p:tgtEl>
                                            <p:attrNameLst>
                                              <p:attrName>ppt_y</p:attrName>
                                            </p:attrNameLst>
                                          </p:cBhvr>
                                          <p:tavLst>
                                            <p:tav tm="0">
                                              <p:val>
                                                <p:strVal val="#ppt_y"/>
                                              </p:val>
                                            </p:tav>
                                            <p:tav tm="100000">
                                              <p:val>
                                                <p:strVal val="#ppt_y"/>
                                              </p:val>
                                            </p:tav>
                                          </p:tavLst>
                                        </p:anim>
                                      </p:childTnLst>
                                    </p:cTn>
                                  </p:par>
                                </p:childTnLst>
                              </p:cTn>
                            </p:par>
                            <p:par>
                              <p:cTn id="16" fill="hold">
                                <p:stCondLst>
                                  <p:cond delay="1800"/>
                                </p:stCondLst>
                                <p:childTnLst>
                                  <p:par>
                                    <p:cTn id="17" presetID="22" presetClass="entr" presetSubtype="8" fill="hold" grpId="0" nodeType="after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wipe(left)">
                                          <p:cBhvr>
                                            <p:cTn id="1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ntr" presetSubtype="0" fill="hold" grpId="0" nodeType="withEffect">
                                      <p:stCondLst>
                                        <p:cond delay="200"/>
                                      </p:stCondLst>
                                      <p:iterate type="lt">
                                        <p:tmPct val="10000"/>
                                      </p:iterate>
                                      <p:childTnLst>
                                        <p:set>
                                          <p:cBhvr>
                                            <p:cTn id="6" dur="1" fill="hold">
                                              <p:stCondLst>
                                                <p:cond delay="0"/>
                                              </p:stCondLst>
                                            </p:cTn>
                                            <p:tgtEl>
                                              <p:spTgt spid="11"/>
                                            </p:tgtEl>
                                            <p:attrNameLst>
                                              <p:attrName>style.visibility</p:attrName>
                                            </p:attrNameLst>
                                          </p:cBhvr>
                                          <p:to>
                                            <p:strVal val="visible"/>
                                          </p:to>
                                        </p:set>
                                        <p:anim calcmode="lin" valueType="num">
                                          <p:cBhvr>
                                            <p:cTn id="7" dur="1000" fill="hold"/>
                                            <p:tgtEl>
                                              <p:spTgt spid="11"/>
                                            </p:tgtEl>
                                            <p:attrNameLst>
                                              <p:attrName>ppt_w</p:attrName>
                                            </p:attrNameLst>
                                          </p:cBhvr>
                                          <p:tavLst>
                                            <p:tav tm="0">
                                              <p:val>
                                                <p:fltVal val="0"/>
                                              </p:val>
                                            </p:tav>
                                            <p:tav tm="100000">
                                              <p:val>
                                                <p:strVal val="#ppt_w"/>
                                              </p:val>
                                            </p:tav>
                                          </p:tavLst>
                                        </p:anim>
                                        <p:anim calcmode="lin" valueType="num">
                                          <p:cBhvr>
                                            <p:cTn id="8" dur="1000" fill="hold"/>
                                            <p:tgtEl>
                                              <p:spTgt spid="11"/>
                                            </p:tgtEl>
                                            <p:attrNameLst>
                                              <p:attrName>ppt_h</p:attrName>
                                            </p:attrNameLst>
                                          </p:cBhvr>
                                          <p:tavLst>
                                            <p:tav tm="0">
                                              <p:val>
                                                <p:fltVal val="0"/>
                                              </p:val>
                                            </p:tav>
                                            <p:tav tm="100000">
                                              <p:val>
                                                <p:strVal val="#ppt_h"/>
                                              </p:val>
                                            </p:tav>
                                          </p:tavLst>
                                        </p:anim>
                                        <p:anim calcmode="lin" valueType="num">
                                          <p:cBhvr>
                                            <p:cTn id="9" dur="1000" fill="hold"/>
                                            <p:tgtEl>
                                              <p:spTgt spid="11"/>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11"/>
                                            </p:tgtEl>
                                            <p:attrNameLst>
                                              <p:attrName>ppt_y</p:attrName>
                                            </p:attrNameLst>
                                          </p:cBhvr>
                                          <p:tavLst>
                                            <p:tav tm="0" fmla="#ppt_y+(sin(-2*pi*(1-$))*-#ppt_x+cos(-2*pi*(1-$))*(1-#ppt_y))*(1-$)">
                                              <p:val>
                                                <p:fltVal val="0"/>
                                              </p:val>
                                            </p:tav>
                                            <p:tav tm="100000">
                                              <p:val>
                                                <p:fltVal val="1"/>
                                              </p:val>
                                            </p:tav>
                                          </p:tavLst>
                                        </p:anim>
                                      </p:childTnLst>
                                    </p:cTn>
                                  </p:par>
                                </p:childTnLst>
                              </p:cTn>
                            </p:par>
                            <p:par>
                              <p:cTn id="11" fill="hold">
                                <p:stCondLst>
                                  <p:cond delay="1400"/>
                                </p:stCondLst>
                                <p:childTnLst>
                                  <p:par>
                                    <p:cTn id="12" presetID="2" presetClass="entr" presetSubtype="2" fill="hold" grpId="0" nodeType="afterEffect">
                                      <p:stCondLst>
                                        <p:cond delay="0"/>
                                      </p:stCondLst>
                                      <p:childTnLst>
                                        <p:set>
                                          <p:cBhvr>
                                            <p:cTn id="13" dur="1" fill="hold">
                                              <p:stCondLst>
                                                <p:cond delay="0"/>
                                              </p:stCondLst>
                                            </p:cTn>
                                            <p:tgtEl>
                                              <p:spTgt spid="14"/>
                                            </p:tgtEl>
                                            <p:attrNameLst>
                                              <p:attrName>style.visibility</p:attrName>
                                            </p:attrNameLst>
                                          </p:cBhvr>
                                          <p:to>
                                            <p:strVal val="visible"/>
                                          </p:to>
                                        </p:set>
                                        <p:anim calcmode="lin" valueType="num">
                                          <p:cBhvr additive="base">
                                            <p:cTn id="14" dur="400" fill="hold"/>
                                            <p:tgtEl>
                                              <p:spTgt spid="14"/>
                                            </p:tgtEl>
                                            <p:attrNameLst>
                                              <p:attrName>ppt_x</p:attrName>
                                            </p:attrNameLst>
                                          </p:cBhvr>
                                          <p:tavLst>
                                            <p:tav tm="0">
                                              <p:val>
                                                <p:strVal val="1+#ppt_w/2"/>
                                              </p:val>
                                            </p:tav>
                                            <p:tav tm="100000">
                                              <p:val>
                                                <p:strVal val="#ppt_x"/>
                                              </p:val>
                                            </p:tav>
                                          </p:tavLst>
                                        </p:anim>
                                        <p:anim calcmode="lin" valueType="num">
                                          <p:cBhvr additive="base">
                                            <p:cTn id="15" dur="400" fill="hold"/>
                                            <p:tgtEl>
                                              <p:spTgt spid="14"/>
                                            </p:tgtEl>
                                            <p:attrNameLst>
                                              <p:attrName>ppt_y</p:attrName>
                                            </p:attrNameLst>
                                          </p:cBhvr>
                                          <p:tavLst>
                                            <p:tav tm="0">
                                              <p:val>
                                                <p:strVal val="#ppt_y"/>
                                              </p:val>
                                            </p:tav>
                                            <p:tav tm="100000">
                                              <p:val>
                                                <p:strVal val="#ppt_y"/>
                                              </p:val>
                                            </p:tav>
                                          </p:tavLst>
                                        </p:anim>
                                      </p:childTnLst>
                                    </p:cTn>
                                  </p:par>
                                </p:childTnLst>
                              </p:cTn>
                            </p:par>
                            <p:par>
                              <p:cTn id="16" fill="hold">
                                <p:stCondLst>
                                  <p:cond delay="1800"/>
                                </p:stCondLst>
                                <p:childTnLst>
                                  <p:par>
                                    <p:cTn id="17" presetID="22" presetClass="entr" presetSubtype="8" fill="hold" grpId="0" nodeType="after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wipe(left)">
                                          <p:cBhvr>
                                            <p:cTn id="1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p:bldP spid="14" grpId="0" animBg="1"/>
        </p:bldLst>
      </p:timing>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p:cNvSpPr/>
          <p:nvPr/>
        </p:nvSpPr>
        <p:spPr>
          <a:xfrm>
            <a:off x="4276352" y="1701240"/>
            <a:ext cx="3888000" cy="3888000"/>
          </a:xfrm>
          <a:prstGeom prst="ellipse">
            <a:avLst/>
          </a:prstGeom>
          <a:noFill/>
          <a:ln w="76200">
            <a:solidFill>
              <a:srgbClr val="FF85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Isosceles Triangle 4"/>
          <p:cNvSpPr/>
          <p:nvPr/>
        </p:nvSpPr>
        <p:spPr>
          <a:xfrm>
            <a:off x="4295800" y="1471894"/>
            <a:ext cx="3879757" cy="3344618"/>
          </a:xfrm>
          <a:prstGeom prst="triangle">
            <a:avLst/>
          </a:prstGeom>
          <a:noFill/>
          <a:ln w="101600">
            <a:solidFill>
              <a:srgbClr val="8BAB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椭圆 2"/>
          <p:cNvSpPr/>
          <p:nvPr/>
        </p:nvSpPr>
        <p:spPr>
          <a:xfrm>
            <a:off x="5932320" y="1340768"/>
            <a:ext cx="576064" cy="576064"/>
          </a:xfrm>
          <a:prstGeom prst="ellipse">
            <a:avLst/>
          </a:prstGeom>
          <a:solidFill>
            <a:schemeClr val="bg1"/>
          </a:solidFill>
          <a:ln w="127000">
            <a:solidFill>
              <a:srgbClr val="8BAB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rgbClr val="FF8500"/>
                </a:solidFill>
                <a:latin typeface="Impact" panose="020B0806030902050204" pitchFamily="34" charset="0"/>
              </a:rPr>
              <a:t>1</a:t>
            </a:r>
            <a:endParaRPr lang="zh-CN" altLang="en-US" sz="2800" dirty="0">
              <a:solidFill>
                <a:srgbClr val="FF8500"/>
              </a:solidFill>
              <a:latin typeface="Impact" panose="020B0806030902050204" pitchFamily="34" charset="0"/>
            </a:endParaRPr>
          </a:p>
        </p:txBody>
      </p:sp>
      <p:sp>
        <p:nvSpPr>
          <p:cNvPr id="19" name="椭圆 18"/>
          <p:cNvSpPr/>
          <p:nvPr/>
        </p:nvSpPr>
        <p:spPr>
          <a:xfrm>
            <a:off x="4151784" y="4437112"/>
            <a:ext cx="576064" cy="576064"/>
          </a:xfrm>
          <a:prstGeom prst="ellipse">
            <a:avLst/>
          </a:prstGeom>
          <a:solidFill>
            <a:schemeClr val="bg1"/>
          </a:solidFill>
          <a:ln w="127000">
            <a:solidFill>
              <a:srgbClr val="8BAB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rgbClr val="FF8500"/>
                </a:solidFill>
                <a:latin typeface="Impact" panose="020B0806030902050204" pitchFamily="34" charset="0"/>
              </a:rPr>
              <a:t>2</a:t>
            </a:r>
            <a:endParaRPr lang="zh-CN" altLang="en-US" sz="2800" dirty="0">
              <a:solidFill>
                <a:srgbClr val="FF8500"/>
              </a:solidFill>
              <a:latin typeface="Impact" panose="020B0806030902050204" pitchFamily="34" charset="0"/>
            </a:endParaRPr>
          </a:p>
        </p:txBody>
      </p:sp>
      <p:sp>
        <p:nvSpPr>
          <p:cNvPr id="20" name="椭圆 19"/>
          <p:cNvSpPr/>
          <p:nvPr/>
        </p:nvSpPr>
        <p:spPr>
          <a:xfrm>
            <a:off x="7752184" y="4437112"/>
            <a:ext cx="576064" cy="576064"/>
          </a:xfrm>
          <a:prstGeom prst="ellipse">
            <a:avLst/>
          </a:prstGeom>
          <a:solidFill>
            <a:schemeClr val="bg1"/>
          </a:solidFill>
          <a:ln w="127000">
            <a:solidFill>
              <a:srgbClr val="8BAB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rgbClr val="FF8500"/>
                </a:solidFill>
                <a:latin typeface="Impact" panose="020B0806030902050204" pitchFamily="34" charset="0"/>
              </a:rPr>
              <a:t>3</a:t>
            </a:r>
            <a:endParaRPr lang="zh-CN" altLang="en-US" sz="2800" dirty="0">
              <a:solidFill>
                <a:srgbClr val="FF8500"/>
              </a:solidFill>
              <a:latin typeface="Impact" panose="020B0806030902050204" pitchFamily="34" charset="0"/>
            </a:endParaRPr>
          </a:p>
        </p:txBody>
      </p:sp>
      <p:sp>
        <p:nvSpPr>
          <p:cNvPr id="33" name="TextBox 8"/>
          <p:cNvSpPr txBox="1"/>
          <p:nvPr/>
        </p:nvSpPr>
        <p:spPr>
          <a:xfrm>
            <a:off x="5222072" y="812094"/>
            <a:ext cx="1996560" cy="461665"/>
          </a:xfrm>
          <a:prstGeom prst="rect">
            <a:avLst/>
          </a:prstGeom>
          <a:noFill/>
        </p:spPr>
        <p:txBody>
          <a:bodyPr wrap="square" rtlCol="0">
            <a:spAutoFit/>
          </a:bodyPr>
          <a:lstStyle/>
          <a:p>
            <a:pPr algn="ctr"/>
            <a:r>
              <a:rPr lang="zh-CN" altLang="en-US" sz="2400" b="1" dirty="0">
                <a:solidFill>
                  <a:schemeClr val="tx1">
                    <a:lumMod val="65000"/>
                    <a:lumOff val="35000"/>
                  </a:schemeClr>
                </a:solidFill>
                <a:latin typeface="专业字体设计服务/WWW.ZTSGC.COM/"/>
                <a:ea typeface="微软雅黑" pitchFamily="34" charset="-122"/>
              </a:rPr>
              <a:t>晚会内容</a:t>
            </a:r>
          </a:p>
        </p:txBody>
      </p:sp>
      <p:sp>
        <p:nvSpPr>
          <p:cNvPr id="35" name="TextBox 8"/>
          <p:cNvSpPr txBox="1"/>
          <p:nvPr/>
        </p:nvSpPr>
        <p:spPr>
          <a:xfrm>
            <a:off x="8472264" y="4758243"/>
            <a:ext cx="1584176" cy="830997"/>
          </a:xfrm>
          <a:prstGeom prst="rect">
            <a:avLst/>
          </a:prstGeom>
          <a:noFill/>
        </p:spPr>
        <p:txBody>
          <a:bodyPr wrap="square" rtlCol="0">
            <a:spAutoFit/>
          </a:bodyPr>
          <a:lstStyle/>
          <a:p>
            <a:r>
              <a:rPr lang="zh-CN" altLang="en-US" sz="2400" b="1" dirty="0">
                <a:solidFill>
                  <a:srgbClr val="5F5E5C"/>
                </a:solidFill>
                <a:latin typeface="微软雅黑" pitchFamily="34" charset="-122"/>
                <a:ea typeface="微软雅黑" pitchFamily="34" charset="-122"/>
              </a:rPr>
              <a:t>年年如此抓小放大？</a:t>
            </a:r>
          </a:p>
        </p:txBody>
      </p:sp>
      <p:sp>
        <p:nvSpPr>
          <p:cNvPr id="36" name="TextBox 8"/>
          <p:cNvSpPr txBox="1"/>
          <p:nvPr/>
        </p:nvSpPr>
        <p:spPr>
          <a:xfrm>
            <a:off x="2639616" y="4725144"/>
            <a:ext cx="1440160" cy="830997"/>
          </a:xfrm>
          <a:prstGeom prst="rect">
            <a:avLst/>
          </a:prstGeom>
          <a:noFill/>
        </p:spPr>
        <p:txBody>
          <a:bodyPr wrap="square" rtlCol="0">
            <a:spAutoFit/>
          </a:bodyPr>
          <a:lstStyle/>
          <a:p>
            <a:pPr algn="ctr"/>
            <a:r>
              <a:rPr lang="zh-CN" altLang="en-US" sz="2400" b="1" dirty="0">
                <a:solidFill>
                  <a:srgbClr val="5F5E5C"/>
                </a:solidFill>
                <a:latin typeface="微软雅黑" pitchFamily="34" charset="-122"/>
                <a:ea typeface="微软雅黑" pitchFamily="34" charset="-122"/>
              </a:rPr>
              <a:t>危机公关</a:t>
            </a:r>
            <a:endParaRPr lang="en-US" altLang="zh-CN" sz="2400" b="1" dirty="0">
              <a:solidFill>
                <a:srgbClr val="5F5E5C"/>
              </a:solidFill>
              <a:latin typeface="微软雅黑" pitchFamily="34" charset="-122"/>
              <a:ea typeface="微软雅黑" pitchFamily="34" charset="-122"/>
            </a:endParaRPr>
          </a:p>
          <a:p>
            <a:pPr algn="ctr"/>
            <a:r>
              <a:rPr lang="zh-CN" altLang="en-US" sz="2400" b="1" dirty="0">
                <a:solidFill>
                  <a:srgbClr val="5F5E5C"/>
                </a:solidFill>
                <a:latin typeface="微软雅黑" pitchFamily="34" charset="-122"/>
                <a:ea typeface="微软雅黑" pitchFamily="34" charset="-122"/>
              </a:rPr>
              <a:t>勾心斗角</a:t>
            </a:r>
          </a:p>
        </p:txBody>
      </p:sp>
      <p:sp>
        <p:nvSpPr>
          <p:cNvPr id="6" name="椭圆 5"/>
          <p:cNvSpPr/>
          <p:nvPr/>
        </p:nvSpPr>
        <p:spPr>
          <a:xfrm>
            <a:off x="4799856" y="2204864"/>
            <a:ext cx="2827956" cy="2827956"/>
          </a:xfrm>
          <a:prstGeom prst="ellipse">
            <a:avLst/>
          </a:prstGeom>
          <a:blipFill dpi="0" rotWithShape="1">
            <a:blip r:embed="rId2"/>
            <a:srcRect/>
            <a:tile tx="0" ty="0" sx="100000" sy="100000" flip="none" algn="tl"/>
          </a:blipFill>
          <a:ln w="50800">
            <a:solidFill>
              <a:srgbClr val="FF85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371514550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50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additive="base">
                                        <p:cTn id="7" dur="500" fill="hold"/>
                                        <p:tgtEl>
                                          <p:spTgt spid="33"/>
                                        </p:tgtEl>
                                        <p:attrNameLst>
                                          <p:attrName>ppt_x</p:attrName>
                                        </p:attrNameLst>
                                      </p:cBhvr>
                                      <p:tavLst>
                                        <p:tav tm="0">
                                          <p:val>
                                            <p:strVal val="#ppt_x"/>
                                          </p:val>
                                        </p:tav>
                                        <p:tav tm="100000">
                                          <p:val>
                                            <p:strVal val="#ppt_x"/>
                                          </p:val>
                                        </p:tav>
                                      </p:tavLst>
                                    </p:anim>
                                    <p:anim calcmode="lin" valueType="num">
                                      <p:cBhvr additive="base">
                                        <p:cTn id="8" dur="500" fill="hold"/>
                                        <p:tgtEl>
                                          <p:spTgt spid="33"/>
                                        </p:tgtEl>
                                        <p:attrNameLst>
                                          <p:attrName>ppt_y</p:attrName>
                                        </p:attrNameLst>
                                      </p:cBhvr>
                                      <p:tavLst>
                                        <p:tav tm="0">
                                          <p:val>
                                            <p:strVal val="0-#ppt_h/2"/>
                                          </p:val>
                                        </p:tav>
                                        <p:tav tm="100000">
                                          <p:val>
                                            <p:strVal val="#ppt_y"/>
                                          </p:val>
                                        </p:tav>
                                      </p:tavLst>
                                    </p:anim>
                                  </p:childTnLst>
                                </p:cTn>
                              </p:par>
                              <p:par>
                                <p:cTn id="9" presetID="2" presetClass="entr" presetSubtype="6" decel="100000" fill="hold" grpId="0" nodeType="withEffect">
                                  <p:stCondLst>
                                    <p:cond delay="200"/>
                                  </p:stCondLst>
                                  <p:childTnLst>
                                    <p:set>
                                      <p:cBhvr>
                                        <p:cTn id="10" dur="1" fill="hold">
                                          <p:stCondLst>
                                            <p:cond delay="0"/>
                                          </p:stCondLst>
                                        </p:cTn>
                                        <p:tgtEl>
                                          <p:spTgt spid="35"/>
                                        </p:tgtEl>
                                        <p:attrNameLst>
                                          <p:attrName>style.visibility</p:attrName>
                                        </p:attrNameLst>
                                      </p:cBhvr>
                                      <p:to>
                                        <p:strVal val="visible"/>
                                      </p:to>
                                    </p:set>
                                    <p:anim calcmode="lin" valueType="num">
                                      <p:cBhvr additive="base">
                                        <p:cTn id="11" dur="500" fill="hold"/>
                                        <p:tgtEl>
                                          <p:spTgt spid="35"/>
                                        </p:tgtEl>
                                        <p:attrNameLst>
                                          <p:attrName>ppt_x</p:attrName>
                                        </p:attrNameLst>
                                      </p:cBhvr>
                                      <p:tavLst>
                                        <p:tav tm="0">
                                          <p:val>
                                            <p:strVal val="1+#ppt_w/2"/>
                                          </p:val>
                                        </p:tav>
                                        <p:tav tm="100000">
                                          <p:val>
                                            <p:strVal val="#ppt_x"/>
                                          </p:val>
                                        </p:tav>
                                      </p:tavLst>
                                    </p:anim>
                                    <p:anim calcmode="lin" valueType="num">
                                      <p:cBhvr additive="base">
                                        <p:cTn id="12" dur="500" fill="hold"/>
                                        <p:tgtEl>
                                          <p:spTgt spid="35"/>
                                        </p:tgtEl>
                                        <p:attrNameLst>
                                          <p:attrName>ppt_y</p:attrName>
                                        </p:attrNameLst>
                                      </p:cBhvr>
                                      <p:tavLst>
                                        <p:tav tm="0">
                                          <p:val>
                                            <p:strVal val="1+#ppt_h/2"/>
                                          </p:val>
                                        </p:tav>
                                        <p:tav tm="100000">
                                          <p:val>
                                            <p:strVal val="#ppt_y"/>
                                          </p:val>
                                        </p:tav>
                                      </p:tavLst>
                                    </p:anim>
                                  </p:childTnLst>
                                </p:cTn>
                              </p:par>
                              <p:par>
                                <p:cTn id="13" presetID="2" presetClass="entr" presetSubtype="12" decel="100000" fill="hold" grpId="0" nodeType="withEffect">
                                  <p:stCondLst>
                                    <p:cond delay="300"/>
                                  </p:stCondLst>
                                  <p:childTnLst>
                                    <p:set>
                                      <p:cBhvr>
                                        <p:cTn id="14" dur="1" fill="hold">
                                          <p:stCondLst>
                                            <p:cond delay="0"/>
                                          </p:stCondLst>
                                        </p:cTn>
                                        <p:tgtEl>
                                          <p:spTgt spid="36"/>
                                        </p:tgtEl>
                                        <p:attrNameLst>
                                          <p:attrName>style.visibility</p:attrName>
                                        </p:attrNameLst>
                                      </p:cBhvr>
                                      <p:to>
                                        <p:strVal val="visible"/>
                                      </p:to>
                                    </p:set>
                                    <p:anim calcmode="lin" valueType="num">
                                      <p:cBhvr additive="base">
                                        <p:cTn id="15" dur="500" fill="hold"/>
                                        <p:tgtEl>
                                          <p:spTgt spid="36"/>
                                        </p:tgtEl>
                                        <p:attrNameLst>
                                          <p:attrName>ppt_x</p:attrName>
                                        </p:attrNameLst>
                                      </p:cBhvr>
                                      <p:tavLst>
                                        <p:tav tm="0">
                                          <p:val>
                                            <p:strVal val="0-#ppt_w/2"/>
                                          </p:val>
                                        </p:tav>
                                        <p:tav tm="100000">
                                          <p:val>
                                            <p:strVal val="#ppt_x"/>
                                          </p:val>
                                        </p:tav>
                                      </p:tavLst>
                                    </p:anim>
                                    <p:anim calcmode="lin" valueType="num">
                                      <p:cBhvr additive="base">
                                        <p:cTn id="16"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5" grpId="0"/>
      <p:bldP spid="3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8"/>
          <p:cNvSpPr txBox="1"/>
          <p:nvPr/>
        </p:nvSpPr>
        <p:spPr>
          <a:xfrm>
            <a:off x="1343472" y="273348"/>
            <a:ext cx="4608512" cy="369332"/>
          </a:xfrm>
          <a:prstGeom prst="rect">
            <a:avLst/>
          </a:prstGeom>
          <a:noFill/>
        </p:spPr>
        <p:txBody>
          <a:bodyPr wrap="squar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第一节    用人的重要性</a:t>
            </a:r>
          </a:p>
        </p:txBody>
      </p:sp>
      <p:grpSp>
        <p:nvGrpSpPr>
          <p:cNvPr id="17" name="组合 16"/>
          <p:cNvGrpSpPr/>
          <p:nvPr/>
        </p:nvGrpSpPr>
        <p:grpSpPr>
          <a:xfrm>
            <a:off x="1236527" y="1282008"/>
            <a:ext cx="9925052" cy="1490736"/>
            <a:chOff x="-155055" y="2770631"/>
            <a:chExt cx="9925052" cy="1490736"/>
          </a:xfrm>
        </p:grpSpPr>
        <p:sp>
          <p:nvSpPr>
            <p:cNvPr id="18" name="圆角矩形 17"/>
            <p:cNvSpPr/>
            <p:nvPr/>
          </p:nvSpPr>
          <p:spPr>
            <a:xfrm>
              <a:off x="-155055" y="2922831"/>
              <a:ext cx="9925052" cy="1338536"/>
            </a:xfrm>
            <a:prstGeom prst="roundRect">
              <a:avLst>
                <a:gd name="adj" fmla="val 4375"/>
              </a:avLst>
            </a:prstGeom>
            <a:solidFill>
              <a:srgbClr val="FF85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等腰三角形 18"/>
            <p:cNvSpPr/>
            <p:nvPr/>
          </p:nvSpPr>
          <p:spPr>
            <a:xfrm flipH="1">
              <a:off x="-48110" y="2770631"/>
              <a:ext cx="288032" cy="171464"/>
            </a:xfrm>
            <a:prstGeom prst="triangle">
              <a:avLst>
                <a:gd name="adj" fmla="val 0"/>
              </a:avLst>
            </a:prstGeom>
            <a:solidFill>
              <a:srgbClr val="FF85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TextBox 6"/>
            <p:cNvSpPr txBox="1"/>
            <p:nvPr/>
          </p:nvSpPr>
          <p:spPr>
            <a:xfrm>
              <a:off x="-95099" y="3023321"/>
              <a:ext cx="9793088" cy="1172629"/>
            </a:xfrm>
            <a:prstGeom prst="rect">
              <a:avLst/>
            </a:prstGeom>
            <a:noFill/>
          </p:spPr>
          <p:txBody>
            <a:bodyPr wrap="square" rtlCol="0">
              <a:spAutoFit/>
            </a:bodyPr>
            <a:lstStyle/>
            <a:p>
              <a:pPr>
                <a:lnSpc>
                  <a:spcPct val="130000"/>
                </a:lnSpc>
              </a:pPr>
              <a:r>
                <a:rPr lang="zh-CN" altLang="en-US" dirty="0">
                  <a:solidFill>
                    <a:schemeClr val="bg1"/>
                  </a:solidFill>
                  <a:latin typeface="微软雅黑" pitchFamily="34" charset="-122"/>
                  <a:ea typeface="微软雅黑" pitchFamily="34" charset="-122"/>
                </a:rPr>
                <a:t>“夫运筹帷帐之中，决胜千里之外，吾不如子房。镇国家，抚百姓，给馈饷，不绝粮道，吾不如萧何。连百万之军，战必胜，攻必取，吾不如韩信。此三者，皆人杰也，吾能用之，此吾所以取天下也。项羽有一范曾而不能用，此其所以为我擒也。”</a:t>
              </a:r>
              <a:endParaRPr lang="zh-CN" altLang="zh-CN" dirty="0">
                <a:solidFill>
                  <a:schemeClr val="bg1"/>
                </a:solidFill>
                <a:latin typeface="微软雅黑" pitchFamily="34" charset="-122"/>
                <a:ea typeface="微软雅黑" pitchFamily="34" charset="-122"/>
              </a:endParaRPr>
            </a:p>
          </p:txBody>
        </p:sp>
      </p:grpSp>
      <p:sp>
        <p:nvSpPr>
          <p:cNvPr id="30" name="TextBox 6"/>
          <p:cNvSpPr txBox="1"/>
          <p:nvPr/>
        </p:nvSpPr>
        <p:spPr>
          <a:xfrm>
            <a:off x="1152466" y="885935"/>
            <a:ext cx="2639278" cy="452432"/>
          </a:xfrm>
          <a:prstGeom prst="rect">
            <a:avLst/>
          </a:prstGeom>
          <a:noFill/>
        </p:spPr>
        <p:txBody>
          <a:bodyPr wrap="square" rtlCol="0">
            <a:spAutoFit/>
          </a:bodyPr>
          <a:lstStyle/>
          <a:p>
            <a:pPr>
              <a:lnSpc>
                <a:spcPct val="130000"/>
              </a:lnSpc>
            </a:pPr>
            <a:r>
              <a:rPr lang="en-US" altLang="zh-CN" b="1" dirty="0">
                <a:solidFill>
                  <a:srgbClr val="5F5E5C"/>
                </a:solidFill>
                <a:latin typeface="微软雅黑" pitchFamily="34" charset="-122"/>
                <a:ea typeface="微软雅黑" pitchFamily="34" charset="-122"/>
              </a:rPr>
              <a:t>《</a:t>
            </a:r>
            <a:r>
              <a:rPr lang="zh-CN" altLang="en-US" b="1" dirty="0">
                <a:solidFill>
                  <a:srgbClr val="5F5E5C"/>
                </a:solidFill>
                <a:latin typeface="微软雅黑" pitchFamily="34" charset="-122"/>
                <a:ea typeface="微软雅黑" pitchFamily="34" charset="-122"/>
              </a:rPr>
              <a:t>史记</a:t>
            </a:r>
            <a:r>
              <a:rPr lang="en-US" altLang="zh-CN" b="1" dirty="0">
                <a:solidFill>
                  <a:srgbClr val="5F5E5C"/>
                </a:solidFill>
                <a:latin typeface="微软雅黑" pitchFamily="34" charset="-122"/>
                <a:ea typeface="微软雅黑" pitchFamily="34" charset="-122"/>
              </a:rPr>
              <a:t>•</a:t>
            </a:r>
            <a:r>
              <a:rPr lang="zh-CN" altLang="en-US" b="1" dirty="0">
                <a:solidFill>
                  <a:srgbClr val="5F5E5C"/>
                </a:solidFill>
                <a:latin typeface="微软雅黑" pitchFamily="34" charset="-122"/>
                <a:ea typeface="微软雅黑" pitchFamily="34" charset="-122"/>
              </a:rPr>
              <a:t>高祖本纪</a:t>
            </a:r>
            <a:r>
              <a:rPr lang="en-US" altLang="zh-CN" b="1" dirty="0">
                <a:solidFill>
                  <a:srgbClr val="5F5E5C"/>
                </a:solidFill>
                <a:latin typeface="微软雅黑" pitchFamily="34" charset="-122"/>
                <a:ea typeface="微软雅黑" pitchFamily="34" charset="-122"/>
              </a:rPr>
              <a:t>》:</a:t>
            </a:r>
            <a:endParaRPr lang="zh-CN" altLang="en-US" b="1" dirty="0">
              <a:solidFill>
                <a:srgbClr val="FF8500"/>
              </a:solidFill>
              <a:latin typeface="微软雅黑" pitchFamily="34" charset="-122"/>
              <a:ea typeface="微软雅黑" pitchFamily="34" charset="-122"/>
            </a:endParaRPr>
          </a:p>
        </p:txBody>
      </p:sp>
      <p:sp>
        <p:nvSpPr>
          <p:cNvPr id="10" name="TextBox 6"/>
          <p:cNvSpPr txBox="1"/>
          <p:nvPr/>
        </p:nvSpPr>
        <p:spPr>
          <a:xfrm>
            <a:off x="1199456" y="2924944"/>
            <a:ext cx="4752528" cy="2973122"/>
          </a:xfrm>
          <a:prstGeom prst="rect">
            <a:avLst/>
          </a:prstGeom>
          <a:noFill/>
        </p:spPr>
        <p:txBody>
          <a:bodyPr wrap="square" rtlCol="0">
            <a:spAutoFit/>
          </a:bodyPr>
          <a:lstStyle/>
          <a:p>
            <a:pPr>
              <a:lnSpc>
                <a:spcPct val="130000"/>
              </a:lnSpc>
            </a:pPr>
            <a:r>
              <a:rPr lang="zh-CN" altLang="en-US" sz="1600" dirty="0">
                <a:solidFill>
                  <a:srgbClr val="5F5E5C"/>
                </a:solidFill>
                <a:latin typeface="微软雅黑" pitchFamily="34" charset="-122"/>
                <a:ea typeface="微软雅黑" pitchFamily="34" charset="-122"/>
              </a:rPr>
              <a:t>一流的老板，比如刘邦，自己本事不大（文武都不行），也不怎么干活，但重用的属下（汉初三杰）本事都很大。 二流的老板，比如项羽，自己本事很大（力拔山兮），经常亲自动手干活（冲锋陷阵），却不愿重用有本事的属下（如范增），或是根本看不出谁有真本事（所以韩信才跳槽去投奔刘邦），因此累死累活也敌不过自己一向看不起的无赖刘邦。 如此看来，</a:t>
            </a:r>
            <a:r>
              <a:rPr lang="zh-CN" altLang="en-US" sz="1600" b="1" dirty="0">
                <a:solidFill>
                  <a:srgbClr val="FF8500"/>
                </a:solidFill>
                <a:latin typeface="微软雅黑" pitchFamily="34" charset="-122"/>
                <a:ea typeface="微软雅黑" pitchFamily="34" charset="-122"/>
              </a:rPr>
              <a:t>一名优秀老板的最大本事就是四个字：知人善任。</a:t>
            </a:r>
            <a:endParaRPr lang="zh-CN" altLang="zh-CN" sz="1600" b="1" dirty="0">
              <a:solidFill>
                <a:srgbClr val="FF8500"/>
              </a:solidFill>
              <a:latin typeface="微软雅黑" pitchFamily="34" charset="-122"/>
              <a:ea typeface="微软雅黑" pitchFamily="34" charset="-122"/>
            </a:endParaRPr>
          </a:p>
        </p:txBody>
      </p:sp>
      <p:sp>
        <p:nvSpPr>
          <p:cNvPr id="11" name="TextBox 6"/>
          <p:cNvSpPr txBox="1"/>
          <p:nvPr/>
        </p:nvSpPr>
        <p:spPr>
          <a:xfrm>
            <a:off x="6359014" y="2924944"/>
            <a:ext cx="4777547" cy="2973122"/>
          </a:xfrm>
          <a:prstGeom prst="rect">
            <a:avLst/>
          </a:prstGeom>
          <a:noFill/>
        </p:spPr>
        <p:txBody>
          <a:bodyPr wrap="square" rtlCol="0">
            <a:spAutoFit/>
          </a:bodyPr>
          <a:lstStyle/>
          <a:p>
            <a:pPr>
              <a:lnSpc>
                <a:spcPct val="130000"/>
              </a:lnSpc>
            </a:pPr>
            <a:r>
              <a:rPr lang="zh-CN" altLang="en-US" sz="1600" dirty="0">
                <a:solidFill>
                  <a:srgbClr val="5F5E5C"/>
                </a:solidFill>
                <a:latin typeface="微软雅黑" pitchFamily="34" charset="-122"/>
                <a:ea typeface="微软雅黑" pitchFamily="34" charset="-122"/>
              </a:rPr>
              <a:t>企业对人、财、物的整合都需要通过人来实现，一旦在用人方面出现问题，等待企业的将是灾难和痛苦。设想一下，如果诸葛亮改投曹操，三国鼎立还能存在吗？没有了汉尼拔大将的迦太基人必然是任罗马军队宰杀的羔羊。</a:t>
            </a:r>
            <a:r>
              <a:rPr lang="zh-CN" altLang="en-US" sz="1600" b="1" dirty="0">
                <a:solidFill>
                  <a:srgbClr val="FF8500"/>
                </a:solidFill>
                <a:latin typeface="微软雅黑" pitchFamily="34" charset="-122"/>
                <a:ea typeface="微软雅黑" pitchFamily="34" charset="-122"/>
              </a:rPr>
              <a:t>如果将企业的经营看成给衣服扣纽扣，人才就是第一粒纽扣</a:t>
            </a:r>
            <a:r>
              <a:rPr lang="zh-CN" altLang="en-US" sz="1600" dirty="0">
                <a:solidFill>
                  <a:srgbClr val="5F5E5C"/>
                </a:solidFill>
                <a:latin typeface="微软雅黑" pitchFamily="34" charset="-122"/>
                <a:ea typeface="微软雅黑" pitchFamily="34" charset="-122"/>
              </a:rPr>
              <a:t>。如果第一粒纽扣扣错了，剩下的纽扣想不扣错都难。所以，企业的一切问题都是人的问题导致的，一切错误都和人的错误有关。</a:t>
            </a:r>
            <a:endParaRPr lang="zh-CN" altLang="zh-CN" sz="1600" b="1" dirty="0">
              <a:solidFill>
                <a:srgbClr val="E67819"/>
              </a:solidFill>
              <a:latin typeface="微软雅黑" pitchFamily="34" charset="-122"/>
              <a:ea typeface="微软雅黑" pitchFamily="34" charset="-122"/>
            </a:endParaRPr>
          </a:p>
        </p:txBody>
      </p:sp>
    </p:spTree>
    <p:extLst>
      <p:ext uri="{BB962C8B-B14F-4D97-AF65-F5344CB8AC3E}">
        <p14:creationId xmlns:p14="http://schemas.microsoft.com/office/powerpoint/2010/main" val="3570811319"/>
      </p:ext>
    </p:extLst>
  </p:cSld>
  <p:clrMapOvr>
    <a:masterClrMapping/>
  </p:clrMapOvr>
  <mc:AlternateContent xmlns:mc="http://schemas.openxmlformats.org/markup-compatibility/2006" xmlns:p15="http://schemas.microsoft.com/office/powerpoint/2012/main">
    <mc:Choice Requires="p15">
      <p:transition spd="med">
        <p15:prstTrans prst="pageCurlDoubl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0"/>
                                        </p:tgtEl>
                                        <p:attrNameLst>
                                          <p:attrName>style.visibility</p:attrName>
                                        </p:attrNameLst>
                                      </p:cBhvr>
                                      <p:to>
                                        <p:strVal val="visible"/>
                                      </p:to>
                                    </p:set>
                                    <p:animEffect transition="in" filter="wipe(left)">
                                      <p:cBhvr>
                                        <p:cTn id="11" dur="500"/>
                                        <p:tgtEl>
                                          <p:spTgt spid="30"/>
                                        </p:tgtEl>
                                      </p:cBhvr>
                                    </p:animEffect>
                                  </p:childTnLst>
                                </p:cTn>
                              </p:par>
                            </p:childTnLst>
                          </p:cTn>
                        </p:par>
                        <p:par>
                          <p:cTn id="12" fill="hold">
                            <p:stCondLst>
                              <p:cond delay="1000"/>
                            </p:stCondLst>
                            <p:childTnLst>
                              <p:par>
                                <p:cTn id="13" presetID="2" presetClass="entr" presetSubtype="4" decel="100000" fill="hold" nodeType="afterEffect">
                                  <p:stCondLst>
                                    <p:cond delay="0"/>
                                  </p:stCondLst>
                                  <p:childTnLst>
                                    <p:set>
                                      <p:cBhvr>
                                        <p:cTn id="14" dur="1" fill="hold">
                                          <p:stCondLst>
                                            <p:cond delay="0"/>
                                          </p:stCondLst>
                                        </p:cTn>
                                        <p:tgtEl>
                                          <p:spTgt spid="17"/>
                                        </p:tgtEl>
                                        <p:attrNameLst>
                                          <p:attrName>style.visibility</p:attrName>
                                        </p:attrNameLst>
                                      </p:cBhvr>
                                      <p:to>
                                        <p:strVal val="visible"/>
                                      </p:to>
                                    </p:set>
                                    <p:anim calcmode="lin" valueType="num">
                                      <p:cBhvr additive="base">
                                        <p:cTn id="15" dur="500" fill="hold"/>
                                        <p:tgtEl>
                                          <p:spTgt spid="17"/>
                                        </p:tgtEl>
                                        <p:attrNameLst>
                                          <p:attrName>ppt_x</p:attrName>
                                        </p:attrNameLst>
                                      </p:cBhvr>
                                      <p:tavLst>
                                        <p:tav tm="0">
                                          <p:val>
                                            <p:strVal val="#ppt_x"/>
                                          </p:val>
                                        </p:tav>
                                        <p:tav tm="100000">
                                          <p:val>
                                            <p:strVal val="#ppt_x"/>
                                          </p:val>
                                        </p:tav>
                                      </p:tavLst>
                                    </p:anim>
                                    <p:anim calcmode="lin" valueType="num">
                                      <p:cBhvr additive="base">
                                        <p:cTn id="16" dur="500" fill="hold"/>
                                        <p:tgtEl>
                                          <p:spTgt spid="17"/>
                                        </p:tgtEl>
                                        <p:attrNameLst>
                                          <p:attrName>ppt_y</p:attrName>
                                        </p:attrNameLst>
                                      </p:cBhvr>
                                      <p:tavLst>
                                        <p:tav tm="0">
                                          <p:val>
                                            <p:strVal val="1+#ppt_h/2"/>
                                          </p:val>
                                        </p:tav>
                                        <p:tav tm="100000">
                                          <p:val>
                                            <p:strVal val="#ppt_y"/>
                                          </p:val>
                                        </p:tav>
                                      </p:tavLst>
                                    </p:anim>
                                  </p:childTnLst>
                                </p:cTn>
                              </p:par>
                            </p:childTnLst>
                          </p:cTn>
                        </p:par>
                        <p:par>
                          <p:cTn id="17" fill="hold">
                            <p:stCondLst>
                              <p:cond delay="1500"/>
                            </p:stCondLst>
                            <p:childTnLst>
                              <p:par>
                                <p:cTn id="18" presetID="2" presetClass="entr" presetSubtype="4" decel="100000" fill="hold" grpId="0" nodeType="afterEffect">
                                  <p:stCondLst>
                                    <p:cond delay="0"/>
                                  </p:stCondLst>
                                  <p:childTnLst>
                                    <p:set>
                                      <p:cBhvr>
                                        <p:cTn id="19" dur="1" fill="hold">
                                          <p:stCondLst>
                                            <p:cond delay="0"/>
                                          </p:stCondLst>
                                        </p:cTn>
                                        <p:tgtEl>
                                          <p:spTgt spid="10"/>
                                        </p:tgtEl>
                                        <p:attrNameLst>
                                          <p:attrName>style.visibility</p:attrName>
                                        </p:attrNameLst>
                                      </p:cBhvr>
                                      <p:to>
                                        <p:strVal val="visible"/>
                                      </p:to>
                                    </p:set>
                                    <p:anim calcmode="lin" valueType="num">
                                      <p:cBhvr additive="base">
                                        <p:cTn id="20" dur="500" fill="hold"/>
                                        <p:tgtEl>
                                          <p:spTgt spid="10"/>
                                        </p:tgtEl>
                                        <p:attrNameLst>
                                          <p:attrName>ppt_x</p:attrName>
                                        </p:attrNameLst>
                                      </p:cBhvr>
                                      <p:tavLst>
                                        <p:tav tm="0">
                                          <p:val>
                                            <p:strVal val="#ppt_x"/>
                                          </p:val>
                                        </p:tav>
                                        <p:tav tm="100000">
                                          <p:val>
                                            <p:strVal val="#ppt_x"/>
                                          </p:val>
                                        </p:tav>
                                      </p:tavLst>
                                    </p:anim>
                                    <p:anim calcmode="lin" valueType="num">
                                      <p:cBhvr additive="base">
                                        <p:cTn id="21" dur="500" fill="hold"/>
                                        <p:tgtEl>
                                          <p:spTgt spid="10"/>
                                        </p:tgtEl>
                                        <p:attrNameLst>
                                          <p:attrName>ppt_y</p:attrName>
                                        </p:attrNameLst>
                                      </p:cBhvr>
                                      <p:tavLst>
                                        <p:tav tm="0">
                                          <p:val>
                                            <p:strVal val="1+#ppt_h/2"/>
                                          </p:val>
                                        </p:tav>
                                        <p:tav tm="100000">
                                          <p:val>
                                            <p:strVal val="#ppt_y"/>
                                          </p:val>
                                        </p:tav>
                                      </p:tavLst>
                                    </p:anim>
                                  </p:childTnLst>
                                </p:cTn>
                              </p:par>
                              <p:par>
                                <p:cTn id="22" presetID="2" presetClass="entr" presetSubtype="1" decel="100000" fill="hold" grpId="0" nodeType="withEffect">
                                  <p:stCondLst>
                                    <p:cond delay="0"/>
                                  </p:stCondLst>
                                  <p:childTnLst>
                                    <p:set>
                                      <p:cBhvr>
                                        <p:cTn id="23" dur="1" fill="hold">
                                          <p:stCondLst>
                                            <p:cond delay="0"/>
                                          </p:stCondLst>
                                        </p:cTn>
                                        <p:tgtEl>
                                          <p:spTgt spid="11"/>
                                        </p:tgtEl>
                                        <p:attrNameLst>
                                          <p:attrName>style.visibility</p:attrName>
                                        </p:attrNameLst>
                                      </p:cBhvr>
                                      <p:to>
                                        <p:strVal val="visible"/>
                                      </p:to>
                                    </p:set>
                                    <p:anim calcmode="lin" valueType="num">
                                      <p:cBhvr additive="base">
                                        <p:cTn id="24" dur="500" fill="hold"/>
                                        <p:tgtEl>
                                          <p:spTgt spid="11"/>
                                        </p:tgtEl>
                                        <p:attrNameLst>
                                          <p:attrName>ppt_x</p:attrName>
                                        </p:attrNameLst>
                                      </p:cBhvr>
                                      <p:tavLst>
                                        <p:tav tm="0">
                                          <p:val>
                                            <p:strVal val="#ppt_x"/>
                                          </p:val>
                                        </p:tav>
                                        <p:tav tm="100000">
                                          <p:val>
                                            <p:strVal val="#ppt_x"/>
                                          </p:val>
                                        </p:tav>
                                      </p:tavLst>
                                    </p:anim>
                                    <p:anim calcmode="lin" valueType="num">
                                      <p:cBhvr additive="base">
                                        <p:cTn id="25"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30" grpId="0"/>
      <p:bldP spid="10" grpId="0"/>
      <p:bldP spid="11"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6"/>
          <p:cNvSpPr txBox="1"/>
          <p:nvPr/>
        </p:nvSpPr>
        <p:spPr>
          <a:xfrm>
            <a:off x="1127448" y="1052737"/>
            <a:ext cx="9937104" cy="1372683"/>
          </a:xfrm>
          <a:prstGeom prst="rect">
            <a:avLst/>
          </a:prstGeom>
          <a:noFill/>
        </p:spPr>
        <p:txBody>
          <a:bodyPr wrap="square" rtlCol="0">
            <a:spAutoFit/>
          </a:bodyPr>
          <a:lstStyle/>
          <a:p>
            <a:pPr>
              <a:lnSpc>
                <a:spcPct val="130000"/>
              </a:lnSpc>
            </a:pPr>
            <a:r>
              <a:rPr lang="zh-CN" altLang="en-US" sz="1600" dirty="0">
                <a:solidFill>
                  <a:srgbClr val="5F5E5C"/>
                </a:solidFill>
                <a:latin typeface="微软雅黑" pitchFamily="34" charset="-122"/>
                <a:ea typeface="微软雅黑" pitchFamily="34" charset="-122"/>
              </a:rPr>
              <a:t>人是世间万物最具变化、最为复杂的生灵。世间万事万物唯人为主宰，同一事物会因为人之不同而结果出现的差异性难以形容。因此，唯用人为其关键所在。</a:t>
            </a:r>
            <a:r>
              <a:rPr lang="zh-CN" altLang="en-US" sz="1600" b="1" dirty="0">
                <a:solidFill>
                  <a:srgbClr val="8BAB00"/>
                </a:solidFill>
                <a:latin typeface="微软雅黑" pitchFamily="34" charset="-122"/>
                <a:ea typeface="微软雅黑" pitchFamily="34" charset="-122"/>
              </a:rPr>
              <a:t>用人有道，则人才济济、人尽其才</a:t>
            </a:r>
            <a:r>
              <a:rPr lang="zh-CN" altLang="en-US" sz="1600" dirty="0">
                <a:solidFill>
                  <a:srgbClr val="5F5E5C"/>
                </a:solidFill>
                <a:latin typeface="微软雅黑" pitchFamily="34" charset="-122"/>
                <a:ea typeface="微软雅黑" pitchFamily="34" charset="-122"/>
              </a:rPr>
              <a:t>；</a:t>
            </a:r>
            <a:r>
              <a:rPr lang="zh-CN" altLang="en-US" sz="1600" b="1" dirty="0">
                <a:solidFill>
                  <a:srgbClr val="FF0000"/>
                </a:solidFill>
                <a:latin typeface="微软雅黑" pitchFamily="34" charset="-122"/>
                <a:ea typeface="微软雅黑" pitchFamily="34" charset="-122"/>
              </a:rPr>
              <a:t>用人无谋，则尽无可用之人，或是无人可用</a:t>
            </a:r>
            <a:r>
              <a:rPr lang="zh-CN" altLang="en-US" sz="1600" dirty="0">
                <a:solidFill>
                  <a:srgbClr val="5F5E5C"/>
                </a:solidFill>
                <a:latin typeface="微软雅黑" pitchFamily="34" charset="-122"/>
                <a:ea typeface="微软雅黑" pitchFamily="34" charset="-122"/>
              </a:rPr>
              <a:t>。笨是相对而言的，天生我才必有用，人人都是材，关键在于怎么用。下属只所以笨，与管理者没有识人之明、用人之长有关。</a:t>
            </a:r>
            <a:endParaRPr lang="zh-CN" altLang="zh-CN" sz="1600" b="1" dirty="0">
              <a:solidFill>
                <a:srgbClr val="E67819"/>
              </a:solidFill>
              <a:latin typeface="微软雅黑" pitchFamily="34" charset="-122"/>
              <a:ea typeface="微软雅黑" pitchFamily="34" charset="-122"/>
            </a:endParaRPr>
          </a:p>
        </p:txBody>
      </p:sp>
      <p:sp>
        <p:nvSpPr>
          <p:cNvPr id="30" name="矩形 6"/>
          <p:cNvSpPr>
            <a:spLocks noChangeArrowheads="1"/>
          </p:cNvSpPr>
          <p:nvPr/>
        </p:nvSpPr>
        <p:spPr bwMode="auto">
          <a:xfrm>
            <a:off x="6528048" y="3009560"/>
            <a:ext cx="4846640" cy="262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0000"/>
              </a:lnSpc>
              <a:spcAft>
                <a:spcPts val="500"/>
              </a:spcAft>
            </a:pPr>
            <a:r>
              <a:rPr lang="zh-CN" altLang="en-US" sz="2000" dirty="0">
                <a:solidFill>
                  <a:srgbClr val="5F5E5C"/>
                </a:solidFill>
                <a:latin typeface="华康俪金黑W8(P)" pitchFamily="34" charset="-122"/>
                <a:ea typeface="华康俪金黑W8(P)" pitchFamily="34" charset="-122"/>
              </a:rPr>
              <a:t>须以品德为先；</a:t>
            </a:r>
          </a:p>
          <a:p>
            <a:pPr eaLnBrk="1" hangingPunct="1">
              <a:lnSpc>
                <a:spcPct val="120000"/>
              </a:lnSpc>
              <a:spcAft>
                <a:spcPts val="500"/>
              </a:spcAft>
            </a:pPr>
            <a:r>
              <a:rPr lang="zh-CN" altLang="en-US" sz="2000" dirty="0">
                <a:solidFill>
                  <a:srgbClr val="5F5E5C"/>
                </a:solidFill>
                <a:latin typeface="华康俪金黑W8(P)" pitchFamily="34" charset="-122"/>
                <a:ea typeface="华康俪金黑W8(P)" pitchFamily="34" charset="-122"/>
              </a:rPr>
              <a:t>合适的人放在合适的位子上；</a:t>
            </a:r>
          </a:p>
          <a:p>
            <a:pPr eaLnBrk="1" hangingPunct="1">
              <a:lnSpc>
                <a:spcPct val="120000"/>
              </a:lnSpc>
              <a:spcAft>
                <a:spcPts val="500"/>
              </a:spcAft>
            </a:pPr>
            <a:r>
              <a:rPr lang="zh-CN" altLang="en-US" sz="2000" dirty="0">
                <a:solidFill>
                  <a:srgbClr val="5F5E5C"/>
                </a:solidFill>
                <a:latin typeface="华康俪金黑W8(P)" pitchFamily="34" charset="-122"/>
                <a:ea typeface="华康俪金黑W8(P)" pitchFamily="34" charset="-122"/>
              </a:rPr>
              <a:t>扬长而避短，发挥人才的长处；</a:t>
            </a:r>
          </a:p>
          <a:p>
            <a:pPr eaLnBrk="1" hangingPunct="1">
              <a:lnSpc>
                <a:spcPct val="120000"/>
              </a:lnSpc>
              <a:spcAft>
                <a:spcPts val="500"/>
              </a:spcAft>
            </a:pPr>
            <a:r>
              <a:rPr lang="zh-CN" altLang="en-US" sz="2000" dirty="0">
                <a:solidFill>
                  <a:srgbClr val="5F5E5C"/>
                </a:solidFill>
                <a:latin typeface="华康俪金黑W8(P)" pitchFamily="34" charset="-122"/>
                <a:ea typeface="华康俪金黑W8(P)" pitchFamily="34" charset="-122"/>
              </a:rPr>
              <a:t>用人也要疑，疑人也可用；</a:t>
            </a:r>
          </a:p>
          <a:p>
            <a:pPr eaLnBrk="1" hangingPunct="1">
              <a:lnSpc>
                <a:spcPct val="120000"/>
              </a:lnSpc>
              <a:spcAft>
                <a:spcPts val="500"/>
              </a:spcAft>
            </a:pPr>
            <a:r>
              <a:rPr lang="zh-CN" altLang="en-US" sz="2000" dirty="0">
                <a:solidFill>
                  <a:srgbClr val="5F5E5C"/>
                </a:solidFill>
                <a:latin typeface="华康俪金黑W8(P)" pitchFamily="34" charset="-122"/>
                <a:ea typeface="华康俪金黑W8(P)" pitchFamily="34" charset="-122"/>
              </a:rPr>
              <a:t>勿求全责备；</a:t>
            </a:r>
          </a:p>
          <a:p>
            <a:pPr eaLnBrk="1" hangingPunct="1">
              <a:lnSpc>
                <a:spcPct val="120000"/>
              </a:lnSpc>
              <a:spcAft>
                <a:spcPts val="500"/>
              </a:spcAft>
            </a:pPr>
            <a:r>
              <a:rPr lang="zh-CN" altLang="en-US" sz="2000" dirty="0">
                <a:solidFill>
                  <a:srgbClr val="5F5E5C"/>
                </a:solidFill>
                <a:latin typeface="华康俪金黑W8(P)" pitchFamily="34" charset="-122"/>
                <a:ea typeface="华康俪金黑W8(P)" pitchFamily="34" charset="-122"/>
              </a:rPr>
              <a:t>用人不论资级。</a:t>
            </a:r>
          </a:p>
        </p:txBody>
      </p:sp>
      <p:grpSp>
        <p:nvGrpSpPr>
          <p:cNvPr id="31" name="组合 30"/>
          <p:cNvGrpSpPr/>
          <p:nvPr/>
        </p:nvGrpSpPr>
        <p:grpSpPr>
          <a:xfrm>
            <a:off x="6096302" y="3026606"/>
            <a:ext cx="433132" cy="2545586"/>
            <a:chOff x="6097889" y="2834720"/>
            <a:chExt cx="433132" cy="2545586"/>
          </a:xfrm>
        </p:grpSpPr>
        <p:grpSp>
          <p:nvGrpSpPr>
            <p:cNvPr id="33" name="组合 32"/>
            <p:cNvGrpSpPr/>
            <p:nvPr/>
          </p:nvGrpSpPr>
          <p:grpSpPr>
            <a:xfrm>
              <a:off x="6097889" y="2834720"/>
              <a:ext cx="396262" cy="369332"/>
              <a:chOff x="6097889" y="2834720"/>
              <a:chExt cx="396262" cy="369332"/>
            </a:xfrm>
          </p:grpSpPr>
          <p:sp>
            <p:nvSpPr>
              <p:cNvPr id="57" name="椭圆 56"/>
              <p:cNvSpPr/>
              <p:nvPr/>
            </p:nvSpPr>
            <p:spPr bwMode="auto">
              <a:xfrm>
                <a:off x="6134020" y="2857386"/>
                <a:ext cx="324000" cy="324000"/>
              </a:xfrm>
              <a:prstGeom prst="ellipse">
                <a:avLst/>
              </a:prstGeom>
              <a:solidFill>
                <a:srgbClr val="FF85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defTabSz="1105235">
                  <a:defRPr/>
                </a:pPr>
                <a:endParaRPr lang="zh-CN" altLang="en-US" sz="1600" dirty="0">
                  <a:latin typeface="Arial Unicode MS" pitchFamily="34" charset="-122"/>
                  <a:ea typeface="Arial Unicode MS" pitchFamily="34" charset="-122"/>
                  <a:cs typeface="Arial Unicode MS" pitchFamily="34" charset="-122"/>
                </a:endParaRPr>
              </a:p>
            </p:txBody>
          </p:sp>
          <p:sp>
            <p:nvSpPr>
              <p:cNvPr id="58" name="TextBox 47"/>
              <p:cNvSpPr txBox="1"/>
              <p:nvPr/>
            </p:nvSpPr>
            <p:spPr>
              <a:xfrm>
                <a:off x="6097889" y="2834720"/>
                <a:ext cx="396262" cy="369332"/>
              </a:xfrm>
              <a:prstGeom prst="rect">
                <a:avLst/>
              </a:prstGeom>
              <a:noFill/>
            </p:spPr>
            <p:txBody>
              <a:bodyPr wrap="none" rtlCol="0">
                <a:spAutoFit/>
              </a:bodyPr>
              <a:lstStyle/>
              <a:p>
                <a:pPr algn="ctr"/>
                <a:r>
                  <a:rPr lang="en-US" altLang="zh-CN" dirty="0">
                    <a:solidFill>
                      <a:schemeClr val="bg1"/>
                    </a:solidFill>
                    <a:latin typeface="Impact" pitchFamily="34" charset="0"/>
                    <a:ea typeface="Arial Unicode MS" pitchFamily="34" charset="-122"/>
                    <a:cs typeface="Arial Unicode MS" pitchFamily="34" charset="-122"/>
                  </a:rPr>
                  <a:t>01</a:t>
                </a:r>
                <a:endParaRPr lang="zh-CN" altLang="en-US" dirty="0">
                  <a:solidFill>
                    <a:schemeClr val="bg1"/>
                  </a:solidFill>
                  <a:latin typeface="Impact" pitchFamily="34" charset="0"/>
                  <a:ea typeface="Arial Unicode MS" pitchFamily="34" charset="-122"/>
                  <a:cs typeface="Arial Unicode MS" pitchFamily="34" charset="-122"/>
                </a:endParaRPr>
              </a:p>
            </p:txBody>
          </p:sp>
        </p:grpSp>
        <p:grpSp>
          <p:nvGrpSpPr>
            <p:cNvPr id="39" name="组合 38"/>
            <p:cNvGrpSpPr/>
            <p:nvPr/>
          </p:nvGrpSpPr>
          <p:grpSpPr>
            <a:xfrm>
              <a:off x="6097889" y="5010974"/>
              <a:ext cx="433132" cy="369332"/>
              <a:chOff x="6097889" y="2834720"/>
              <a:chExt cx="433132" cy="369332"/>
            </a:xfrm>
          </p:grpSpPr>
          <p:sp>
            <p:nvSpPr>
              <p:cNvPr id="55" name="椭圆 54"/>
              <p:cNvSpPr/>
              <p:nvPr/>
            </p:nvSpPr>
            <p:spPr bwMode="auto">
              <a:xfrm>
                <a:off x="6134020" y="2857386"/>
                <a:ext cx="324000" cy="324000"/>
              </a:xfrm>
              <a:prstGeom prst="ellipse">
                <a:avLst/>
              </a:prstGeom>
              <a:solidFill>
                <a:srgbClr val="FF85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defTabSz="1105235">
                  <a:defRPr/>
                </a:pPr>
                <a:endParaRPr lang="zh-CN" altLang="en-US" sz="1600" dirty="0">
                  <a:latin typeface="Arial Unicode MS" pitchFamily="34" charset="-122"/>
                  <a:ea typeface="Arial Unicode MS" pitchFamily="34" charset="-122"/>
                  <a:cs typeface="Arial Unicode MS" pitchFamily="34" charset="-122"/>
                </a:endParaRPr>
              </a:p>
            </p:txBody>
          </p:sp>
          <p:sp>
            <p:nvSpPr>
              <p:cNvPr id="56" name="TextBox 78"/>
              <p:cNvSpPr txBox="1"/>
              <p:nvPr/>
            </p:nvSpPr>
            <p:spPr>
              <a:xfrm>
                <a:off x="6097889" y="2834720"/>
                <a:ext cx="433132" cy="369332"/>
              </a:xfrm>
              <a:prstGeom prst="rect">
                <a:avLst/>
              </a:prstGeom>
              <a:noFill/>
            </p:spPr>
            <p:txBody>
              <a:bodyPr wrap="none" rtlCol="0">
                <a:spAutoFit/>
              </a:bodyPr>
              <a:lstStyle/>
              <a:p>
                <a:pPr algn="ctr"/>
                <a:r>
                  <a:rPr lang="en-US" altLang="zh-CN" dirty="0">
                    <a:solidFill>
                      <a:schemeClr val="bg1"/>
                    </a:solidFill>
                    <a:latin typeface="Impact" pitchFamily="34" charset="0"/>
                    <a:ea typeface="Arial Unicode MS" pitchFamily="34" charset="-122"/>
                    <a:cs typeface="Arial Unicode MS" pitchFamily="34" charset="-122"/>
                  </a:rPr>
                  <a:t>06</a:t>
                </a:r>
                <a:endParaRPr lang="zh-CN" altLang="en-US" dirty="0">
                  <a:solidFill>
                    <a:schemeClr val="bg1"/>
                  </a:solidFill>
                  <a:latin typeface="Impact" pitchFamily="34" charset="0"/>
                  <a:ea typeface="Arial Unicode MS" pitchFamily="34" charset="-122"/>
                  <a:cs typeface="Arial Unicode MS" pitchFamily="34" charset="-122"/>
                </a:endParaRPr>
              </a:p>
            </p:txBody>
          </p:sp>
        </p:grpSp>
        <p:grpSp>
          <p:nvGrpSpPr>
            <p:cNvPr id="40" name="组合 39"/>
            <p:cNvGrpSpPr/>
            <p:nvPr/>
          </p:nvGrpSpPr>
          <p:grpSpPr>
            <a:xfrm>
              <a:off x="6097889" y="3269971"/>
              <a:ext cx="423514" cy="369332"/>
              <a:chOff x="6097889" y="2834720"/>
              <a:chExt cx="423514" cy="369332"/>
            </a:xfrm>
          </p:grpSpPr>
          <p:sp>
            <p:nvSpPr>
              <p:cNvPr id="53" name="椭圆 52"/>
              <p:cNvSpPr/>
              <p:nvPr/>
            </p:nvSpPr>
            <p:spPr bwMode="auto">
              <a:xfrm>
                <a:off x="6134020" y="2857386"/>
                <a:ext cx="324000" cy="324000"/>
              </a:xfrm>
              <a:prstGeom prst="ellipse">
                <a:avLst/>
              </a:prstGeom>
              <a:solidFill>
                <a:srgbClr val="FF85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defTabSz="1105235">
                  <a:defRPr/>
                </a:pPr>
                <a:endParaRPr lang="zh-CN" altLang="en-US" sz="1600" dirty="0">
                  <a:latin typeface="Arial Unicode MS" pitchFamily="34" charset="-122"/>
                  <a:ea typeface="Arial Unicode MS" pitchFamily="34" charset="-122"/>
                  <a:cs typeface="Arial Unicode MS" pitchFamily="34" charset="-122"/>
                </a:endParaRPr>
              </a:p>
            </p:txBody>
          </p:sp>
          <p:sp>
            <p:nvSpPr>
              <p:cNvPr id="54" name="TextBox 81"/>
              <p:cNvSpPr txBox="1"/>
              <p:nvPr/>
            </p:nvSpPr>
            <p:spPr>
              <a:xfrm>
                <a:off x="6097889" y="2834720"/>
                <a:ext cx="423514" cy="369332"/>
              </a:xfrm>
              <a:prstGeom prst="rect">
                <a:avLst/>
              </a:prstGeom>
              <a:noFill/>
            </p:spPr>
            <p:txBody>
              <a:bodyPr wrap="none" rtlCol="0">
                <a:spAutoFit/>
              </a:bodyPr>
              <a:lstStyle/>
              <a:p>
                <a:pPr algn="ctr"/>
                <a:r>
                  <a:rPr lang="en-US" altLang="zh-CN" dirty="0">
                    <a:solidFill>
                      <a:schemeClr val="bg1"/>
                    </a:solidFill>
                    <a:latin typeface="Impact" pitchFamily="34" charset="0"/>
                    <a:ea typeface="Arial Unicode MS" pitchFamily="34" charset="-122"/>
                    <a:cs typeface="Arial Unicode MS" pitchFamily="34" charset="-122"/>
                  </a:rPr>
                  <a:t>02</a:t>
                </a:r>
                <a:endParaRPr lang="zh-CN" altLang="en-US" dirty="0">
                  <a:solidFill>
                    <a:schemeClr val="bg1"/>
                  </a:solidFill>
                  <a:latin typeface="Impact" pitchFamily="34" charset="0"/>
                  <a:ea typeface="Arial Unicode MS" pitchFamily="34" charset="-122"/>
                  <a:cs typeface="Arial Unicode MS" pitchFamily="34" charset="-122"/>
                </a:endParaRPr>
              </a:p>
            </p:txBody>
          </p:sp>
        </p:grpSp>
        <p:grpSp>
          <p:nvGrpSpPr>
            <p:cNvPr id="41" name="组合 40"/>
            <p:cNvGrpSpPr/>
            <p:nvPr/>
          </p:nvGrpSpPr>
          <p:grpSpPr>
            <a:xfrm>
              <a:off x="6097889" y="3705222"/>
              <a:ext cx="429926" cy="369332"/>
              <a:chOff x="6097889" y="2834720"/>
              <a:chExt cx="429926" cy="369332"/>
            </a:xfrm>
          </p:grpSpPr>
          <p:sp>
            <p:nvSpPr>
              <p:cNvPr id="51" name="椭圆 50"/>
              <p:cNvSpPr/>
              <p:nvPr/>
            </p:nvSpPr>
            <p:spPr bwMode="auto">
              <a:xfrm>
                <a:off x="6134020" y="2857386"/>
                <a:ext cx="324000" cy="324000"/>
              </a:xfrm>
              <a:prstGeom prst="ellipse">
                <a:avLst/>
              </a:prstGeom>
              <a:solidFill>
                <a:srgbClr val="FF85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defTabSz="1105235">
                  <a:defRPr/>
                </a:pPr>
                <a:endParaRPr lang="zh-CN" altLang="en-US" sz="1600" dirty="0">
                  <a:latin typeface="Arial Unicode MS" pitchFamily="34" charset="-122"/>
                  <a:ea typeface="Arial Unicode MS" pitchFamily="34" charset="-122"/>
                  <a:cs typeface="Arial Unicode MS" pitchFamily="34" charset="-122"/>
                </a:endParaRPr>
              </a:p>
            </p:txBody>
          </p:sp>
          <p:sp>
            <p:nvSpPr>
              <p:cNvPr id="52" name="TextBox 84"/>
              <p:cNvSpPr txBox="1"/>
              <p:nvPr/>
            </p:nvSpPr>
            <p:spPr>
              <a:xfrm>
                <a:off x="6097889" y="2834720"/>
                <a:ext cx="429926" cy="369332"/>
              </a:xfrm>
              <a:prstGeom prst="rect">
                <a:avLst/>
              </a:prstGeom>
              <a:noFill/>
            </p:spPr>
            <p:txBody>
              <a:bodyPr wrap="none" rtlCol="0">
                <a:spAutoFit/>
              </a:bodyPr>
              <a:lstStyle/>
              <a:p>
                <a:pPr algn="ctr"/>
                <a:r>
                  <a:rPr lang="en-US" altLang="zh-CN" dirty="0">
                    <a:solidFill>
                      <a:schemeClr val="bg1"/>
                    </a:solidFill>
                    <a:latin typeface="Impact" pitchFamily="34" charset="0"/>
                    <a:ea typeface="Arial Unicode MS" pitchFamily="34" charset="-122"/>
                    <a:cs typeface="Arial Unicode MS" pitchFamily="34" charset="-122"/>
                  </a:rPr>
                  <a:t>03</a:t>
                </a:r>
                <a:endParaRPr lang="zh-CN" altLang="en-US" dirty="0">
                  <a:solidFill>
                    <a:schemeClr val="bg1"/>
                  </a:solidFill>
                  <a:latin typeface="Impact" pitchFamily="34" charset="0"/>
                  <a:ea typeface="Arial Unicode MS" pitchFamily="34" charset="-122"/>
                  <a:cs typeface="Arial Unicode MS" pitchFamily="34" charset="-122"/>
                </a:endParaRPr>
              </a:p>
            </p:txBody>
          </p:sp>
        </p:grpSp>
        <p:grpSp>
          <p:nvGrpSpPr>
            <p:cNvPr id="45" name="组合 44"/>
            <p:cNvGrpSpPr/>
            <p:nvPr/>
          </p:nvGrpSpPr>
          <p:grpSpPr>
            <a:xfrm>
              <a:off x="6097889" y="4140473"/>
              <a:ext cx="423514" cy="369332"/>
              <a:chOff x="6097889" y="2834720"/>
              <a:chExt cx="423514" cy="369332"/>
            </a:xfrm>
          </p:grpSpPr>
          <p:sp>
            <p:nvSpPr>
              <p:cNvPr id="49" name="椭圆 48"/>
              <p:cNvSpPr/>
              <p:nvPr/>
            </p:nvSpPr>
            <p:spPr bwMode="auto">
              <a:xfrm>
                <a:off x="6134020" y="2857386"/>
                <a:ext cx="324000" cy="324000"/>
              </a:xfrm>
              <a:prstGeom prst="ellipse">
                <a:avLst/>
              </a:prstGeom>
              <a:solidFill>
                <a:srgbClr val="FF85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defTabSz="1105235">
                  <a:defRPr/>
                </a:pPr>
                <a:endParaRPr lang="zh-CN" altLang="en-US" sz="1600" dirty="0">
                  <a:latin typeface="Arial Unicode MS" pitchFamily="34" charset="-122"/>
                  <a:ea typeface="Arial Unicode MS" pitchFamily="34" charset="-122"/>
                  <a:cs typeface="Arial Unicode MS" pitchFamily="34" charset="-122"/>
                </a:endParaRPr>
              </a:p>
            </p:txBody>
          </p:sp>
          <p:sp>
            <p:nvSpPr>
              <p:cNvPr id="50" name="TextBox 87"/>
              <p:cNvSpPr txBox="1"/>
              <p:nvPr/>
            </p:nvSpPr>
            <p:spPr>
              <a:xfrm>
                <a:off x="6097889" y="2834720"/>
                <a:ext cx="423514" cy="369332"/>
              </a:xfrm>
              <a:prstGeom prst="rect">
                <a:avLst/>
              </a:prstGeom>
              <a:noFill/>
            </p:spPr>
            <p:txBody>
              <a:bodyPr wrap="none" rtlCol="0">
                <a:spAutoFit/>
              </a:bodyPr>
              <a:lstStyle/>
              <a:p>
                <a:pPr algn="ctr"/>
                <a:r>
                  <a:rPr lang="en-US" altLang="zh-CN" dirty="0">
                    <a:solidFill>
                      <a:schemeClr val="bg1"/>
                    </a:solidFill>
                    <a:latin typeface="Impact" pitchFamily="34" charset="0"/>
                    <a:ea typeface="Arial Unicode MS" pitchFamily="34" charset="-122"/>
                    <a:cs typeface="Arial Unicode MS" pitchFamily="34" charset="-122"/>
                  </a:rPr>
                  <a:t>04</a:t>
                </a:r>
                <a:endParaRPr lang="zh-CN" altLang="en-US" dirty="0">
                  <a:solidFill>
                    <a:schemeClr val="bg1"/>
                  </a:solidFill>
                  <a:latin typeface="Impact" pitchFamily="34" charset="0"/>
                  <a:ea typeface="Arial Unicode MS" pitchFamily="34" charset="-122"/>
                  <a:cs typeface="Arial Unicode MS" pitchFamily="34" charset="-122"/>
                </a:endParaRPr>
              </a:p>
            </p:txBody>
          </p:sp>
        </p:grpSp>
        <p:grpSp>
          <p:nvGrpSpPr>
            <p:cNvPr id="46" name="组合 45"/>
            <p:cNvGrpSpPr/>
            <p:nvPr/>
          </p:nvGrpSpPr>
          <p:grpSpPr>
            <a:xfrm>
              <a:off x="6097889" y="4575724"/>
              <a:ext cx="431528" cy="369332"/>
              <a:chOff x="6097889" y="2834720"/>
              <a:chExt cx="431528" cy="369332"/>
            </a:xfrm>
          </p:grpSpPr>
          <p:sp>
            <p:nvSpPr>
              <p:cNvPr id="47" name="椭圆 46"/>
              <p:cNvSpPr/>
              <p:nvPr/>
            </p:nvSpPr>
            <p:spPr bwMode="auto">
              <a:xfrm>
                <a:off x="6134020" y="2857386"/>
                <a:ext cx="324000" cy="324000"/>
              </a:xfrm>
              <a:prstGeom prst="ellipse">
                <a:avLst/>
              </a:prstGeom>
              <a:solidFill>
                <a:srgbClr val="FF85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defTabSz="1105235">
                  <a:defRPr/>
                </a:pPr>
                <a:endParaRPr lang="zh-CN" altLang="en-US" sz="1600" dirty="0">
                  <a:latin typeface="Arial Unicode MS" pitchFamily="34" charset="-122"/>
                  <a:ea typeface="Arial Unicode MS" pitchFamily="34" charset="-122"/>
                  <a:cs typeface="Arial Unicode MS" pitchFamily="34" charset="-122"/>
                </a:endParaRPr>
              </a:p>
            </p:txBody>
          </p:sp>
          <p:sp>
            <p:nvSpPr>
              <p:cNvPr id="48" name="TextBox 90"/>
              <p:cNvSpPr txBox="1"/>
              <p:nvPr/>
            </p:nvSpPr>
            <p:spPr>
              <a:xfrm>
                <a:off x="6097889" y="2834720"/>
                <a:ext cx="431528" cy="369332"/>
              </a:xfrm>
              <a:prstGeom prst="rect">
                <a:avLst/>
              </a:prstGeom>
              <a:noFill/>
            </p:spPr>
            <p:txBody>
              <a:bodyPr wrap="none" rtlCol="0">
                <a:spAutoFit/>
              </a:bodyPr>
              <a:lstStyle/>
              <a:p>
                <a:pPr algn="ctr"/>
                <a:r>
                  <a:rPr lang="en-US" altLang="zh-CN" dirty="0">
                    <a:solidFill>
                      <a:schemeClr val="bg1"/>
                    </a:solidFill>
                    <a:latin typeface="Impact" pitchFamily="34" charset="0"/>
                    <a:ea typeface="Arial Unicode MS" pitchFamily="34" charset="-122"/>
                    <a:cs typeface="Arial Unicode MS" pitchFamily="34" charset="-122"/>
                  </a:rPr>
                  <a:t>05</a:t>
                </a:r>
                <a:endParaRPr lang="zh-CN" altLang="en-US" dirty="0">
                  <a:solidFill>
                    <a:schemeClr val="bg1"/>
                  </a:solidFill>
                  <a:latin typeface="Impact" pitchFamily="34" charset="0"/>
                  <a:ea typeface="Arial Unicode MS" pitchFamily="34" charset="-122"/>
                  <a:cs typeface="Arial Unicode MS" pitchFamily="34" charset="-122"/>
                </a:endParaRPr>
              </a:p>
            </p:txBody>
          </p:sp>
        </p:grpSp>
      </p:grpSp>
    </p:spTree>
    <p:extLst>
      <p:ext uri="{BB962C8B-B14F-4D97-AF65-F5344CB8AC3E}">
        <p14:creationId xmlns:p14="http://schemas.microsoft.com/office/powerpoint/2010/main" val="1119225945"/>
      </p:ext>
    </p:extLst>
  </p:cSld>
  <p:clrMapOvr>
    <a:masterClrMapping/>
  </p:clrMapOvr>
  <p:transition>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additive="base">
                                        <p:cTn id="7" dur="500" fill="hold"/>
                                        <p:tgtEl>
                                          <p:spTgt spid="28"/>
                                        </p:tgtEl>
                                        <p:attrNameLst>
                                          <p:attrName>ppt_x</p:attrName>
                                        </p:attrNameLst>
                                      </p:cBhvr>
                                      <p:tavLst>
                                        <p:tav tm="0">
                                          <p:val>
                                            <p:strVal val="#ppt_x"/>
                                          </p:val>
                                        </p:tav>
                                        <p:tav tm="100000">
                                          <p:val>
                                            <p:strVal val="#ppt_x"/>
                                          </p:val>
                                        </p:tav>
                                      </p:tavLst>
                                    </p:anim>
                                    <p:anim calcmode="lin" valueType="num">
                                      <p:cBhvr additive="base">
                                        <p:cTn id="8" dur="500" fill="hold"/>
                                        <p:tgtEl>
                                          <p:spTgt spid="28"/>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42" presetClass="entr" presetSubtype="0" fill="hold" grpId="0" nodeType="after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fade">
                                      <p:cBhvr>
                                        <p:cTn id="12" dur="500"/>
                                        <p:tgtEl>
                                          <p:spTgt spid="30"/>
                                        </p:tgtEl>
                                      </p:cBhvr>
                                    </p:animEffect>
                                    <p:anim calcmode="lin" valueType="num">
                                      <p:cBhvr>
                                        <p:cTn id="13" dur="500" fill="hold"/>
                                        <p:tgtEl>
                                          <p:spTgt spid="30"/>
                                        </p:tgtEl>
                                        <p:attrNameLst>
                                          <p:attrName>ppt_x</p:attrName>
                                        </p:attrNameLst>
                                      </p:cBhvr>
                                      <p:tavLst>
                                        <p:tav tm="0">
                                          <p:val>
                                            <p:strVal val="#ppt_x"/>
                                          </p:val>
                                        </p:tav>
                                        <p:tav tm="100000">
                                          <p:val>
                                            <p:strVal val="#ppt_x"/>
                                          </p:val>
                                        </p:tav>
                                      </p:tavLst>
                                    </p:anim>
                                    <p:anim calcmode="lin" valueType="num">
                                      <p:cBhvr>
                                        <p:cTn id="14" dur="500" fill="hold"/>
                                        <p:tgtEl>
                                          <p:spTgt spid="30"/>
                                        </p:tgtEl>
                                        <p:attrNameLst>
                                          <p:attrName>ppt_y</p:attrName>
                                        </p:attrNameLst>
                                      </p:cBhvr>
                                      <p:tavLst>
                                        <p:tav tm="0">
                                          <p:val>
                                            <p:strVal val="#ppt_y+.1"/>
                                          </p:val>
                                        </p:tav>
                                        <p:tav tm="100000">
                                          <p:val>
                                            <p:strVal val="#ppt_y"/>
                                          </p:val>
                                        </p:tav>
                                      </p:tavLst>
                                    </p:anim>
                                  </p:childTnLst>
                                </p:cTn>
                              </p:par>
                              <p:par>
                                <p:cTn id="15" presetID="47" presetClass="entr" presetSubtype="0" fill="hold" nodeType="with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fade">
                                      <p:cBhvr>
                                        <p:cTn id="17" dur="500"/>
                                        <p:tgtEl>
                                          <p:spTgt spid="31"/>
                                        </p:tgtEl>
                                      </p:cBhvr>
                                    </p:animEffect>
                                    <p:anim calcmode="lin" valueType="num">
                                      <p:cBhvr>
                                        <p:cTn id="18" dur="500" fill="hold"/>
                                        <p:tgtEl>
                                          <p:spTgt spid="31"/>
                                        </p:tgtEl>
                                        <p:attrNameLst>
                                          <p:attrName>ppt_x</p:attrName>
                                        </p:attrNameLst>
                                      </p:cBhvr>
                                      <p:tavLst>
                                        <p:tav tm="0">
                                          <p:val>
                                            <p:strVal val="#ppt_x"/>
                                          </p:val>
                                        </p:tav>
                                        <p:tav tm="100000">
                                          <p:val>
                                            <p:strVal val="#ppt_x"/>
                                          </p:val>
                                        </p:tav>
                                      </p:tavLst>
                                    </p:anim>
                                    <p:anim calcmode="lin" valueType="num">
                                      <p:cBhvr>
                                        <p:cTn id="19" dur="500" fill="hold"/>
                                        <p:tgtEl>
                                          <p:spTgt spid="3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30"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6"/>
          <p:cNvSpPr>
            <a:spLocks noChangeArrowheads="1"/>
          </p:cNvSpPr>
          <p:nvPr/>
        </p:nvSpPr>
        <p:spPr bwMode="auto">
          <a:xfrm>
            <a:off x="1631504" y="1268761"/>
            <a:ext cx="484664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0000"/>
              </a:lnSpc>
              <a:spcAft>
                <a:spcPts val="500"/>
              </a:spcAft>
            </a:pPr>
            <a:r>
              <a:rPr lang="zh-CN" altLang="en-US" sz="2000" dirty="0">
                <a:solidFill>
                  <a:srgbClr val="5F5E5C"/>
                </a:solidFill>
                <a:latin typeface="华康俪金黑W8(P)" pitchFamily="34" charset="-122"/>
                <a:ea typeface="华康俪金黑W8(P)" pitchFamily="34" charset="-122"/>
              </a:rPr>
              <a:t>须以品德为先</a:t>
            </a:r>
          </a:p>
        </p:txBody>
      </p:sp>
      <p:grpSp>
        <p:nvGrpSpPr>
          <p:cNvPr id="23" name="组合 22"/>
          <p:cNvGrpSpPr/>
          <p:nvPr/>
        </p:nvGrpSpPr>
        <p:grpSpPr>
          <a:xfrm>
            <a:off x="1199758" y="1290304"/>
            <a:ext cx="396262" cy="369332"/>
            <a:chOff x="6097889" y="2834720"/>
            <a:chExt cx="396262" cy="369332"/>
          </a:xfrm>
        </p:grpSpPr>
        <p:sp>
          <p:nvSpPr>
            <p:cNvPr id="41" name="椭圆 40"/>
            <p:cNvSpPr/>
            <p:nvPr/>
          </p:nvSpPr>
          <p:spPr bwMode="auto">
            <a:xfrm>
              <a:off x="6134020" y="2857386"/>
              <a:ext cx="324000" cy="324000"/>
            </a:xfrm>
            <a:prstGeom prst="ellipse">
              <a:avLst/>
            </a:prstGeom>
            <a:solidFill>
              <a:srgbClr val="FF85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defTabSz="1105235">
                <a:defRPr/>
              </a:pPr>
              <a:endParaRPr lang="zh-CN" altLang="en-US" sz="1600" dirty="0">
                <a:latin typeface="Arial Unicode MS" pitchFamily="34" charset="-122"/>
                <a:ea typeface="Arial Unicode MS" pitchFamily="34" charset="-122"/>
                <a:cs typeface="Arial Unicode MS" pitchFamily="34" charset="-122"/>
              </a:endParaRPr>
            </a:p>
          </p:txBody>
        </p:sp>
        <p:sp>
          <p:nvSpPr>
            <p:cNvPr id="42" name="TextBox 47"/>
            <p:cNvSpPr txBox="1"/>
            <p:nvPr/>
          </p:nvSpPr>
          <p:spPr>
            <a:xfrm>
              <a:off x="6097889" y="2834720"/>
              <a:ext cx="396262" cy="369332"/>
            </a:xfrm>
            <a:prstGeom prst="rect">
              <a:avLst/>
            </a:prstGeom>
            <a:noFill/>
          </p:spPr>
          <p:txBody>
            <a:bodyPr wrap="none" rtlCol="0">
              <a:spAutoFit/>
            </a:bodyPr>
            <a:lstStyle/>
            <a:p>
              <a:pPr algn="ctr"/>
              <a:r>
                <a:rPr lang="en-US" altLang="zh-CN" dirty="0">
                  <a:solidFill>
                    <a:schemeClr val="bg1"/>
                  </a:solidFill>
                  <a:latin typeface="Impact" pitchFamily="34" charset="0"/>
                  <a:ea typeface="Arial Unicode MS" pitchFamily="34" charset="-122"/>
                  <a:cs typeface="Arial Unicode MS" pitchFamily="34" charset="-122"/>
                </a:rPr>
                <a:t>01</a:t>
              </a:r>
              <a:endParaRPr lang="zh-CN" altLang="en-US" dirty="0">
                <a:solidFill>
                  <a:schemeClr val="bg1"/>
                </a:solidFill>
                <a:latin typeface="Impact" pitchFamily="34" charset="0"/>
                <a:ea typeface="Arial Unicode MS" pitchFamily="34" charset="-122"/>
                <a:cs typeface="Arial Unicode MS" pitchFamily="34" charset="-122"/>
              </a:endParaRPr>
            </a:p>
          </p:txBody>
        </p:sp>
      </p:grpSp>
      <p:sp>
        <p:nvSpPr>
          <p:cNvPr id="43" name="TextBox 6"/>
          <p:cNvSpPr txBox="1"/>
          <p:nvPr/>
        </p:nvSpPr>
        <p:spPr>
          <a:xfrm>
            <a:off x="1199456" y="1840294"/>
            <a:ext cx="5256584" cy="2012859"/>
          </a:xfrm>
          <a:prstGeom prst="rect">
            <a:avLst/>
          </a:prstGeom>
          <a:noFill/>
        </p:spPr>
        <p:txBody>
          <a:bodyPr wrap="square" rtlCol="0">
            <a:spAutoFit/>
          </a:bodyPr>
          <a:lstStyle/>
          <a:p>
            <a:pPr>
              <a:lnSpc>
                <a:spcPct val="130000"/>
              </a:lnSpc>
            </a:pPr>
            <a:r>
              <a:rPr lang="zh-CN" altLang="en-US" sz="1600" dirty="0">
                <a:solidFill>
                  <a:srgbClr val="5F5E5C"/>
                </a:solidFill>
                <a:latin typeface="微软雅黑" pitchFamily="34" charset="-122"/>
                <a:ea typeface="微软雅黑" pitchFamily="34" charset="-122"/>
              </a:rPr>
              <a:t>用人须以品德为先，这是用人的首要原则。司马光总结说，自古以来，国之乱臣，家之败子，才有余而德不足矣。因此，蒙牛老总牛根生总结的用人原则很值得借鉴：“德才兼备，优先使用；有德无才，培养使用； 有才无德，限制使用；有才有德，破格重用；无德无才，坚决不用。”</a:t>
            </a:r>
            <a:endParaRPr lang="zh-CN" altLang="zh-CN" sz="1600" b="1" dirty="0">
              <a:solidFill>
                <a:srgbClr val="E67819"/>
              </a:solidFill>
              <a:latin typeface="微软雅黑" pitchFamily="34" charset="-122"/>
              <a:ea typeface="微软雅黑" pitchFamily="34" charset="-122"/>
            </a:endParaRPr>
          </a:p>
        </p:txBody>
      </p:sp>
      <p:sp>
        <p:nvSpPr>
          <p:cNvPr id="44" name="TextBox 6"/>
          <p:cNvSpPr txBox="1"/>
          <p:nvPr/>
        </p:nvSpPr>
        <p:spPr>
          <a:xfrm>
            <a:off x="1199457" y="4005064"/>
            <a:ext cx="5256584" cy="1052596"/>
          </a:xfrm>
          <a:prstGeom prst="rect">
            <a:avLst/>
          </a:prstGeom>
          <a:noFill/>
        </p:spPr>
        <p:txBody>
          <a:bodyPr wrap="square" rtlCol="0">
            <a:spAutoFit/>
          </a:bodyPr>
          <a:lstStyle/>
          <a:p>
            <a:pPr>
              <a:lnSpc>
                <a:spcPct val="130000"/>
              </a:lnSpc>
            </a:pPr>
            <a:r>
              <a:rPr lang="zh-CN" altLang="en-US" sz="1600" dirty="0">
                <a:solidFill>
                  <a:srgbClr val="5F5E5C"/>
                </a:solidFill>
                <a:latin typeface="微软雅黑" pitchFamily="34" charset="-122"/>
                <a:ea typeface="微软雅黑" pitchFamily="34" charset="-122"/>
              </a:rPr>
              <a:t>从企业用人的角度来讲，这里的德就是指职业道德，比如“爱岗敬业，诚实守信、保守机密、遵纪守法、坚持准则、廉洁自律”等。</a:t>
            </a:r>
            <a:endParaRPr lang="zh-CN" altLang="zh-CN" sz="1600" b="1" dirty="0">
              <a:solidFill>
                <a:srgbClr val="E67819"/>
              </a:solidFill>
              <a:latin typeface="微软雅黑" pitchFamily="34" charset="-122"/>
              <a:ea typeface="微软雅黑" pitchFamily="34" charset="-122"/>
            </a:endParaRPr>
          </a:p>
        </p:txBody>
      </p:sp>
      <p:grpSp>
        <p:nvGrpSpPr>
          <p:cNvPr id="3" name="组合 2"/>
          <p:cNvGrpSpPr/>
          <p:nvPr/>
        </p:nvGrpSpPr>
        <p:grpSpPr>
          <a:xfrm>
            <a:off x="7498104" y="1566317"/>
            <a:ext cx="1669256" cy="1669256"/>
            <a:chOff x="7499691" y="1849818"/>
            <a:chExt cx="1669256" cy="1669256"/>
          </a:xfrm>
        </p:grpSpPr>
        <p:sp>
          <p:nvSpPr>
            <p:cNvPr id="55" name="Freeform 7"/>
            <p:cNvSpPr>
              <a:spLocks/>
            </p:cNvSpPr>
            <p:nvPr/>
          </p:nvSpPr>
          <p:spPr bwMode="auto">
            <a:xfrm>
              <a:off x="7499691" y="1849818"/>
              <a:ext cx="1669256" cy="1669256"/>
            </a:xfrm>
            <a:custGeom>
              <a:avLst/>
              <a:gdLst>
                <a:gd name="T0" fmla="*/ 98812 w 167"/>
                <a:gd name="T1" fmla="*/ 0 h 167"/>
                <a:gd name="T2" fmla="*/ 0 w 167"/>
                <a:gd name="T3" fmla="*/ 98812 h 167"/>
                <a:gd name="T4" fmla="*/ 98812 w 167"/>
                <a:gd name="T5" fmla="*/ 98812 h 167"/>
                <a:gd name="T6" fmla="*/ 98812 w 167"/>
                <a:gd name="T7" fmla="*/ 0 h 16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67" h="167">
                  <a:moveTo>
                    <a:pt x="167" y="0"/>
                  </a:moveTo>
                  <a:cubicBezTo>
                    <a:pt x="74" y="0"/>
                    <a:pt x="0" y="74"/>
                    <a:pt x="0" y="167"/>
                  </a:cubicBezTo>
                  <a:lnTo>
                    <a:pt x="167" y="167"/>
                  </a:lnTo>
                  <a:lnTo>
                    <a:pt x="167" y="0"/>
                  </a:lnTo>
                  <a:close/>
                </a:path>
              </a:pathLst>
            </a:custGeom>
            <a:solidFill>
              <a:srgbClr val="3B79CE"/>
            </a:solidFill>
            <a:ln>
              <a:noFill/>
            </a:ln>
            <a:effectLst/>
            <a:extLst>
              <a:ext uri="{91240B29-F687-4F45-9708-019B960494DF}">
                <a14:hiddenLine xmlns:a14="http://schemas.microsoft.com/office/drawing/2010/main" w="9525">
                  <a:solidFill>
                    <a:srgbClr val="000000"/>
                  </a:solidFill>
                  <a:prstDash val="solid"/>
                  <a:round/>
                  <a:headEnd/>
                  <a:tailEnd/>
                </a14:hiddenLine>
              </a:ext>
            </a:extLst>
          </p:spPr>
          <p:txBody>
            <a:bodyPr/>
            <a:lstStyle/>
            <a:p>
              <a:endParaRPr lang="zh-CN" altLang="en-US"/>
            </a:p>
          </p:txBody>
        </p:sp>
        <p:sp>
          <p:nvSpPr>
            <p:cNvPr id="2" name="文本框 1"/>
            <p:cNvSpPr txBox="1"/>
            <p:nvPr/>
          </p:nvSpPr>
          <p:spPr>
            <a:xfrm>
              <a:off x="7775558" y="2846722"/>
              <a:ext cx="1210588" cy="400110"/>
            </a:xfrm>
            <a:prstGeom prst="rect">
              <a:avLst/>
            </a:prstGeom>
            <a:noFill/>
          </p:spPr>
          <p:txBody>
            <a:bodyPr wrap="none" rtlCol="0">
              <a:spAutoFit/>
            </a:bodyPr>
            <a:lstStyle/>
            <a:p>
              <a:r>
                <a:rPr lang="zh-CN" altLang="en-US" sz="2000" b="1" dirty="0">
                  <a:solidFill>
                    <a:schemeClr val="bg1"/>
                  </a:solidFill>
                  <a:latin typeface="微软雅黑" panose="020B0503020204020204" pitchFamily="34" charset="-122"/>
                  <a:ea typeface="微软雅黑" panose="020B0503020204020204" pitchFamily="34" charset="-122"/>
                </a:rPr>
                <a:t>培养使用</a:t>
              </a:r>
            </a:p>
          </p:txBody>
        </p:sp>
      </p:grpSp>
      <p:grpSp>
        <p:nvGrpSpPr>
          <p:cNvPr id="6" name="组合 5"/>
          <p:cNvGrpSpPr/>
          <p:nvPr/>
        </p:nvGrpSpPr>
        <p:grpSpPr>
          <a:xfrm>
            <a:off x="7488580" y="3334394"/>
            <a:ext cx="1678781" cy="1669256"/>
            <a:chOff x="7490166" y="3617895"/>
            <a:chExt cx="1678781" cy="1669256"/>
          </a:xfrm>
        </p:grpSpPr>
        <p:sp>
          <p:nvSpPr>
            <p:cNvPr id="53" name="Freeform 6"/>
            <p:cNvSpPr>
              <a:spLocks/>
            </p:cNvSpPr>
            <p:nvPr/>
          </p:nvSpPr>
          <p:spPr bwMode="auto">
            <a:xfrm>
              <a:off x="7490166" y="3617895"/>
              <a:ext cx="1678781" cy="1669256"/>
            </a:xfrm>
            <a:custGeom>
              <a:avLst/>
              <a:gdLst>
                <a:gd name="T0" fmla="*/ 562 w 168"/>
                <a:gd name="T1" fmla="*/ 0 h 167"/>
                <a:gd name="T2" fmla="*/ 562 w 168"/>
                <a:gd name="T3" fmla="*/ 0 h 167"/>
                <a:gd name="T4" fmla="*/ 98759 w 168"/>
                <a:gd name="T5" fmla="*/ 98812 h 167"/>
                <a:gd name="T6" fmla="*/ 99321 w 168"/>
                <a:gd name="T7" fmla="*/ 0 h 167"/>
                <a:gd name="T8" fmla="*/ 562 w 168"/>
                <a:gd name="T9" fmla="*/ 0 h 16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68" h="167">
                  <a:moveTo>
                    <a:pt x="1" y="0"/>
                  </a:moveTo>
                  <a:cubicBezTo>
                    <a:pt x="1" y="0"/>
                    <a:pt x="1" y="0"/>
                    <a:pt x="1" y="0"/>
                  </a:cubicBezTo>
                  <a:cubicBezTo>
                    <a:pt x="0" y="92"/>
                    <a:pt x="75" y="167"/>
                    <a:pt x="167" y="167"/>
                  </a:cubicBezTo>
                  <a:lnTo>
                    <a:pt x="168" y="0"/>
                  </a:lnTo>
                  <a:lnTo>
                    <a:pt x="1" y="0"/>
                  </a:lnTo>
                  <a:close/>
                </a:path>
              </a:pathLst>
            </a:custGeom>
            <a:solidFill>
              <a:srgbClr val="FF0000"/>
            </a:solidFill>
            <a:ln>
              <a:noFill/>
            </a:ln>
            <a:effectLst/>
            <a:extLst>
              <a:ext uri="{91240B29-F687-4F45-9708-019B960494DF}">
                <a14:hiddenLine xmlns:a14="http://schemas.microsoft.com/office/drawing/2010/main" w="9525">
                  <a:solidFill>
                    <a:srgbClr val="000000"/>
                  </a:solidFill>
                  <a:prstDash val="solid"/>
                  <a:round/>
                  <a:headEnd/>
                  <a:tailEnd/>
                </a14:hiddenLine>
              </a:ext>
            </a:extLst>
          </p:spPr>
          <p:txBody>
            <a:bodyPr/>
            <a:lstStyle/>
            <a:p>
              <a:endParaRPr lang="zh-CN" altLang="en-US"/>
            </a:p>
          </p:txBody>
        </p:sp>
        <p:sp>
          <p:nvSpPr>
            <p:cNvPr id="73" name="文本框 72"/>
            <p:cNvSpPr txBox="1"/>
            <p:nvPr/>
          </p:nvSpPr>
          <p:spPr>
            <a:xfrm>
              <a:off x="7775558" y="3886273"/>
              <a:ext cx="1210588" cy="400110"/>
            </a:xfrm>
            <a:prstGeom prst="rect">
              <a:avLst/>
            </a:prstGeom>
            <a:noFill/>
          </p:spPr>
          <p:txBody>
            <a:bodyPr wrap="none" rtlCol="0">
              <a:spAutoFit/>
            </a:bodyPr>
            <a:lstStyle/>
            <a:p>
              <a:r>
                <a:rPr lang="zh-CN" altLang="en-US" sz="2000" b="1" dirty="0">
                  <a:solidFill>
                    <a:schemeClr val="bg1"/>
                  </a:solidFill>
                  <a:latin typeface="微软雅黑" panose="020B0503020204020204" pitchFamily="34" charset="-122"/>
                  <a:ea typeface="微软雅黑" panose="020B0503020204020204" pitchFamily="34" charset="-122"/>
                </a:rPr>
                <a:t>坚决不用</a:t>
              </a:r>
            </a:p>
          </p:txBody>
        </p:sp>
      </p:grpSp>
      <p:grpSp>
        <p:nvGrpSpPr>
          <p:cNvPr id="5" name="组合 4"/>
          <p:cNvGrpSpPr/>
          <p:nvPr/>
        </p:nvGrpSpPr>
        <p:grpSpPr>
          <a:xfrm>
            <a:off x="9256657" y="3324869"/>
            <a:ext cx="1688306" cy="1688306"/>
            <a:chOff x="9258244" y="3608370"/>
            <a:chExt cx="1688306" cy="1688306"/>
          </a:xfrm>
        </p:grpSpPr>
        <p:sp>
          <p:nvSpPr>
            <p:cNvPr id="51" name="Freeform 5"/>
            <p:cNvSpPr>
              <a:spLocks/>
            </p:cNvSpPr>
            <p:nvPr/>
          </p:nvSpPr>
          <p:spPr bwMode="auto">
            <a:xfrm>
              <a:off x="9258244" y="3608370"/>
              <a:ext cx="1688306" cy="1688306"/>
            </a:xfrm>
            <a:custGeom>
              <a:avLst/>
              <a:gdLst>
                <a:gd name="T0" fmla="*/ 0 w 169"/>
                <a:gd name="T1" fmla="*/ 99268 h 169"/>
                <a:gd name="T2" fmla="*/ 562 w 169"/>
                <a:gd name="T3" fmla="*/ 99268 h 169"/>
                <a:gd name="T4" fmla="*/ 99831 w 169"/>
                <a:gd name="T5" fmla="*/ 562 h 169"/>
                <a:gd name="T6" fmla="*/ 99268 w 169"/>
                <a:gd name="T7" fmla="*/ 0 h 169"/>
                <a:gd name="T8" fmla="*/ 562 w 169"/>
                <a:gd name="T9" fmla="*/ 562 h 169"/>
                <a:gd name="T10" fmla="*/ 0 w 169"/>
                <a:gd name="T11" fmla="*/ 99268 h 16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69" h="169">
                  <a:moveTo>
                    <a:pt x="0" y="168"/>
                  </a:moveTo>
                  <a:cubicBezTo>
                    <a:pt x="1" y="168"/>
                    <a:pt x="1" y="168"/>
                    <a:pt x="1" y="168"/>
                  </a:cubicBezTo>
                  <a:cubicBezTo>
                    <a:pt x="94" y="169"/>
                    <a:pt x="169" y="94"/>
                    <a:pt x="169" y="1"/>
                  </a:cubicBezTo>
                  <a:cubicBezTo>
                    <a:pt x="169" y="1"/>
                    <a:pt x="168" y="1"/>
                    <a:pt x="168" y="0"/>
                  </a:cubicBezTo>
                  <a:lnTo>
                    <a:pt x="1" y="1"/>
                  </a:lnTo>
                  <a:lnTo>
                    <a:pt x="0" y="168"/>
                  </a:lnTo>
                  <a:close/>
                </a:path>
              </a:pathLst>
            </a:custGeom>
            <a:solidFill>
              <a:srgbClr val="FF8500"/>
            </a:solidFill>
            <a:ln>
              <a:noFill/>
            </a:ln>
            <a:effectLst/>
            <a:extLst>
              <a:ext uri="{91240B29-F687-4F45-9708-019B960494DF}">
                <a14:hiddenLine xmlns:a14="http://schemas.microsoft.com/office/drawing/2010/main" w="9525">
                  <a:solidFill>
                    <a:srgbClr val="000000"/>
                  </a:solidFill>
                  <a:prstDash val="solid"/>
                  <a:round/>
                  <a:headEnd/>
                  <a:tailEnd/>
                </a14:hiddenLine>
              </a:ext>
            </a:extLst>
          </p:spPr>
          <p:txBody>
            <a:bodyPr/>
            <a:lstStyle/>
            <a:p>
              <a:endParaRPr lang="zh-CN" altLang="en-US"/>
            </a:p>
          </p:txBody>
        </p:sp>
        <p:sp>
          <p:nvSpPr>
            <p:cNvPr id="74" name="文本框 73"/>
            <p:cNvSpPr txBox="1"/>
            <p:nvPr/>
          </p:nvSpPr>
          <p:spPr>
            <a:xfrm>
              <a:off x="9449576" y="3886273"/>
              <a:ext cx="1210588" cy="400110"/>
            </a:xfrm>
            <a:prstGeom prst="rect">
              <a:avLst/>
            </a:prstGeom>
            <a:noFill/>
          </p:spPr>
          <p:txBody>
            <a:bodyPr wrap="none" rtlCol="0">
              <a:spAutoFit/>
            </a:bodyPr>
            <a:lstStyle/>
            <a:p>
              <a:r>
                <a:rPr lang="zh-CN" altLang="en-US" sz="2000" b="1" dirty="0">
                  <a:solidFill>
                    <a:schemeClr val="bg1"/>
                  </a:solidFill>
                  <a:latin typeface="微软雅黑" panose="020B0503020204020204" pitchFamily="34" charset="-122"/>
                  <a:ea typeface="微软雅黑" panose="020B0503020204020204" pitchFamily="34" charset="-122"/>
                </a:rPr>
                <a:t>限制使用</a:t>
              </a:r>
            </a:p>
          </p:txBody>
        </p:sp>
      </p:grpSp>
      <p:grpSp>
        <p:nvGrpSpPr>
          <p:cNvPr id="4" name="组合 3"/>
          <p:cNvGrpSpPr/>
          <p:nvPr/>
        </p:nvGrpSpPr>
        <p:grpSpPr>
          <a:xfrm>
            <a:off x="9266182" y="1556793"/>
            <a:ext cx="1669256" cy="1678781"/>
            <a:chOff x="9267769" y="1840293"/>
            <a:chExt cx="1669256" cy="1678781"/>
          </a:xfrm>
        </p:grpSpPr>
        <p:sp>
          <p:nvSpPr>
            <p:cNvPr id="50" name="Freeform 4"/>
            <p:cNvSpPr>
              <a:spLocks/>
            </p:cNvSpPr>
            <p:nvPr/>
          </p:nvSpPr>
          <p:spPr bwMode="auto">
            <a:xfrm>
              <a:off x="9267769" y="1840293"/>
              <a:ext cx="1669256" cy="1678781"/>
            </a:xfrm>
            <a:custGeom>
              <a:avLst/>
              <a:gdLst>
                <a:gd name="T0" fmla="*/ 98812 w 167"/>
                <a:gd name="T1" fmla="*/ 98759 h 168"/>
                <a:gd name="T2" fmla="*/ 0 w 167"/>
                <a:gd name="T3" fmla="*/ 562 h 168"/>
                <a:gd name="T4" fmla="*/ 0 w 167"/>
                <a:gd name="T5" fmla="*/ 562 h 168"/>
                <a:gd name="T6" fmla="*/ 0 w 167"/>
                <a:gd name="T7" fmla="*/ 99321 h 168"/>
                <a:gd name="T8" fmla="*/ 98812 w 167"/>
                <a:gd name="T9" fmla="*/ 98759 h 1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67" h="168">
                  <a:moveTo>
                    <a:pt x="167" y="167"/>
                  </a:moveTo>
                  <a:cubicBezTo>
                    <a:pt x="167" y="75"/>
                    <a:pt x="92" y="1"/>
                    <a:pt x="0" y="1"/>
                  </a:cubicBezTo>
                  <a:cubicBezTo>
                    <a:pt x="0" y="0"/>
                    <a:pt x="0" y="1"/>
                    <a:pt x="0" y="1"/>
                  </a:cubicBezTo>
                  <a:lnTo>
                    <a:pt x="0" y="168"/>
                  </a:lnTo>
                  <a:lnTo>
                    <a:pt x="167" y="167"/>
                  </a:lnTo>
                  <a:close/>
                </a:path>
              </a:pathLst>
            </a:custGeom>
            <a:solidFill>
              <a:srgbClr val="8BAB00"/>
            </a:solidFill>
            <a:ln>
              <a:noFill/>
            </a:ln>
            <a:effectLst/>
            <a:extLst>
              <a:ext uri="{91240B29-F687-4F45-9708-019B960494DF}">
                <a14:hiddenLine xmlns:a14="http://schemas.microsoft.com/office/drawing/2010/main" w="9525">
                  <a:solidFill>
                    <a:srgbClr val="000000"/>
                  </a:solidFill>
                  <a:prstDash val="solid"/>
                  <a:round/>
                  <a:headEnd/>
                  <a:tailEnd/>
                </a14:hiddenLine>
              </a:ext>
            </a:extLst>
          </p:spPr>
          <p:txBody>
            <a:bodyPr/>
            <a:lstStyle/>
            <a:p>
              <a:endParaRPr lang="zh-CN" altLang="en-US" dirty="0"/>
            </a:p>
          </p:txBody>
        </p:sp>
        <p:sp>
          <p:nvSpPr>
            <p:cNvPr id="75" name="文本框 74"/>
            <p:cNvSpPr txBox="1"/>
            <p:nvPr/>
          </p:nvSpPr>
          <p:spPr>
            <a:xfrm>
              <a:off x="9449576" y="2846722"/>
              <a:ext cx="1210588" cy="400110"/>
            </a:xfrm>
            <a:prstGeom prst="rect">
              <a:avLst/>
            </a:prstGeom>
            <a:noFill/>
          </p:spPr>
          <p:txBody>
            <a:bodyPr wrap="none" rtlCol="0">
              <a:spAutoFit/>
            </a:bodyPr>
            <a:lstStyle/>
            <a:p>
              <a:r>
                <a:rPr lang="zh-CN" altLang="en-US" sz="2000" b="1" dirty="0">
                  <a:solidFill>
                    <a:schemeClr val="bg1"/>
                  </a:solidFill>
                  <a:latin typeface="微软雅黑" panose="020B0503020204020204" pitchFamily="34" charset="-122"/>
                  <a:ea typeface="微软雅黑" panose="020B0503020204020204" pitchFamily="34" charset="-122"/>
                </a:rPr>
                <a:t>破格重用</a:t>
              </a:r>
            </a:p>
          </p:txBody>
        </p:sp>
      </p:grpSp>
      <p:cxnSp>
        <p:nvCxnSpPr>
          <p:cNvPr id="8" name="直接箭头连接符 7"/>
          <p:cNvCxnSpPr/>
          <p:nvPr/>
        </p:nvCxnSpPr>
        <p:spPr>
          <a:xfrm flipV="1">
            <a:off x="7176120" y="1566319"/>
            <a:ext cx="0" cy="3667412"/>
          </a:xfrm>
          <a:prstGeom prst="straightConnector1">
            <a:avLst/>
          </a:prstGeom>
          <a:ln w="38100">
            <a:solidFill>
              <a:srgbClr val="3B79CE"/>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p:nvPr/>
        </p:nvCxnSpPr>
        <p:spPr>
          <a:xfrm>
            <a:off x="7176120" y="5233731"/>
            <a:ext cx="3888432" cy="0"/>
          </a:xfrm>
          <a:prstGeom prst="straightConnector1">
            <a:avLst/>
          </a:prstGeom>
          <a:ln w="38100">
            <a:solidFill>
              <a:srgbClr val="FF8500"/>
            </a:solidFill>
            <a:tailEnd type="triangle"/>
          </a:ln>
        </p:spPr>
        <p:style>
          <a:lnRef idx="1">
            <a:schemeClr val="accent1"/>
          </a:lnRef>
          <a:fillRef idx="0">
            <a:schemeClr val="accent1"/>
          </a:fillRef>
          <a:effectRef idx="0">
            <a:schemeClr val="accent1"/>
          </a:effectRef>
          <a:fontRef idx="minor">
            <a:schemeClr val="tx1"/>
          </a:fontRef>
        </p:style>
      </p:cxnSp>
      <p:sp>
        <p:nvSpPr>
          <p:cNvPr id="18" name="文本框 17"/>
          <p:cNvSpPr txBox="1"/>
          <p:nvPr/>
        </p:nvSpPr>
        <p:spPr>
          <a:xfrm>
            <a:off x="7274943" y="1566317"/>
            <a:ext cx="441146" cy="400110"/>
          </a:xfrm>
          <a:prstGeom prst="rect">
            <a:avLst/>
          </a:prstGeom>
          <a:noFill/>
        </p:spPr>
        <p:txBody>
          <a:bodyPr wrap="none" rtlCol="0">
            <a:spAutoFit/>
          </a:bodyPr>
          <a:lstStyle/>
          <a:p>
            <a:r>
              <a:rPr lang="zh-CN" altLang="en-US" sz="2000" b="1" dirty="0">
                <a:solidFill>
                  <a:srgbClr val="3B79CE"/>
                </a:solidFill>
                <a:latin typeface="微软雅黑" panose="020B0503020204020204" pitchFamily="34" charset="-122"/>
                <a:ea typeface="微软雅黑" panose="020B0503020204020204" pitchFamily="34" charset="-122"/>
              </a:rPr>
              <a:t>德</a:t>
            </a:r>
          </a:p>
        </p:txBody>
      </p:sp>
      <p:sp>
        <p:nvSpPr>
          <p:cNvPr id="76" name="文本框 75"/>
          <p:cNvSpPr txBox="1"/>
          <p:nvPr/>
        </p:nvSpPr>
        <p:spPr>
          <a:xfrm>
            <a:off x="10658577" y="4740618"/>
            <a:ext cx="441146" cy="400110"/>
          </a:xfrm>
          <a:prstGeom prst="rect">
            <a:avLst/>
          </a:prstGeom>
          <a:noFill/>
        </p:spPr>
        <p:txBody>
          <a:bodyPr wrap="none" rtlCol="0">
            <a:spAutoFit/>
          </a:bodyPr>
          <a:lstStyle/>
          <a:p>
            <a:r>
              <a:rPr lang="zh-CN" altLang="en-US" sz="2000" b="1" dirty="0">
                <a:solidFill>
                  <a:srgbClr val="FF8500"/>
                </a:solidFill>
                <a:latin typeface="微软雅黑" panose="020B0503020204020204" pitchFamily="34" charset="-122"/>
                <a:ea typeface="微软雅黑" panose="020B0503020204020204" pitchFamily="34" charset="-122"/>
              </a:rPr>
              <a:t>才</a:t>
            </a:r>
          </a:p>
        </p:txBody>
      </p:sp>
    </p:spTree>
    <p:extLst>
      <p:ext uri="{BB962C8B-B14F-4D97-AF65-F5344CB8AC3E}">
        <p14:creationId xmlns:p14="http://schemas.microsoft.com/office/powerpoint/2010/main" val="791912366"/>
      </p:ext>
    </p:extLst>
  </p:cSld>
  <p:clrMapOvr>
    <a:masterClrMapping/>
  </p:clrMapOvr>
  <mc:AlternateContent xmlns:mc="http://schemas.openxmlformats.org/markup-compatibility/2006" xmlns:p14="http://schemas.microsoft.com/office/powerpoint/2010/main">
    <mc:Choice Requires="p14">
      <p:transition>
        <p14:pan/>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43"/>
                                        </p:tgtEl>
                                        <p:attrNameLst>
                                          <p:attrName>style.visibility</p:attrName>
                                        </p:attrNameLst>
                                      </p:cBhvr>
                                      <p:to>
                                        <p:strVal val="visible"/>
                                      </p:to>
                                    </p:set>
                                    <p:anim calcmode="lin" valueType="num">
                                      <p:cBhvr additive="base">
                                        <p:cTn id="7" dur="500" fill="hold"/>
                                        <p:tgtEl>
                                          <p:spTgt spid="43"/>
                                        </p:tgtEl>
                                        <p:attrNameLst>
                                          <p:attrName>ppt_x</p:attrName>
                                        </p:attrNameLst>
                                      </p:cBhvr>
                                      <p:tavLst>
                                        <p:tav tm="0">
                                          <p:val>
                                            <p:strVal val="#ppt_x"/>
                                          </p:val>
                                        </p:tav>
                                        <p:tav tm="100000">
                                          <p:val>
                                            <p:strVal val="#ppt_x"/>
                                          </p:val>
                                        </p:tav>
                                      </p:tavLst>
                                    </p:anim>
                                    <p:anim calcmode="lin" valueType="num">
                                      <p:cBhvr additive="base">
                                        <p:cTn id="8" dur="500" fill="hold"/>
                                        <p:tgtEl>
                                          <p:spTgt spid="43"/>
                                        </p:tgtEl>
                                        <p:attrNameLst>
                                          <p:attrName>ppt_y</p:attrName>
                                        </p:attrNameLst>
                                      </p:cBhvr>
                                      <p:tavLst>
                                        <p:tav tm="0">
                                          <p:val>
                                            <p:strVal val="1+#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44"/>
                                        </p:tgtEl>
                                        <p:attrNameLst>
                                          <p:attrName>style.visibility</p:attrName>
                                        </p:attrNameLst>
                                      </p:cBhvr>
                                      <p:to>
                                        <p:strVal val="visible"/>
                                      </p:to>
                                    </p:set>
                                    <p:anim calcmode="lin" valueType="num">
                                      <p:cBhvr additive="base">
                                        <p:cTn id="11" dur="500" fill="hold"/>
                                        <p:tgtEl>
                                          <p:spTgt spid="44"/>
                                        </p:tgtEl>
                                        <p:attrNameLst>
                                          <p:attrName>ppt_x</p:attrName>
                                        </p:attrNameLst>
                                      </p:cBhvr>
                                      <p:tavLst>
                                        <p:tav tm="0">
                                          <p:val>
                                            <p:strVal val="#ppt_x"/>
                                          </p:val>
                                        </p:tav>
                                        <p:tav tm="100000">
                                          <p:val>
                                            <p:strVal val="#ppt_x"/>
                                          </p:val>
                                        </p:tav>
                                      </p:tavLst>
                                    </p:anim>
                                    <p:anim calcmode="lin" valueType="num">
                                      <p:cBhvr additive="base">
                                        <p:cTn id="12" dur="500" fill="hold"/>
                                        <p:tgtEl>
                                          <p:spTgt spid="44"/>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22" presetClass="entr" presetSubtype="4" fill="hold" nodeType="after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wipe(down)">
                                      <p:cBhvr>
                                        <p:cTn id="16" dur="500"/>
                                        <p:tgtEl>
                                          <p:spTgt spid="8"/>
                                        </p:tgtEl>
                                      </p:cBhvr>
                                    </p:animEffect>
                                  </p:childTnLst>
                                </p:cTn>
                              </p:par>
                              <p:par>
                                <p:cTn id="17" presetID="22" presetClass="entr" presetSubtype="8"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wipe(left)">
                                      <p:cBhvr>
                                        <p:cTn id="19" dur="500"/>
                                        <p:tgtEl>
                                          <p:spTgt spid="12"/>
                                        </p:tgtEl>
                                      </p:cBhvr>
                                    </p:animEffect>
                                  </p:childTnLst>
                                </p:cTn>
                              </p:par>
                            </p:childTnLst>
                          </p:cTn>
                        </p:par>
                        <p:par>
                          <p:cTn id="20" fill="hold">
                            <p:stCondLst>
                              <p:cond delay="1000"/>
                            </p:stCondLst>
                            <p:childTnLst>
                              <p:par>
                                <p:cTn id="21" presetID="10" presetClass="entr" presetSubtype="0" fill="hold" grpId="0" nodeType="after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500"/>
                                        <p:tgtEl>
                                          <p:spTgt spid="18"/>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76"/>
                                        </p:tgtEl>
                                        <p:attrNameLst>
                                          <p:attrName>style.visibility</p:attrName>
                                        </p:attrNameLst>
                                      </p:cBhvr>
                                      <p:to>
                                        <p:strVal val="visible"/>
                                      </p:to>
                                    </p:set>
                                    <p:animEffect transition="in" filter="fade">
                                      <p:cBhvr>
                                        <p:cTn id="26" dur="500"/>
                                        <p:tgtEl>
                                          <p:spTgt spid="76"/>
                                        </p:tgtEl>
                                      </p:cBhvr>
                                    </p:animEffect>
                                  </p:childTnLst>
                                </p:cTn>
                              </p:par>
                            </p:childTnLst>
                          </p:cTn>
                        </p:par>
                        <p:par>
                          <p:cTn id="27" fill="hold">
                            <p:stCondLst>
                              <p:cond delay="1500"/>
                            </p:stCondLst>
                            <p:childTnLst>
                              <p:par>
                                <p:cTn id="28" presetID="2" presetClass="entr" presetSubtype="9" decel="100000" fill="hold" nodeType="afterEffect">
                                  <p:stCondLst>
                                    <p:cond delay="0"/>
                                  </p:stCondLst>
                                  <p:childTnLst>
                                    <p:set>
                                      <p:cBhvr>
                                        <p:cTn id="29" dur="1" fill="hold">
                                          <p:stCondLst>
                                            <p:cond delay="0"/>
                                          </p:stCondLst>
                                        </p:cTn>
                                        <p:tgtEl>
                                          <p:spTgt spid="3"/>
                                        </p:tgtEl>
                                        <p:attrNameLst>
                                          <p:attrName>style.visibility</p:attrName>
                                        </p:attrNameLst>
                                      </p:cBhvr>
                                      <p:to>
                                        <p:strVal val="visible"/>
                                      </p:to>
                                    </p:set>
                                    <p:anim calcmode="lin" valueType="num">
                                      <p:cBhvr additive="base">
                                        <p:cTn id="30" dur="500" fill="hold"/>
                                        <p:tgtEl>
                                          <p:spTgt spid="3"/>
                                        </p:tgtEl>
                                        <p:attrNameLst>
                                          <p:attrName>ppt_x</p:attrName>
                                        </p:attrNameLst>
                                      </p:cBhvr>
                                      <p:tavLst>
                                        <p:tav tm="0">
                                          <p:val>
                                            <p:strVal val="0-#ppt_w/2"/>
                                          </p:val>
                                        </p:tav>
                                        <p:tav tm="100000">
                                          <p:val>
                                            <p:strVal val="#ppt_x"/>
                                          </p:val>
                                        </p:tav>
                                      </p:tavLst>
                                    </p:anim>
                                    <p:anim calcmode="lin" valueType="num">
                                      <p:cBhvr additive="base">
                                        <p:cTn id="31" dur="500" fill="hold"/>
                                        <p:tgtEl>
                                          <p:spTgt spid="3"/>
                                        </p:tgtEl>
                                        <p:attrNameLst>
                                          <p:attrName>ppt_y</p:attrName>
                                        </p:attrNameLst>
                                      </p:cBhvr>
                                      <p:tavLst>
                                        <p:tav tm="0">
                                          <p:val>
                                            <p:strVal val="0-#ppt_h/2"/>
                                          </p:val>
                                        </p:tav>
                                        <p:tav tm="100000">
                                          <p:val>
                                            <p:strVal val="#ppt_y"/>
                                          </p:val>
                                        </p:tav>
                                      </p:tavLst>
                                    </p:anim>
                                  </p:childTnLst>
                                </p:cTn>
                              </p:par>
                              <p:par>
                                <p:cTn id="32" presetID="2" presetClass="entr" presetSubtype="3" decel="100000" fill="hold" nodeType="withEffect">
                                  <p:stCondLst>
                                    <p:cond delay="0"/>
                                  </p:stCondLst>
                                  <p:childTnLst>
                                    <p:set>
                                      <p:cBhvr>
                                        <p:cTn id="33" dur="1" fill="hold">
                                          <p:stCondLst>
                                            <p:cond delay="0"/>
                                          </p:stCondLst>
                                        </p:cTn>
                                        <p:tgtEl>
                                          <p:spTgt spid="4"/>
                                        </p:tgtEl>
                                        <p:attrNameLst>
                                          <p:attrName>style.visibility</p:attrName>
                                        </p:attrNameLst>
                                      </p:cBhvr>
                                      <p:to>
                                        <p:strVal val="visible"/>
                                      </p:to>
                                    </p:set>
                                    <p:anim calcmode="lin" valueType="num">
                                      <p:cBhvr additive="base">
                                        <p:cTn id="34" dur="500" fill="hold"/>
                                        <p:tgtEl>
                                          <p:spTgt spid="4"/>
                                        </p:tgtEl>
                                        <p:attrNameLst>
                                          <p:attrName>ppt_x</p:attrName>
                                        </p:attrNameLst>
                                      </p:cBhvr>
                                      <p:tavLst>
                                        <p:tav tm="0">
                                          <p:val>
                                            <p:strVal val="1+#ppt_w/2"/>
                                          </p:val>
                                        </p:tav>
                                        <p:tav tm="100000">
                                          <p:val>
                                            <p:strVal val="#ppt_x"/>
                                          </p:val>
                                        </p:tav>
                                      </p:tavLst>
                                    </p:anim>
                                    <p:anim calcmode="lin" valueType="num">
                                      <p:cBhvr additive="base">
                                        <p:cTn id="35" dur="500" fill="hold"/>
                                        <p:tgtEl>
                                          <p:spTgt spid="4"/>
                                        </p:tgtEl>
                                        <p:attrNameLst>
                                          <p:attrName>ppt_y</p:attrName>
                                        </p:attrNameLst>
                                      </p:cBhvr>
                                      <p:tavLst>
                                        <p:tav tm="0">
                                          <p:val>
                                            <p:strVal val="0-#ppt_h/2"/>
                                          </p:val>
                                        </p:tav>
                                        <p:tav tm="100000">
                                          <p:val>
                                            <p:strVal val="#ppt_y"/>
                                          </p:val>
                                        </p:tav>
                                      </p:tavLst>
                                    </p:anim>
                                  </p:childTnLst>
                                </p:cTn>
                              </p:par>
                              <p:par>
                                <p:cTn id="36" presetID="2" presetClass="entr" presetSubtype="12" decel="100000" fill="hold" nodeType="withEffect">
                                  <p:stCondLst>
                                    <p:cond delay="0"/>
                                  </p:stCondLst>
                                  <p:childTnLst>
                                    <p:set>
                                      <p:cBhvr>
                                        <p:cTn id="37" dur="1" fill="hold">
                                          <p:stCondLst>
                                            <p:cond delay="0"/>
                                          </p:stCondLst>
                                        </p:cTn>
                                        <p:tgtEl>
                                          <p:spTgt spid="6"/>
                                        </p:tgtEl>
                                        <p:attrNameLst>
                                          <p:attrName>style.visibility</p:attrName>
                                        </p:attrNameLst>
                                      </p:cBhvr>
                                      <p:to>
                                        <p:strVal val="visible"/>
                                      </p:to>
                                    </p:set>
                                    <p:anim calcmode="lin" valueType="num">
                                      <p:cBhvr additive="base">
                                        <p:cTn id="38" dur="500" fill="hold"/>
                                        <p:tgtEl>
                                          <p:spTgt spid="6"/>
                                        </p:tgtEl>
                                        <p:attrNameLst>
                                          <p:attrName>ppt_x</p:attrName>
                                        </p:attrNameLst>
                                      </p:cBhvr>
                                      <p:tavLst>
                                        <p:tav tm="0">
                                          <p:val>
                                            <p:strVal val="0-#ppt_w/2"/>
                                          </p:val>
                                        </p:tav>
                                        <p:tav tm="100000">
                                          <p:val>
                                            <p:strVal val="#ppt_x"/>
                                          </p:val>
                                        </p:tav>
                                      </p:tavLst>
                                    </p:anim>
                                    <p:anim calcmode="lin" valueType="num">
                                      <p:cBhvr additive="base">
                                        <p:cTn id="39" dur="500" fill="hold"/>
                                        <p:tgtEl>
                                          <p:spTgt spid="6"/>
                                        </p:tgtEl>
                                        <p:attrNameLst>
                                          <p:attrName>ppt_y</p:attrName>
                                        </p:attrNameLst>
                                      </p:cBhvr>
                                      <p:tavLst>
                                        <p:tav tm="0">
                                          <p:val>
                                            <p:strVal val="1+#ppt_h/2"/>
                                          </p:val>
                                        </p:tav>
                                        <p:tav tm="100000">
                                          <p:val>
                                            <p:strVal val="#ppt_y"/>
                                          </p:val>
                                        </p:tav>
                                      </p:tavLst>
                                    </p:anim>
                                  </p:childTnLst>
                                </p:cTn>
                              </p:par>
                              <p:par>
                                <p:cTn id="40" presetID="2" presetClass="entr" presetSubtype="6" decel="100000" fill="hold" nodeType="withEffect">
                                  <p:stCondLst>
                                    <p:cond delay="0"/>
                                  </p:stCondLst>
                                  <p:childTnLst>
                                    <p:set>
                                      <p:cBhvr>
                                        <p:cTn id="41" dur="1" fill="hold">
                                          <p:stCondLst>
                                            <p:cond delay="0"/>
                                          </p:stCondLst>
                                        </p:cTn>
                                        <p:tgtEl>
                                          <p:spTgt spid="5"/>
                                        </p:tgtEl>
                                        <p:attrNameLst>
                                          <p:attrName>style.visibility</p:attrName>
                                        </p:attrNameLst>
                                      </p:cBhvr>
                                      <p:to>
                                        <p:strVal val="visible"/>
                                      </p:to>
                                    </p:set>
                                    <p:anim calcmode="lin" valueType="num">
                                      <p:cBhvr additive="base">
                                        <p:cTn id="42" dur="500" fill="hold"/>
                                        <p:tgtEl>
                                          <p:spTgt spid="5"/>
                                        </p:tgtEl>
                                        <p:attrNameLst>
                                          <p:attrName>ppt_x</p:attrName>
                                        </p:attrNameLst>
                                      </p:cBhvr>
                                      <p:tavLst>
                                        <p:tav tm="0">
                                          <p:val>
                                            <p:strVal val="1+#ppt_w/2"/>
                                          </p:val>
                                        </p:tav>
                                        <p:tav tm="100000">
                                          <p:val>
                                            <p:strVal val="#ppt_x"/>
                                          </p:val>
                                        </p:tav>
                                      </p:tavLst>
                                    </p:anim>
                                    <p:anim calcmode="lin" valueType="num">
                                      <p:cBhvr additive="base">
                                        <p:cTn id="43"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44" grpId="0"/>
      <p:bldP spid="18" grpId="0"/>
      <p:bldP spid="76"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7608168" y="1203644"/>
            <a:ext cx="3384376" cy="4159158"/>
          </a:xfrm>
          <a:prstGeom prst="rect">
            <a:avLst/>
          </a:prstGeom>
          <a:noFill/>
          <a:ln w="28575">
            <a:solidFill>
              <a:schemeClr val="bg1"/>
            </a:solidFill>
          </a:ln>
          <a:effectLst>
            <a:outerShdw blurRad="63500" sx="102000" sy="102000" algn="ctr" rotWithShape="0">
              <a:prstClr val="black">
                <a:alpha val="40000"/>
              </a:prstClr>
            </a:outerShdw>
          </a:effectLst>
        </p:spPr>
      </p:pic>
      <p:sp>
        <p:nvSpPr>
          <p:cNvPr id="24" name="TextBox 6"/>
          <p:cNvSpPr txBox="1"/>
          <p:nvPr/>
        </p:nvSpPr>
        <p:spPr>
          <a:xfrm>
            <a:off x="1343472" y="2060849"/>
            <a:ext cx="5832648" cy="2012859"/>
          </a:xfrm>
          <a:prstGeom prst="rect">
            <a:avLst/>
          </a:prstGeom>
          <a:noFill/>
        </p:spPr>
        <p:txBody>
          <a:bodyPr wrap="square" rtlCol="0">
            <a:spAutoFit/>
          </a:bodyPr>
          <a:lstStyle/>
          <a:p>
            <a:pPr>
              <a:lnSpc>
                <a:spcPct val="130000"/>
              </a:lnSpc>
            </a:pPr>
            <a:r>
              <a:rPr lang="zh-CN" altLang="en-US" sz="1600" dirty="0">
                <a:solidFill>
                  <a:srgbClr val="5F5E5C"/>
                </a:solidFill>
                <a:latin typeface="微软雅黑" pitchFamily="34" charset="-122"/>
                <a:ea typeface="微软雅黑" pitchFamily="34" charset="-122"/>
              </a:rPr>
              <a:t>吴王阖庐，重用伍子胥，国家日趋富强。“西破强楚，北威齐晋，南服越人”。阖庐的儿子夫差当政后，重用奸臣伯嚭，疏远伍子胥。其时越王勾践正在卧薪尝胆，一心灭吴，吴国亡在旦夕。伍子胥敏锐地感觉到即将发生的亡国之祸，数次进谏，“越王为人能辛苦，今王不灭，后必悔之。”夫差不听，偏信奸臣伯嚭的谗言，竟然赐刀令伍子胥自刭。</a:t>
            </a:r>
            <a:endParaRPr lang="zh-CN" altLang="zh-CN" sz="1600" b="1" dirty="0">
              <a:solidFill>
                <a:srgbClr val="E67819"/>
              </a:solidFill>
              <a:latin typeface="微软雅黑" pitchFamily="34" charset="-122"/>
              <a:ea typeface="微软雅黑" pitchFamily="34" charset="-122"/>
            </a:endParaRPr>
          </a:p>
        </p:txBody>
      </p:sp>
      <p:sp>
        <p:nvSpPr>
          <p:cNvPr id="25" name="TextBox 6"/>
          <p:cNvSpPr txBox="1"/>
          <p:nvPr/>
        </p:nvSpPr>
        <p:spPr>
          <a:xfrm>
            <a:off x="1351478" y="4364211"/>
            <a:ext cx="5823385" cy="1052596"/>
          </a:xfrm>
          <a:prstGeom prst="rect">
            <a:avLst/>
          </a:prstGeom>
          <a:noFill/>
        </p:spPr>
        <p:txBody>
          <a:bodyPr wrap="square" rtlCol="0">
            <a:spAutoFit/>
          </a:bodyPr>
          <a:lstStyle/>
          <a:p>
            <a:pPr>
              <a:lnSpc>
                <a:spcPct val="130000"/>
              </a:lnSpc>
            </a:pPr>
            <a:r>
              <a:rPr lang="zh-CN" altLang="en-US" sz="1600" dirty="0">
                <a:solidFill>
                  <a:srgbClr val="5F5E5C"/>
                </a:solidFill>
                <a:latin typeface="微软雅黑" pitchFamily="34" charset="-122"/>
                <a:ea typeface="微软雅黑" pitchFamily="34" charset="-122"/>
              </a:rPr>
              <a:t>伯嚭为人，好大喜功，贪财好色，为一己私利而不顾国家安危，内残忠臣，外通敌国，使吴国在吴越争雄中拥有绝对优势的条件下，丧失有利时机，逐渐走向衰败，直至被越国所灭。</a:t>
            </a:r>
            <a:endParaRPr lang="zh-CN" altLang="en-US" sz="1600" b="1" dirty="0">
              <a:solidFill>
                <a:srgbClr val="E67819"/>
              </a:solidFill>
              <a:latin typeface="微软雅黑" pitchFamily="34" charset="-122"/>
              <a:ea typeface="微软雅黑" pitchFamily="34" charset="-122"/>
            </a:endParaRPr>
          </a:p>
        </p:txBody>
      </p:sp>
      <p:sp>
        <p:nvSpPr>
          <p:cNvPr id="26" name="矩形 25"/>
          <p:cNvSpPr/>
          <p:nvPr/>
        </p:nvSpPr>
        <p:spPr>
          <a:xfrm>
            <a:off x="1351477" y="1207431"/>
            <a:ext cx="108000" cy="396000"/>
          </a:xfrm>
          <a:prstGeom prst="rect">
            <a:avLst/>
          </a:prstGeom>
          <a:solidFill>
            <a:srgbClr val="FF85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p:nvSpPr>
        <p:spPr>
          <a:xfrm>
            <a:off x="1482836" y="1196752"/>
            <a:ext cx="5405253" cy="452432"/>
          </a:xfrm>
          <a:prstGeom prst="rect">
            <a:avLst/>
          </a:prstGeom>
          <a:noFill/>
        </p:spPr>
        <p:txBody>
          <a:bodyPr wrap="square" rtlCol="0">
            <a:spAutoFit/>
          </a:bodyPr>
          <a:lstStyle/>
          <a:p>
            <a:pPr>
              <a:lnSpc>
                <a:spcPct val="130000"/>
              </a:lnSpc>
            </a:pPr>
            <a:r>
              <a:rPr lang="en-US" altLang="zh-CN" dirty="0">
                <a:solidFill>
                  <a:srgbClr val="5F5E5C"/>
                </a:solidFill>
                <a:latin typeface="华康俪金黑W8(P)" panose="020B0800000000000000" pitchFamily="34" charset="-122"/>
                <a:ea typeface="华康俪金黑W8(P)" panose="020B0800000000000000" pitchFamily="34" charset="-122"/>
              </a:rPr>
              <a:t>【</a:t>
            </a:r>
            <a:r>
              <a:rPr lang="zh-CN" altLang="en-US" dirty="0">
                <a:solidFill>
                  <a:srgbClr val="5F5E5C"/>
                </a:solidFill>
                <a:latin typeface="华康俪金黑W8(P)" panose="020B0800000000000000" pitchFamily="34" charset="-122"/>
                <a:ea typeface="华康俪金黑W8(P)" panose="020B0800000000000000" pitchFamily="34" charset="-122"/>
              </a:rPr>
              <a:t>夫差亲奸臣伯嚭，疏远伍子胥，致吴国灭亡</a:t>
            </a:r>
            <a:r>
              <a:rPr lang="en-US" altLang="zh-CN" dirty="0">
                <a:solidFill>
                  <a:srgbClr val="5F5E5C"/>
                </a:solidFill>
                <a:latin typeface="华康俪金黑W8(P)" panose="020B0800000000000000" pitchFamily="34" charset="-122"/>
                <a:ea typeface="华康俪金黑W8(P)" panose="020B0800000000000000" pitchFamily="34" charset="-122"/>
              </a:rPr>
              <a:t>】</a:t>
            </a:r>
            <a:endParaRPr lang="zh-CN" altLang="en-US" dirty="0">
              <a:solidFill>
                <a:srgbClr val="5F5E5C"/>
              </a:solidFill>
              <a:latin typeface="华康俪金黑W8(P)" panose="020B0800000000000000" pitchFamily="34" charset="-122"/>
              <a:ea typeface="华康俪金黑W8(P)" panose="020B0800000000000000" pitchFamily="34" charset="-122"/>
            </a:endParaRPr>
          </a:p>
        </p:txBody>
      </p:sp>
      <p:grpSp>
        <p:nvGrpSpPr>
          <p:cNvPr id="28" name="组合 27"/>
          <p:cNvGrpSpPr/>
          <p:nvPr/>
        </p:nvGrpSpPr>
        <p:grpSpPr>
          <a:xfrm>
            <a:off x="191344" y="838301"/>
            <a:ext cx="1008112" cy="1008112"/>
            <a:chOff x="192931" y="838301"/>
            <a:chExt cx="1008112" cy="1008112"/>
          </a:xfrm>
        </p:grpSpPr>
        <p:sp>
          <p:nvSpPr>
            <p:cNvPr id="29" name="椭圆 28"/>
            <p:cNvSpPr/>
            <p:nvPr/>
          </p:nvSpPr>
          <p:spPr>
            <a:xfrm>
              <a:off x="192931" y="838301"/>
              <a:ext cx="1008112" cy="1008112"/>
            </a:xfrm>
            <a:prstGeom prst="ellipse">
              <a:avLst/>
            </a:prstGeom>
            <a:solidFill>
              <a:srgbClr val="FF85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文本框 29"/>
            <p:cNvSpPr txBox="1"/>
            <p:nvPr/>
          </p:nvSpPr>
          <p:spPr>
            <a:xfrm rot="20331793">
              <a:off x="194283" y="1049969"/>
              <a:ext cx="1005403" cy="584775"/>
            </a:xfrm>
            <a:prstGeom prst="rect">
              <a:avLst/>
            </a:prstGeom>
            <a:noFill/>
          </p:spPr>
          <p:txBody>
            <a:bodyPr wrap="none" rtlCol="0">
              <a:spAutoFit/>
            </a:bodyPr>
            <a:lstStyle/>
            <a:p>
              <a:r>
                <a:rPr lang="zh-CN" altLang="en-US" sz="3200" dirty="0">
                  <a:solidFill>
                    <a:schemeClr val="bg1"/>
                  </a:solidFill>
                  <a:latin typeface="华康俪金黑W8(P)" panose="020B0800000000000000" pitchFamily="34" charset="-122"/>
                  <a:ea typeface="华康俪金黑W8(P)" panose="020B0800000000000000" pitchFamily="34" charset="-122"/>
                </a:rPr>
                <a:t>案例</a:t>
              </a:r>
            </a:p>
          </p:txBody>
        </p:sp>
      </p:grpSp>
      <p:sp>
        <p:nvSpPr>
          <p:cNvPr id="9" name="圆角矩形 8"/>
          <p:cNvSpPr/>
          <p:nvPr/>
        </p:nvSpPr>
        <p:spPr>
          <a:xfrm>
            <a:off x="10344472" y="4437112"/>
            <a:ext cx="360040" cy="720080"/>
          </a:xfrm>
          <a:prstGeom prst="roundRect">
            <a:avLst>
              <a:gd name="adj" fmla="val 10705"/>
            </a:avLst>
          </a:prstGeom>
          <a:solidFill>
            <a:srgbClr val="FF0000">
              <a:alpha val="6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zh-CN" altLang="en-US" sz="1600" dirty="0">
                <a:latin typeface="微软雅黑" panose="020B0503020204020204" pitchFamily="34" charset="-122"/>
                <a:ea typeface="微软雅黑" panose="020B0503020204020204" pitchFamily="34" charset="-122"/>
              </a:rPr>
              <a:t>夫差</a:t>
            </a:r>
          </a:p>
        </p:txBody>
      </p:sp>
    </p:spTree>
    <p:extLst>
      <p:ext uri="{BB962C8B-B14F-4D97-AF65-F5344CB8AC3E}">
        <p14:creationId xmlns:p14="http://schemas.microsoft.com/office/powerpoint/2010/main" val="8042889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0-#ppt_w/2"/>
                                          </p:val>
                                        </p:tav>
                                        <p:tav tm="100000">
                                          <p:val>
                                            <p:strVal val="#ppt_x"/>
                                          </p:val>
                                        </p:tav>
                                      </p:tavLst>
                                    </p:anim>
                                    <p:anim calcmode="lin" valueType="num">
                                      <p:cBhvr additive="base">
                                        <p:cTn id="8" dur="500" fill="hold"/>
                                        <p:tgtEl>
                                          <p:spTgt spid="24"/>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0"/>
                                  </p:stCondLst>
                                  <p:childTnLst>
                                    <p:set>
                                      <p:cBhvr>
                                        <p:cTn id="10" dur="1" fill="hold">
                                          <p:stCondLst>
                                            <p:cond delay="0"/>
                                          </p:stCondLst>
                                        </p:cTn>
                                        <p:tgtEl>
                                          <p:spTgt spid="25"/>
                                        </p:tgtEl>
                                        <p:attrNameLst>
                                          <p:attrName>style.visibility</p:attrName>
                                        </p:attrNameLst>
                                      </p:cBhvr>
                                      <p:to>
                                        <p:strVal val="visible"/>
                                      </p:to>
                                    </p:set>
                                    <p:anim calcmode="lin" valueType="num">
                                      <p:cBhvr additive="base">
                                        <p:cTn id="11" dur="500" fill="hold"/>
                                        <p:tgtEl>
                                          <p:spTgt spid="25"/>
                                        </p:tgtEl>
                                        <p:attrNameLst>
                                          <p:attrName>ppt_x</p:attrName>
                                        </p:attrNameLst>
                                      </p:cBhvr>
                                      <p:tavLst>
                                        <p:tav tm="0">
                                          <p:val>
                                            <p:strVal val="1+#ppt_w/2"/>
                                          </p:val>
                                        </p:tav>
                                        <p:tav tm="100000">
                                          <p:val>
                                            <p:strVal val="#ppt_x"/>
                                          </p:val>
                                        </p:tav>
                                      </p:tavLst>
                                    </p:anim>
                                    <p:anim calcmode="lin" valueType="num">
                                      <p:cBhvr additive="base">
                                        <p:cTn id="12" dur="500" fill="hold"/>
                                        <p:tgtEl>
                                          <p:spTgt spid="2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6"/>
          <p:cNvSpPr>
            <a:spLocks noChangeArrowheads="1"/>
          </p:cNvSpPr>
          <p:nvPr/>
        </p:nvSpPr>
        <p:spPr bwMode="auto">
          <a:xfrm>
            <a:off x="1631504" y="1268761"/>
            <a:ext cx="484664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0000"/>
              </a:lnSpc>
              <a:spcAft>
                <a:spcPts val="500"/>
              </a:spcAft>
            </a:pPr>
            <a:r>
              <a:rPr lang="zh-CN" altLang="en-US" sz="2000" dirty="0">
                <a:solidFill>
                  <a:srgbClr val="5F5E5C"/>
                </a:solidFill>
                <a:latin typeface="华康俪金黑W8(P)" pitchFamily="34" charset="-122"/>
                <a:ea typeface="华康俪金黑W8(P)" pitchFamily="34" charset="-122"/>
              </a:rPr>
              <a:t>合适的人放在合适的位子上</a:t>
            </a:r>
          </a:p>
        </p:txBody>
      </p:sp>
      <p:grpSp>
        <p:nvGrpSpPr>
          <p:cNvPr id="23" name="组合 22"/>
          <p:cNvGrpSpPr/>
          <p:nvPr/>
        </p:nvGrpSpPr>
        <p:grpSpPr>
          <a:xfrm>
            <a:off x="1186132" y="1290304"/>
            <a:ext cx="423514" cy="369332"/>
            <a:chOff x="6084263" y="2834720"/>
            <a:chExt cx="423514" cy="369332"/>
          </a:xfrm>
        </p:grpSpPr>
        <p:sp>
          <p:nvSpPr>
            <p:cNvPr id="41" name="椭圆 40"/>
            <p:cNvSpPr/>
            <p:nvPr/>
          </p:nvSpPr>
          <p:spPr bwMode="auto">
            <a:xfrm>
              <a:off x="6134020" y="2857386"/>
              <a:ext cx="324000" cy="324000"/>
            </a:xfrm>
            <a:prstGeom prst="ellipse">
              <a:avLst/>
            </a:prstGeom>
            <a:solidFill>
              <a:srgbClr val="FF85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defTabSz="1105235">
                <a:defRPr/>
              </a:pPr>
              <a:endParaRPr lang="zh-CN" altLang="en-US" sz="1600" dirty="0">
                <a:latin typeface="Arial Unicode MS" pitchFamily="34" charset="-122"/>
                <a:ea typeface="Arial Unicode MS" pitchFamily="34" charset="-122"/>
                <a:cs typeface="Arial Unicode MS" pitchFamily="34" charset="-122"/>
              </a:endParaRPr>
            </a:p>
          </p:txBody>
        </p:sp>
        <p:sp>
          <p:nvSpPr>
            <p:cNvPr id="42" name="TextBox 47"/>
            <p:cNvSpPr txBox="1"/>
            <p:nvPr/>
          </p:nvSpPr>
          <p:spPr>
            <a:xfrm>
              <a:off x="6084263" y="2834720"/>
              <a:ext cx="423514" cy="369332"/>
            </a:xfrm>
            <a:prstGeom prst="rect">
              <a:avLst/>
            </a:prstGeom>
            <a:noFill/>
          </p:spPr>
          <p:txBody>
            <a:bodyPr wrap="none" rtlCol="0">
              <a:spAutoFit/>
            </a:bodyPr>
            <a:lstStyle/>
            <a:p>
              <a:pPr algn="ctr"/>
              <a:r>
                <a:rPr lang="en-US" altLang="zh-CN" dirty="0">
                  <a:solidFill>
                    <a:schemeClr val="bg1"/>
                  </a:solidFill>
                  <a:latin typeface="Impact" pitchFamily="34" charset="0"/>
                  <a:ea typeface="Arial Unicode MS" pitchFamily="34" charset="-122"/>
                  <a:cs typeface="Arial Unicode MS" pitchFamily="34" charset="-122"/>
                </a:rPr>
                <a:t>02</a:t>
              </a:r>
              <a:endParaRPr lang="zh-CN" altLang="en-US" dirty="0">
                <a:solidFill>
                  <a:schemeClr val="bg1"/>
                </a:solidFill>
                <a:latin typeface="Impact" pitchFamily="34" charset="0"/>
                <a:ea typeface="Arial Unicode MS" pitchFamily="34" charset="-122"/>
                <a:cs typeface="Arial Unicode MS" pitchFamily="34" charset="-122"/>
              </a:endParaRPr>
            </a:p>
          </p:txBody>
        </p:sp>
      </p:grpSp>
      <p:sp>
        <p:nvSpPr>
          <p:cNvPr id="24" name="TextBox 6"/>
          <p:cNvSpPr txBox="1"/>
          <p:nvPr/>
        </p:nvSpPr>
        <p:spPr>
          <a:xfrm>
            <a:off x="1127448" y="1848190"/>
            <a:ext cx="4536504" cy="2012859"/>
          </a:xfrm>
          <a:prstGeom prst="rect">
            <a:avLst/>
          </a:prstGeom>
          <a:noFill/>
        </p:spPr>
        <p:txBody>
          <a:bodyPr wrap="square" rtlCol="0">
            <a:spAutoFit/>
          </a:bodyPr>
          <a:lstStyle/>
          <a:p>
            <a:pPr>
              <a:lnSpc>
                <a:spcPct val="130000"/>
              </a:lnSpc>
            </a:pPr>
            <a:r>
              <a:rPr lang="zh-CN" altLang="en-US" sz="1600" b="1" dirty="0">
                <a:solidFill>
                  <a:srgbClr val="FF8500"/>
                </a:solidFill>
                <a:latin typeface="微软雅黑" pitchFamily="34" charset="-122"/>
                <a:ea typeface="微软雅黑" pitchFamily="34" charset="-122"/>
              </a:rPr>
              <a:t>用人不能学医生，看谁都有病；要学木匠，块块材料都有用</a:t>
            </a:r>
            <a:r>
              <a:rPr lang="zh-CN" altLang="en-US" sz="1600" dirty="0">
                <a:solidFill>
                  <a:srgbClr val="5F5E5C"/>
                </a:solidFill>
                <a:latin typeface="微软雅黑" pitchFamily="34" charset="-122"/>
                <a:ea typeface="微软雅黑" pitchFamily="34" charset="-122"/>
              </a:rPr>
              <a:t>。正所谓是：“世间没有废品，只有放错地方的物品。”因此，将人才放在最适合、最能发挥才能与特长的地方（职位</a:t>
            </a:r>
            <a:r>
              <a:rPr lang="en-US" altLang="zh-CN" sz="1600" dirty="0">
                <a:solidFill>
                  <a:srgbClr val="5F5E5C"/>
                </a:solidFill>
                <a:latin typeface="微软雅黑" pitchFamily="34" charset="-122"/>
                <a:ea typeface="微软雅黑" pitchFamily="34" charset="-122"/>
              </a:rPr>
              <a:t>/</a:t>
            </a:r>
            <a:r>
              <a:rPr lang="zh-CN" altLang="en-US" sz="1600" dirty="0">
                <a:solidFill>
                  <a:srgbClr val="5F5E5C"/>
                </a:solidFill>
                <a:latin typeface="微软雅黑" pitchFamily="34" charset="-122"/>
                <a:ea typeface="微软雅黑" pitchFamily="34" charset="-122"/>
              </a:rPr>
              <a:t>岗位），这是用人最基本的原则。清人顾嗣协写的</a:t>
            </a:r>
            <a:r>
              <a:rPr lang="en-US" altLang="zh-CN" sz="1600" dirty="0">
                <a:solidFill>
                  <a:srgbClr val="5F5E5C"/>
                </a:solidFill>
                <a:latin typeface="微软雅黑" pitchFamily="34" charset="-122"/>
                <a:ea typeface="微软雅黑" pitchFamily="34" charset="-122"/>
              </a:rPr>
              <a:t>《</a:t>
            </a:r>
            <a:r>
              <a:rPr lang="zh-CN" altLang="en-US" sz="1600" dirty="0">
                <a:solidFill>
                  <a:srgbClr val="5F5E5C"/>
                </a:solidFill>
                <a:latin typeface="微软雅黑" pitchFamily="34" charset="-122"/>
                <a:ea typeface="微软雅黑" pitchFamily="34" charset="-122"/>
              </a:rPr>
              <a:t>杂诗</a:t>
            </a:r>
            <a:r>
              <a:rPr lang="en-US" altLang="zh-CN" sz="1600" dirty="0">
                <a:solidFill>
                  <a:srgbClr val="5F5E5C"/>
                </a:solidFill>
                <a:latin typeface="微软雅黑" pitchFamily="34" charset="-122"/>
                <a:ea typeface="微软雅黑" pitchFamily="34" charset="-122"/>
              </a:rPr>
              <a:t>》</a:t>
            </a:r>
            <a:r>
              <a:rPr lang="zh-CN" altLang="en-US" sz="1600" dirty="0">
                <a:solidFill>
                  <a:srgbClr val="5F5E5C"/>
                </a:solidFill>
                <a:latin typeface="微软雅黑" pitchFamily="34" charset="-122"/>
                <a:ea typeface="微软雅黑" pitchFamily="34" charset="-122"/>
              </a:rPr>
              <a:t>中对此有很经典的比喻：</a:t>
            </a:r>
            <a:endParaRPr lang="zh-CN" altLang="zh-CN" sz="1600" b="1" dirty="0">
              <a:solidFill>
                <a:srgbClr val="E67819"/>
              </a:solidFill>
              <a:latin typeface="微软雅黑" pitchFamily="34" charset="-122"/>
              <a:ea typeface="微软雅黑" pitchFamily="34" charset="-122"/>
            </a:endParaRPr>
          </a:p>
        </p:txBody>
      </p:sp>
      <p:sp>
        <p:nvSpPr>
          <p:cNvPr id="7" name="矩形 6"/>
          <p:cNvSpPr/>
          <p:nvPr/>
        </p:nvSpPr>
        <p:spPr>
          <a:xfrm>
            <a:off x="1127448" y="3933056"/>
            <a:ext cx="3600400" cy="1754326"/>
          </a:xfrm>
          <a:prstGeom prst="rect">
            <a:avLst/>
          </a:prstGeom>
        </p:spPr>
        <p:txBody>
          <a:bodyPr wrap="square">
            <a:spAutoFit/>
          </a:bodyPr>
          <a:lstStyle/>
          <a:p>
            <a:pPr>
              <a:lnSpc>
                <a:spcPct val="150000"/>
              </a:lnSpc>
            </a:pPr>
            <a:r>
              <a:rPr lang="zh-CN" altLang="en-US" b="1" dirty="0">
                <a:solidFill>
                  <a:srgbClr val="FF8500"/>
                </a:solidFill>
                <a:latin typeface="微软雅黑" pitchFamily="34" charset="-122"/>
                <a:ea typeface="微软雅黑" pitchFamily="34" charset="-122"/>
              </a:rPr>
              <a:t>骏马能历险，犁田不如牛。</a:t>
            </a:r>
            <a:endParaRPr lang="en-US" altLang="zh-CN" b="1" dirty="0">
              <a:solidFill>
                <a:srgbClr val="FF8500"/>
              </a:solidFill>
              <a:latin typeface="微软雅黑" pitchFamily="34" charset="-122"/>
              <a:ea typeface="微软雅黑" pitchFamily="34" charset="-122"/>
            </a:endParaRPr>
          </a:p>
          <a:p>
            <a:pPr>
              <a:lnSpc>
                <a:spcPct val="150000"/>
              </a:lnSpc>
            </a:pPr>
            <a:r>
              <a:rPr lang="zh-CN" altLang="en-US" b="1" dirty="0">
                <a:solidFill>
                  <a:srgbClr val="FF8500"/>
                </a:solidFill>
                <a:latin typeface="微软雅黑" pitchFamily="34" charset="-122"/>
                <a:ea typeface="微软雅黑" pitchFamily="34" charset="-122"/>
              </a:rPr>
              <a:t>坚车能载重，渡河不如舟。</a:t>
            </a:r>
            <a:endParaRPr lang="en-US" altLang="zh-CN" b="1" dirty="0">
              <a:solidFill>
                <a:srgbClr val="FF8500"/>
              </a:solidFill>
              <a:latin typeface="微软雅黑" pitchFamily="34" charset="-122"/>
              <a:ea typeface="微软雅黑" pitchFamily="34" charset="-122"/>
            </a:endParaRPr>
          </a:p>
          <a:p>
            <a:pPr>
              <a:lnSpc>
                <a:spcPct val="150000"/>
              </a:lnSpc>
            </a:pPr>
            <a:r>
              <a:rPr lang="zh-CN" altLang="en-US" b="1" dirty="0">
                <a:solidFill>
                  <a:srgbClr val="FF8500"/>
                </a:solidFill>
                <a:latin typeface="微软雅黑" pitchFamily="34" charset="-122"/>
                <a:ea typeface="微软雅黑" pitchFamily="34" charset="-122"/>
              </a:rPr>
              <a:t>舍长以取短，智高难为谋。</a:t>
            </a:r>
            <a:endParaRPr lang="en-US" altLang="zh-CN" b="1" dirty="0">
              <a:solidFill>
                <a:srgbClr val="FF8500"/>
              </a:solidFill>
              <a:latin typeface="微软雅黑" pitchFamily="34" charset="-122"/>
              <a:ea typeface="微软雅黑" pitchFamily="34" charset="-122"/>
            </a:endParaRPr>
          </a:p>
          <a:p>
            <a:pPr>
              <a:lnSpc>
                <a:spcPct val="150000"/>
              </a:lnSpc>
            </a:pPr>
            <a:r>
              <a:rPr lang="zh-CN" altLang="en-US" b="1" dirty="0">
                <a:solidFill>
                  <a:srgbClr val="FF8500"/>
                </a:solidFill>
                <a:latin typeface="微软雅黑" pitchFamily="34" charset="-122"/>
                <a:ea typeface="微软雅黑" pitchFamily="34" charset="-122"/>
              </a:rPr>
              <a:t>生材贵适用，慎勿多苛求。</a:t>
            </a:r>
            <a:endParaRPr lang="zh-CN" altLang="en-US" b="1" dirty="0">
              <a:solidFill>
                <a:srgbClr val="FF8500"/>
              </a:solidFill>
            </a:endParaRPr>
          </a:p>
        </p:txBody>
      </p:sp>
      <p:sp>
        <p:nvSpPr>
          <p:cNvPr id="26" name="TextBox 6"/>
          <p:cNvSpPr txBox="1"/>
          <p:nvPr/>
        </p:nvSpPr>
        <p:spPr>
          <a:xfrm>
            <a:off x="6089720" y="1848189"/>
            <a:ext cx="5106287" cy="732508"/>
          </a:xfrm>
          <a:prstGeom prst="rect">
            <a:avLst/>
          </a:prstGeom>
          <a:noFill/>
        </p:spPr>
        <p:txBody>
          <a:bodyPr wrap="square" rtlCol="0">
            <a:spAutoFit/>
          </a:bodyPr>
          <a:lstStyle/>
          <a:p>
            <a:pPr>
              <a:lnSpc>
                <a:spcPct val="130000"/>
              </a:lnSpc>
            </a:pPr>
            <a:r>
              <a:rPr lang="zh-CN" altLang="en-US" sz="1600" dirty="0">
                <a:solidFill>
                  <a:srgbClr val="5F5E5C"/>
                </a:solidFill>
                <a:latin typeface="微软雅黑" pitchFamily="34" charset="-122"/>
                <a:ea typeface="微软雅黑" pitchFamily="34" charset="-122"/>
              </a:rPr>
              <a:t>把人才放到适合他的岗位上，他就是一条龙；把人才放到不适合他的岗位上，他就是一条虫。</a:t>
            </a:r>
            <a:endParaRPr lang="zh-CN" altLang="zh-CN" sz="1600" dirty="0">
              <a:solidFill>
                <a:srgbClr val="5F5E5C"/>
              </a:solidFill>
              <a:latin typeface="微软雅黑" pitchFamily="34" charset="-122"/>
              <a:ea typeface="微软雅黑" pitchFamily="34" charset="-122"/>
            </a:endParaRPr>
          </a:p>
        </p:txBody>
      </p:sp>
      <p:grpSp>
        <p:nvGrpSpPr>
          <p:cNvPr id="9" name="组合 8"/>
          <p:cNvGrpSpPr/>
          <p:nvPr/>
        </p:nvGrpSpPr>
        <p:grpSpPr>
          <a:xfrm>
            <a:off x="6089719" y="2708920"/>
            <a:ext cx="5112568" cy="1302358"/>
            <a:chOff x="6091306" y="2708920"/>
            <a:chExt cx="5112568" cy="1302358"/>
          </a:xfrm>
        </p:grpSpPr>
        <p:sp>
          <p:nvSpPr>
            <p:cNvPr id="27" name="TextBox 6"/>
            <p:cNvSpPr txBox="1"/>
            <p:nvPr/>
          </p:nvSpPr>
          <p:spPr>
            <a:xfrm>
              <a:off x="6091306" y="2708920"/>
              <a:ext cx="5106287" cy="452432"/>
            </a:xfrm>
            <a:prstGeom prst="rect">
              <a:avLst/>
            </a:prstGeom>
            <a:noFill/>
          </p:spPr>
          <p:txBody>
            <a:bodyPr wrap="square" rtlCol="0">
              <a:spAutoFit/>
            </a:bodyPr>
            <a:lstStyle/>
            <a:p>
              <a:pPr>
                <a:lnSpc>
                  <a:spcPct val="130000"/>
                </a:lnSpc>
              </a:pPr>
              <a:r>
                <a:rPr lang="en-US" altLang="zh-CN" b="1" dirty="0">
                  <a:solidFill>
                    <a:srgbClr val="5F5E5C"/>
                  </a:solidFill>
                  <a:latin typeface="微软雅黑" pitchFamily="34" charset="-122"/>
                  <a:ea typeface="微软雅黑" pitchFamily="34" charset="-122"/>
                </a:rPr>
                <a:t>1</a:t>
              </a:r>
              <a:r>
                <a:rPr lang="zh-CN" altLang="en-US" b="1" dirty="0">
                  <a:solidFill>
                    <a:srgbClr val="5F5E5C"/>
                  </a:solidFill>
                  <a:latin typeface="微软雅黑" pitchFamily="34" charset="-122"/>
                  <a:ea typeface="微软雅黑" pitchFamily="34" charset="-122"/>
                </a:rPr>
                <a:t>）杀牛用鸡刀</a:t>
              </a:r>
              <a:endParaRPr lang="zh-CN" altLang="en-US" b="1" dirty="0">
                <a:solidFill>
                  <a:srgbClr val="FF8500"/>
                </a:solidFill>
                <a:latin typeface="微软雅黑" pitchFamily="34" charset="-122"/>
                <a:ea typeface="微软雅黑" pitchFamily="34" charset="-122"/>
              </a:endParaRPr>
            </a:p>
          </p:txBody>
        </p:sp>
        <p:cxnSp>
          <p:nvCxnSpPr>
            <p:cNvPr id="28" name="直接连接符 27"/>
            <p:cNvCxnSpPr/>
            <p:nvPr/>
          </p:nvCxnSpPr>
          <p:spPr>
            <a:xfrm>
              <a:off x="6091306" y="3126278"/>
              <a:ext cx="3960440" cy="0"/>
            </a:xfrm>
            <a:prstGeom prst="line">
              <a:avLst/>
            </a:prstGeom>
            <a:ln w="19050">
              <a:solidFill>
                <a:srgbClr val="FF8500"/>
              </a:solidFill>
            </a:ln>
          </p:spPr>
          <p:style>
            <a:lnRef idx="1">
              <a:schemeClr val="accent1"/>
            </a:lnRef>
            <a:fillRef idx="0">
              <a:schemeClr val="accent1"/>
            </a:fillRef>
            <a:effectRef idx="0">
              <a:schemeClr val="accent1"/>
            </a:effectRef>
            <a:fontRef idx="minor">
              <a:schemeClr val="tx1"/>
            </a:fontRef>
          </p:style>
        </p:cxnSp>
        <p:sp>
          <p:nvSpPr>
            <p:cNvPr id="31" name="TextBox 6"/>
            <p:cNvSpPr txBox="1"/>
            <p:nvPr/>
          </p:nvSpPr>
          <p:spPr>
            <a:xfrm>
              <a:off x="6091306" y="3278770"/>
              <a:ext cx="5112568" cy="732508"/>
            </a:xfrm>
            <a:prstGeom prst="rect">
              <a:avLst/>
            </a:prstGeom>
            <a:noFill/>
          </p:spPr>
          <p:txBody>
            <a:bodyPr wrap="square" rtlCol="0">
              <a:spAutoFit/>
            </a:bodyPr>
            <a:lstStyle/>
            <a:p>
              <a:pPr>
                <a:lnSpc>
                  <a:spcPct val="130000"/>
                </a:lnSpc>
              </a:pPr>
              <a:r>
                <a:rPr lang="zh-CN" altLang="en-US" sz="1600" dirty="0">
                  <a:solidFill>
                    <a:srgbClr val="5F5E5C"/>
                  </a:solidFill>
                  <a:latin typeface="微软雅黑" pitchFamily="34" charset="-122"/>
                  <a:ea typeface="微软雅黑" pitchFamily="34" charset="-122"/>
                </a:rPr>
                <a:t>给员工一些挑战和压力是正确的，但是绝对不能拔苗助长。拔苗助长不是对员工的爱护，而是对员工的摧残。</a:t>
              </a:r>
              <a:endParaRPr lang="zh-CN" altLang="zh-CN" sz="1600" dirty="0">
                <a:solidFill>
                  <a:srgbClr val="5F5E5C"/>
                </a:solidFill>
                <a:latin typeface="微软雅黑" pitchFamily="34" charset="-122"/>
                <a:ea typeface="微软雅黑" pitchFamily="34" charset="-122"/>
              </a:endParaRPr>
            </a:p>
          </p:txBody>
        </p:sp>
      </p:grpSp>
      <p:grpSp>
        <p:nvGrpSpPr>
          <p:cNvPr id="10" name="组合 9"/>
          <p:cNvGrpSpPr/>
          <p:nvPr/>
        </p:nvGrpSpPr>
        <p:grpSpPr>
          <a:xfrm>
            <a:off x="6089719" y="4149081"/>
            <a:ext cx="5112568" cy="1595649"/>
            <a:chOff x="6091306" y="4149080"/>
            <a:chExt cx="5112568" cy="1595649"/>
          </a:xfrm>
        </p:grpSpPr>
        <p:sp>
          <p:nvSpPr>
            <p:cNvPr id="29" name="TextBox 6"/>
            <p:cNvSpPr txBox="1"/>
            <p:nvPr/>
          </p:nvSpPr>
          <p:spPr>
            <a:xfrm>
              <a:off x="6091306" y="4149080"/>
              <a:ext cx="5106287" cy="452432"/>
            </a:xfrm>
            <a:prstGeom prst="rect">
              <a:avLst/>
            </a:prstGeom>
            <a:noFill/>
          </p:spPr>
          <p:txBody>
            <a:bodyPr wrap="square" rtlCol="0">
              <a:spAutoFit/>
            </a:bodyPr>
            <a:lstStyle/>
            <a:p>
              <a:pPr>
                <a:lnSpc>
                  <a:spcPct val="130000"/>
                </a:lnSpc>
              </a:pPr>
              <a:r>
                <a:rPr lang="en-US" altLang="zh-CN" b="1" dirty="0">
                  <a:solidFill>
                    <a:srgbClr val="5F5E5C"/>
                  </a:solidFill>
                  <a:latin typeface="微软雅黑" pitchFamily="34" charset="-122"/>
                  <a:ea typeface="微软雅黑" pitchFamily="34" charset="-122"/>
                </a:rPr>
                <a:t>2</a:t>
              </a:r>
              <a:r>
                <a:rPr lang="zh-CN" altLang="en-US" b="1" dirty="0">
                  <a:solidFill>
                    <a:srgbClr val="5F5E5C"/>
                  </a:solidFill>
                  <a:latin typeface="微软雅黑" pitchFamily="34" charset="-122"/>
                  <a:ea typeface="微软雅黑" pitchFamily="34" charset="-122"/>
                </a:rPr>
                <a:t>）杀鸡用牛刀</a:t>
              </a:r>
              <a:endParaRPr lang="zh-CN" altLang="en-US" b="1" dirty="0">
                <a:solidFill>
                  <a:srgbClr val="FF8500"/>
                </a:solidFill>
                <a:latin typeface="微软雅黑" pitchFamily="34" charset="-122"/>
                <a:ea typeface="微软雅黑" pitchFamily="34" charset="-122"/>
              </a:endParaRPr>
            </a:p>
          </p:txBody>
        </p:sp>
        <p:cxnSp>
          <p:nvCxnSpPr>
            <p:cNvPr id="30" name="直接连接符 29"/>
            <p:cNvCxnSpPr/>
            <p:nvPr/>
          </p:nvCxnSpPr>
          <p:spPr>
            <a:xfrm>
              <a:off x="6091306" y="4566438"/>
              <a:ext cx="3960440" cy="0"/>
            </a:xfrm>
            <a:prstGeom prst="line">
              <a:avLst/>
            </a:prstGeom>
            <a:ln w="19050">
              <a:solidFill>
                <a:srgbClr val="FF8500"/>
              </a:solidFill>
            </a:ln>
          </p:spPr>
          <p:style>
            <a:lnRef idx="1">
              <a:schemeClr val="accent1"/>
            </a:lnRef>
            <a:fillRef idx="0">
              <a:schemeClr val="accent1"/>
            </a:fillRef>
            <a:effectRef idx="0">
              <a:schemeClr val="accent1"/>
            </a:effectRef>
            <a:fontRef idx="minor">
              <a:schemeClr val="tx1"/>
            </a:fontRef>
          </p:style>
        </p:cxnSp>
        <p:sp>
          <p:nvSpPr>
            <p:cNvPr id="32" name="TextBox 6"/>
            <p:cNvSpPr txBox="1"/>
            <p:nvPr/>
          </p:nvSpPr>
          <p:spPr>
            <a:xfrm>
              <a:off x="6091306" y="4743878"/>
              <a:ext cx="5112568" cy="1000851"/>
            </a:xfrm>
            <a:prstGeom prst="rect">
              <a:avLst/>
            </a:prstGeom>
            <a:noFill/>
          </p:spPr>
          <p:txBody>
            <a:bodyPr wrap="square" rtlCol="0">
              <a:spAutoFit/>
            </a:bodyPr>
            <a:lstStyle/>
            <a:p>
              <a:pPr>
                <a:lnSpc>
                  <a:spcPct val="123000"/>
                </a:lnSpc>
              </a:pPr>
              <a:r>
                <a:rPr lang="zh-CN" altLang="en-US" sz="1600" dirty="0">
                  <a:solidFill>
                    <a:srgbClr val="5F5E5C"/>
                  </a:solidFill>
                  <a:latin typeface="微软雅黑" pitchFamily="34" charset="-122"/>
                  <a:ea typeface="微软雅黑" pitchFamily="34" charset="-122"/>
                </a:rPr>
                <a:t>第一，牛刀不愿意杀鸡，有机会就撤退。</a:t>
              </a:r>
              <a:endParaRPr lang="en-US" altLang="zh-CN" sz="1600" dirty="0">
                <a:solidFill>
                  <a:srgbClr val="5F5E5C"/>
                </a:solidFill>
                <a:latin typeface="微软雅黑" pitchFamily="34" charset="-122"/>
                <a:ea typeface="微软雅黑" pitchFamily="34" charset="-122"/>
              </a:endParaRPr>
            </a:p>
            <a:p>
              <a:pPr>
                <a:lnSpc>
                  <a:spcPct val="123000"/>
                </a:lnSpc>
              </a:pPr>
              <a:r>
                <a:rPr lang="zh-CN" altLang="en-US" sz="1600" dirty="0">
                  <a:solidFill>
                    <a:srgbClr val="5F5E5C"/>
                  </a:solidFill>
                  <a:latin typeface="微软雅黑" pitchFamily="34" charset="-122"/>
                  <a:ea typeface="微软雅黑" pitchFamily="34" charset="-122"/>
                </a:rPr>
                <a:t>第二，牛刀杀鸡的效果并不好，还不如用杀鸡刀。</a:t>
              </a:r>
              <a:endParaRPr lang="en-US" altLang="zh-CN" sz="1600" dirty="0">
                <a:solidFill>
                  <a:srgbClr val="5F5E5C"/>
                </a:solidFill>
                <a:latin typeface="微软雅黑" pitchFamily="34" charset="-122"/>
                <a:ea typeface="微软雅黑" pitchFamily="34" charset="-122"/>
              </a:endParaRPr>
            </a:p>
            <a:p>
              <a:pPr>
                <a:lnSpc>
                  <a:spcPct val="123000"/>
                </a:lnSpc>
              </a:pPr>
              <a:r>
                <a:rPr lang="zh-CN" altLang="en-US" sz="1600" dirty="0">
                  <a:solidFill>
                    <a:srgbClr val="5F5E5C"/>
                  </a:solidFill>
                  <a:latin typeface="微软雅黑" pitchFamily="34" charset="-122"/>
                  <a:ea typeface="微软雅黑" pitchFamily="34" charset="-122"/>
                </a:rPr>
                <a:t>第三，成本太高，让企业丧失竞争力。</a:t>
              </a:r>
              <a:endParaRPr lang="zh-CN" altLang="zh-CN" sz="1600" dirty="0">
                <a:solidFill>
                  <a:srgbClr val="5F5E5C"/>
                </a:solidFill>
                <a:latin typeface="微软雅黑" pitchFamily="34" charset="-122"/>
                <a:ea typeface="微软雅黑" pitchFamily="34" charset="-122"/>
              </a:endParaRPr>
            </a:p>
          </p:txBody>
        </p:sp>
      </p:grpSp>
    </p:spTree>
    <p:extLst>
      <p:ext uri="{BB962C8B-B14F-4D97-AF65-F5344CB8AC3E}">
        <p14:creationId xmlns:p14="http://schemas.microsoft.com/office/powerpoint/2010/main" val="200116883"/>
      </p:ext>
    </p:extLst>
  </p:cSld>
  <p:clrMapOvr>
    <a:masterClrMapping/>
  </p:clrMapOvr>
  <mc:AlternateContent xmlns:mc="http://schemas.openxmlformats.org/markup-compatibility/2006" xmlns:p14="http://schemas.microsoft.com/office/powerpoint/2010/main">
    <mc:Choice Requires="p14">
      <p:transition>
        <p14:pan/>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0-#ppt_w/2"/>
                                          </p:val>
                                        </p:tav>
                                        <p:tav tm="100000">
                                          <p:val>
                                            <p:strVal val="#ppt_x"/>
                                          </p:val>
                                        </p:tav>
                                      </p:tavLst>
                                    </p:anim>
                                    <p:anim calcmode="lin" valueType="num">
                                      <p:cBhvr additive="base">
                                        <p:cTn id="8" dur="500" fill="hold"/>
                                        <p:tgtEl>
                                          <p:spTgt spid="24"/>
                                        </p:tgtEl>
                                        <p:attrNameLst>
                                          <p:attrName>ppt_y</p:attrName>
                                        </p:attrNameLst>
                                      </p:cBhvr>
                                      <p:tavLst>
                                        <p:tav tm="0">
                                          <p:val>
                                            <p:strVal val="#ppt_y"/>
                                          </p:val>
                                        </p:tav>
                                        <p:tav tm="100000">
                                          <p:val>
                                            <p:strVal val="#ppt_y"/>
                                          </p:val>
                                        </p:tav>
                                      </p:tavLst>
                                    </p:anim>
                                  </p:childTnLst>
                                </p:cTn>
                              </p:par>
                              <p:par>
                                <p:cTn id="9" presetID="2" presetClass="entr" presetSubtype="12" decel="10000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0-#ppt_w/2"/>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par>
                                <p:cTn id="13" presetID="2" presetClass="entr" presetSubtype="3" decel="100000" fill="hold" grpId="0" nodeType="withEffect">
                                  <p:stCondLst>
                                    <p:cond delay="0"/>
                                  </p:stCondLst>
                                  <p:childTnLst>
                                    <p:set>
                                      <p:cBhvr>
                                        <p:cTn id="14" dur="1" fill="hold">
                                          <p:stCondLst>
                                            <p:cond delay="0"/>
                                          </p:stCondLst>
                                        </p:cTn>
                                        <p:tgtEl>
                                          <p:spTgt spid="26"/>
                                        </p:tgtEl>
                                        <p:attrNameLst>
                                          <p:attrName>style.visibility</p:attrName>
                                        </p:attrNameLst>
                                      </p:cBhvr>
                                      <p:to>
                                        <p:strVal val="visible"/>
                                      </p:to>
                                    </p:set>
                                    <p:anim calcmode="lin" valueType="num">
                                      <p:cBhvr additive="base">
                                        <p:cTn id="15" dur="500" fill="hold"/>
                                        <p:tgtEl>
                                          <p:spTgt spid="26"/>
                                        </p:tgtEl>
                                        <p:attrNameLst>
                                          <p:attrName>ppt_x</p:attrName>
                                        </p:attrNameLst>
                                      </p:cBhvr>
                                      <p:tavLst>
                                        <p:tav tm="0">
                                          <p:val>
                                            <p:strVal val="1+#ppt_w/2"/>
                                          </p:val>
                                        </p:tav>
                                        <p:tav tm="100000">
                                          <p:val>
                                            <p:strVal val="#ppt_x"/>
                                          </p:val>
                                        </p:tav>
                                      </p:tavLst>
                                    </p:anim>
                                    <p:anim calcmode="lin" valueType="num">
                                      <p:cBhvr additive="base">
                                        <p:cTn id="16" dur="500" fill="hold"/>
                                        <p:tgtEl>
                                          <p:spTgt spid="26"/>
                                        </p:tgtEl>
                                        <p:attrNameLst>
                                          <p:attrName>ppt_y</p:attrName>
                                        </p:attrNameLst>
                                      </p:cBhvr>
                                      <p:tavLst>
                                        <p:tav tm="0">
                                          <p:val>
                                            <p:strVal val="0-#ppt_h/2"/>
                                          </p:val>
                                        </p:tav>
                                        <p:tav tm="100000">
                                          <p:val>
                                            <p:strVal val="#ppt_y"/>
                                          </p:val>
                                        </p:tav>
                                      </p:tavLst>
                                    </p:anim>
                                  </p:childTnLst>
                                </p:cTn>
                              </p:par>
                              <p:par>
                                <p:cTn id="17" presetID="2" presetClass="entr" presetSubtype="2" decel="10000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1+#ppt_w/2"/>
                                          </p:val>
                                        </p:tav>
                                        <p:tav tm="100000">
                                          <p:val>
                                            <p:strVal val="#ppt_x"/>
                                          </p:val>
                                        </p:tav>
                                      </p:tavLst>
                                    </p:anim>
                                    <p:anim calcmode="lin" valueType="num">
                                      <p:cBhvr additive="base">
                                        <p:cTn id="20" dur="500" fill="hold"/>
                                        <p:tgtEl>
                                          <p:spTgt spid="9"/>
                                        </p:tgtEl>
                                        <p:attrNameLst>
                                          <p:attrName>ppt_y</p:attrName>
                                        </p:attrNameLst>
                                      </p:cBhvr>
                                      <p:tavLst>
                                        <p:tav tm="0">
                                          <p:val>
                                            <p:strVal val="#ppt_y"/>
                                          </p:val>
                                        </p:tav>
                                        <p:tav tm="100000">
                                          <p:val>
                                            <p:strVal val="#ppt_y"/>
                                          </p:val>
                                        </p:tav>
                                      </p:tavLst>
                                    </p:anim>
                                  </p:childTnLst>
                                </p:cTn>
                              </p:par>
                              <p:par>
                                <p:cTn id="21" presetID="2" presetClass="entr" presetSubtype="6" decel="100000"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500" fill="hold"/>
                                        <p:tgtEl>
                                          <p:spTgt spid="10"/>
                                        </p:tgtEl>
                                        <p:attrNameLst>
                                          <p:attrName>ppt_x</p:attrName>
                                        </p:attrNameLst>
                                      </p:cBhvr>
                                      <p:tavLst>
                                        <p:tav tm="0">
                                          <p:val>
                                            <p:strVal val="1+#ppt_w/2"/>
                                          </p:val>
                                        </p:tav>
                                        <p:tav tm="100000">
                                          <p:val>
                                            <p:strVal val="#ppt_x"/>
                                          </p:val>
                                        </p:tav>
                                      </p:tavLst>
                                    </p:anim>
                                    <p:anim calcmode="lin" valueType="num">
                                      <p:cBhvr additive="base">
                                        <p:cTn id="2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7" grpId="0"/>
      <p:bldP spid="2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6"/>
          <p:cNvSpPr txBox="1"/>
          <p:nvPr/>
        </p:nvSpPr>
        <p:spPr>
          <a:xfrm>
            <a:off x="1343472" y="2060848"/>
            <a:ext cx="5832648" cy="1052596"/>
          </a:xfrm>
          <a:prstGeom prst="rect">
            <a:avLst/>
          </a:prstGeom>
          <a:noFill/>
        </p:spPr>
        <p:txBody>
          <a:bodyPr wrap="square" rtlCol="0">
            <a:spAutoFit/>
          </a:bodyPr>
          <a:lstStyle/>
          <a:p>
            <a:pPr>
              <a:lnSpc>
                <a:spcPct val="130000"/>
              </a:lnSpc>
            </a:pPr>
            <a:r>
              <a:rPr lang="zh-CN" altLang="en-US" sz="1600" dirty="0">
                <a:solidFill>
                  <a:srgbClr val="5F5E5C"/>
                </a:solidFill>
                <a:latin typeface="微软雅黑" pitchFamily="34" charset="-122"/>
                <a:ea typeface="微软雅黑" pitchFamily="34" charset="-122"/>
              </a:rPr>
              <a:t>去过庙的人都知道，一进庙门，首先是弥陀佛，笑脸迎客，而在他的北面，则是黑口黑脸的韦陀。但相传在很久以前，他们并不在同一个庙里，而是分别掌管不同的庙。</a:t>
            </a:r>
            <a:endParaRPr lang="zh-CN" altLang="zh-CN" sz="1600" b="1" dirty="0">
              <a:solidFill>
                <a:srgbClr val="E67819"/>
              </a:solidFill>
              <a:latin typeface="微软雅黑" pitchFamily="34" charset="-122"/>
              <a:ea typeface="微软雅黑" pitchFamily="34" charset="-122"/>
            </a:endParaRPr>
          </a:p>
        </p:txBody>
      </p:sp>
      <p:sp>
        <p:nvSpPr>
          <p:cNvPr id="25" name="TextBox 6"/>
          <p:cNvSpPr txBox="1"/>
          <p:nvPr/>
        </p:nvSpPr>
        <p:spPr>
          <a:xfrm>
            <a:off x="1351478" y="3284985"/>
            <a:ext cx="5823385" cy="1372683"/>
          </a:xfrm>
          <a:prstGeom prst="rect">
            <a:avLst/>
          </a:prstGeom>
          <a:noFill/>
        </p:spPr>
        <p:txBody>
          <a:bodyPr wrap="square" rtlCol="0">
            <a:spAutoFit/>
          </a:bodyPr>
          <a:lstStyle/>
          <a:p>
            <a:pPr>
              <a:lnSpc>
                <a:spcPct val="130000"/>
              </a:lnSpc>
            </a:pPr>
            <a:r>
              <a:rPr lang="zh-CN" altLang="en-US" sz="1600" dirty="0">
                <a:solidFill>
                  <a:srgbClr val="5F5E5C"/>
                </a:solidFill>
                <a:latin typeface="微软雅黑" pitchFamily="34" charset="-122"/>
                <a:ea typeface="微软雅黑" pitchFamily="34" charset="-122"/>
              </a:rPr>
              <a:t>弥乐佛热情快乐，所以来的人非常多，但他什么都不在乎，丢三拉四，没有好好的管理账务，所以依然入不敷出。而韦陀虽然管账是一把好手，但成天阴着个脸，太过严肃，搞得人越来越少，最后香火断绝。</a:t>
            </a:r>
            <a:endParaRPr lang="zh-CN" altLang="en-US" sz="1600" b="1" dirty="0">
              <a:solidFill>
                <a:srgbClr val="E67819"/>
              </a:solidFill>
              <a:latin typeface="微软雅黑" pitchFamily="34" charset="-122"/>
              <a:ea typeface="微软雅黑" pitchFamily="34" charset="-122"/>
            </a:endParaRPr>
          </a:p>
        </p:txBody>
      </p:sp>
      <p:sp>
        <p:nvSpPr>
          <p:cNvPr id="26" name="矩形 25"/>
          <p:cNvSpPr/>
          <p:nvPr/>
        </p:nvSpPr>
        <p:spPr>
          <a:xfrm>
            <a:off x="1351477" y="1207431"/>
            <a:ext cx="108000" cy="396000"/>
          </a:xfrm>
          <a:prstGeom prst="rect">
            <a:avLst/>
          </a:prstGeom>
          <a:solidFill>
            <a:srgbClr val="FF85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p:nvSpPr>
        <p:spPr>
          <a:xfrm>
            <a:off x="1482836" y="1196752"/>
            <a:ext cx="5405253" cy="452432"/>
          </a:xfrm>
          <a:prstGeom prst="rect">
            <a:avLst/>
          </a:prstGeom>
          <a:noFill/>
        </p:spPr>
        <p:txBody>
          <a:bodyPr wrap="square" rtlCol="0">
            <a:spAutoFit/>
          </a:bodyPr>
          <a:lstStyle/>
          <a:p>
            <a:pPr>
              <a:lnSpc>
                <a:spcPct val="130000"/>
              </a:lnSpc>
            </a:pPr>
            <a:r>
              <a:rPr lang="en-US" altLang="zh-CN" dirty="0">
                <a:solidFill>
                  <a:srgbClr val="5F5E5C"/>
                </a:solidFill>
                <a:latin typeface="华康俪金黑W8(P)" panose="020B0800000000000000" pitchFamily="34" charset="-122"/>
                <a:ea typeface="华康俪金黑W8(P)" panose="020B0800000000000000" pitchFamily="34" charset="-122"/>
              </a:rPr>
              <a:t>【</a:t>
            </a:r>
            <a:r>
              <a:rPr lang="zh-CN" altLang="en-US" dirty="0">
                <a:solidFill>
                  <a:srgbClr val="5F5E5C"/>
                </a:solidFill>
                <a:latin typeface="华康俪金黑W8(P)" panose="020B0800000000000000" pitchFamily="34" charset="-122"/>
                <a:ea typeface="华康俪金黑W8(P)" panose="020B0800000000000000" pitchFamily="34" charset="-122"/>
              </a:rPr>
              <a:t>故事：弥勒佛与韦陀</a:t>
            </a:r>
            <a:r>
              <a:rPr lang="en-US" altLang="zh-CN" dirty="0">
                <a:solidFill>
                  <a:srgbClr val="5F5E5C"/>
                </a:solidFill>
                <a:latin typeface="华康俪金黑W8(P)" panose="020B0800000000000000" pitchFamily="34" charset="-122"/>
                <a:ea typeface="华康俪金黑W8(P)" panose="020B0800000000000000" pitchFamily="34" charset="-122"/>
              </a:rPr>
              <a:t>】</a:t>
            </a:r>
            <a:endParaRPr lang="zh-CN" altLang="en-US" dirty="0">
              <a:solidFill>
                <a:srgbClr val="5F5E5C"/>
              </a:solidFill>
              <a:latin typeface="华康俪金黑W8(P)" panose="020B0800000000000000" pitchFamily="34" charset="-122"/>
              <a:ea typeface="华康俪金黑W8(P)" panose="020B0800000000000000" pitchFamily="34" charset="-122"/>
            </a:endParaRPr>
          </a:p>
        </p:txBody>
      </p:sp>
      <p:grpSp>
        <p:nvGrpSpPr>
          <p:cNvPr id="28" name="组合 27"/>
          <p:cNvGrpSpPr/>
          <p:nvPr/>
        </p:nvGrpSpPr>
        <p:grpSpPr>
          <a:xfrm>
            <a:off x="191344" y="838301"/>
            <a:ext cx="1008112" cy="1008112"/>
            <a:chOff x="192931" y="838301"/>
            <a:chExt cx="1008112" cy="1008112"/>
          </a:xfrm>
        </p:grpSpPr>
        <p:sp>
          <p:nvSpPr>
            <p:cNvPr id="29" name="椭圆 28"/>
            <p:cNvSpPr/>
            <p:nvPr/>
          </p:nvSpPr>
          <p:spPr>
            <a:xfrm>
              <a:off x="192931" y="838301"/>
              <a:ext cx="1008112" cy="1008112"/>
            </a:xfrm>
            <a:prstGeom prst="ellipse">
              <a:avLst/>
            </a:prstGeom>
            <a:solidFill>
              <a:srgbClr val="FF85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文本框 29"/>
            <p:cNvSpPr txBox="1"/>
            <p:nvPr/>
          </p:nvSpPr>
          <p:spPr>
            <a:xfrm rot="20331793">
              <a:off x="194283" y="1049969"/>
              <a:ext cx="1005403" cy="584775"/>
            </a:xfrm>
            <a:prstGeom prst="rect">
              <a:avLst/>
            </a:prstGeom>
            <a:noFill/>
          </p:spPr>
          <p:txBody>
            <a:bodyPr wrap="none" rtlCol="0">
              <a:spAutoFit/>
            </a:bodyPr>
            <a:lstStyle/>
            <a:p>
              <a:r>
                <a:rPr lang="zh-CN" altLang="en-US" sz="3200" dirty="0">
                  <a:solidFill>
                    <a:schemeClr val="bg1"/>
                  </a:solidFill>
                  <a:latin typeface="华康俪金黑W8(P)" panose="020B0800000000000000" pitchFamily="34" charset="-122"/>
                  <a:ea typeface="华康俪金黑W8(P)" panose="020B0800000000000000" pitchFamily="34" charset="-122"/>
                </a:rPr>
                <a:t>故事</a:t>
              </a:r>
            </a:p>
          </p:txBody>
        </p:sp>
      </p:grpSp>
      <p:pic>
        <p:nvPicPr>
          <p:cNvPr id="2" name="图片 1"/>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7464153" y="2132856"/>
            <a:ext cx="3626817" cy="2413482"/>
          </a:xfrm>
          <a:prstGeom prst="rect">
            <a:avLst/>
          </a:prstGeom>
          <a:ln w="28575">
            <a:solidFill>
              <a:srgbClr val="FF8500"/>
            </a:solidFill>
          </a:ln>
        </p:spPr>
      </p:pic>
      <p:sp>
        <p:nvSpPr>
          <p:cNvPr id="12" name="TextBox 6"/>
          <p:cNvSpPr txBox="1"/>
          <p:nvPr/>
        </p:nvSpPr>
        <p:spPr>
          <a:xfrm>
            <a:off x="1351477" y="4824676"/>
            <a:ext cx="9739492" cy="1052596"/>
          </a:xfrm>
          <a:prstGeom prst="rect">
            <a:avLst/>
          </a:prstGeom>
          <a:noFill/>
        </p:spPr>
        <p:txBody>
          <a:bodyPr wrap="square" rtlCol="0">
            <a:spAutoFit/>
          </a:bodyPr>
          <a:lstStyle/>
          <a:p>
            <a:pPr>
              <a:lnSpc>
                <a:spcPct val="130000"/>
              </a:lnSpc>
            </a:pPr>
            <a:r>
              <a:rPr lang="zh-CN" altLang="en-US" sz="1600" dirty="0">
                <a:solidFill>
                  <a:srgbClr val="5F5E5C"/>
                </a:solidFill>
                <a:latin typeface="微软雅黑" pitchFamily="34" charset="-122"/>
                <a:ea typeface="微软雅黑" pitchFamily="34" charset="-122"/>
              </a:rPr>
              <a:t>佛祖在查香火的时候发现了这个问题，就将他们俩放在同一个庙里，由弥乐佛负责公关，笑迎八方客，于是香火大旺。而韦陀铁面无私，锱珠必较，则让他负责财务，严格把关。在两人的分工合作中，庙里一派欣欣向荣景象。</a:t>
            </a:r>
            <a:endParaRPr lang="zh-CN" altLang="en-US" sz="1600" b="1" dirty="0">
              <a:solidFill>
                <a:srgbClr val="E67819"/>
              </a:solidFill>
              <a:latin typeface="微软雅黑" pitchFamily="34" charset="-122"/>
              <a:ea typeface="微软雅黑" pitchFamily="34" charset="-122"/>
            </a:endParaRPr>
          </a:p>
        </p:txBody>
      </p:sp>
    </p:spTree>
    <p:extLst>
      <p:ext uri="{BB962C8B-B14F-4D97-AF65-F5344CB8AC3E}">
        <p14:creationId xmlns:p14="http://schemas.microsoft.com/office/powerpoint/2010/main" val="37947796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0-#ppt_w/2"/>
                                          </p:val>
                                        </p:tav>
                                        <p:tav tm="100000">
                                          <p:val>
                                            <p:strVal val="#ppt_x"/>
                                          </p:val>
                                        </p:tav>
                                      </p:tavLst>
                                    </p:anim>
                                    <p:anim calcmode="lin" valueType="num">
                                      <p:cBhvr additive="base">
                                        <p:cTn id="8" dur="500" fill="hold"/>
                                        <p:tgtEl>
                                          <p:spTgt spid="24"/>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0"/>
                                  </p:stCondLst>
                                  <p:childTnLst>
                                    <p:set>
                                      <p:cBhvr>
                                        <p:cTn id="10" dur="1" fill="hold">
                                          <p:stCondLst>
                                            <p:cond delay="0"/>
                                          </p:stCondLst>
                                        </p:cTn>
                                        <p:tgtEl>
                                          <p:spTgt spid="25"/>
                                        </p:tgtEl>
                                        <p:attrNameLst>
                                          <p:attrName>style.visibility</p:attrName>
                                        </p:attrNameLst>
                                      </p:cBhvr>
                                      <p:to>
                                        <p:strVal val="visible"/>
                                      </p:to>
                                    </p:set>
                                    <p:anim calcmode="lin" valueType="num">
                                      <p:cBhvr additive="base">
                                        <p:cTn id="11" dur="500" fill="hold"/>
                                        <p:tgtEl>
                                          <p:spTgt spid="25"/>
                                        </p:tgtEl>
                                        <p:attrNameLst>
                                          <p:attrName>ppt_x</p:attrName>
                                        </p:attrNameLst>
                                      </p:cBhvr>
                                      <p:tavLst>
                                        <p:tav tm="0">
                                          <p:val>
                                            <p:strVal val="1+#ppt_w/2"/>
                                          </p:val>
                                        </p:tav>
                                        <p:tav tm="100000">
                                          <p:val>
                                            <p:strVal val="#ppt_x"/>
                                          </p:val>
                                        </p:tav>
                                      </p:tavLst>
                                    </p:anim>
                                    <p:anim calcmode="lin" valueType="num">
                                      <p:cBhvr additive="base">
                                        <p:cTn id="12" dur="500" fill="hold"/>
                                        <p:tgtEl>
                                          <p:spTgt spid="25"/>
                                        </p:tgtEl>
                                        <p:attrNameLst>
                                          <p:attrName>ppt_y</p:attrName>
                                        </p:attrNameLst>
                                      </p:cBhvr>
                                      <p:tavLst>
                                        <p:tav tm="0">
                                          <p:val>
                                            <p:strVal val="#ppt_y"/>
                                          </p:val>
                                        </p:tav>
                                        <p:tav tm="100000">
                                          <p:val>
                                            <p:strVal val="#ppt_y"/>
                                          </p:val>
                                        </p:tav>
                                      </p:tavLst>
                                    </p:anim>
                                  </p:childTnLst>
                                </p:cTn>
                              </p:par>
                              <p:par>
                                <p:cTn id="13" presetID="2" presetClass="entr" presetSubtype="1" decel="10000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500" fill="hold"/>
                                        <p:tgtEl>
                                          <p:spTgt spid="12"/>
                                        </p:tgtEl>
                                        <p:attrNameLst>
                                          <p:attrName>ppt_x</p:attrName>
                                        </p:attrNameLst>
                                      </p:cBhvr>
                                      <p:tavLst>
                                        <p:tav tm="0">
                                          <p:val>
                                            <p:strVal val="#ppt_x"/>
                                          </p:val>
                                        </p:tav>
                                        <p:tav tm="100000">
                                          <p:val>
                                            <p:strVal val="#ppt_x"/>
                                          </p:val>
                                        </p:tav>
                                      </p:tavLst>
                                    </p:anim>
                                    <p:anim calcmode="lin" valueType="num">
                                      <p:cBhvr additive="base">
                                        <p:cTn id="16" dur="500" fill="hold"/>
                                        <p:tgtEl>
                                          <p:spTgt spid="1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p:bldP spid="1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6"/>
          <p:cNvSpPr>
            <a:spLocks noChangeArrowheads="1"/>
          </p:cNvSpPr>
          <p:nvPr/>
        </p:nvSpPr>
        <p:spPr bwMode="auto">
          <a:xfrm>
            <a:off x="1631504" y="1268761"/>
            <a:ext cx="484664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0000"/>
              </a:lnSpc>
              <a:spcAft>
                <a:spcPts val="500"/>
              </a:spcAft>
            </a:pPr>
            <a:r>
              <a:rPr lang="zh-CN" altLang="en-US" sz="2000" dirty="0">
                <a:solidFill>
                  <a:srgbClr val="5F5E5C"/>
                </a:solidFill>
                <a:latin typeface="华康俪金黑W8(P)" pitchFamily="34" charset="-122"/>
                <a:ea typeface="华康俪金黑W8(P)" pitchFamily="34" charset="-122"/>
              </a:rPr>
              <a:t>扬长而避短，发挥人才的长处</a:t>
            </a:r>
          </a:p>
        </p:txBody>
      </p:sp>
      <p:grpSp>
        <p:nvGrpSpPr>
          <p:cNvPr id="23" name="组合 22"/>
          <p:cNvGrpSpPr/>
          <p:nvPr/>
        </p:nvGrpSpPr>
        <p:grpSpPr>
          <a:xfrm>
            <a:off x="1182926" y="1290304"/>
            <a:ext cx="429926" cy="369332"/>
            <a:chOff x="6081057" y="2834720"/>
            <a:chExt cx="429926" cy="369332"/>
          </a:xfrm>
        </p:grpSpPr>
        <p:sp>
          <p:nvSpPr>
            <p:cNvPr id="41" name="椭圆 40"/>
            <p:cNvSpPr/>
            <p:nvPr/>
          </p:nvSpPr>
          <p:spPr bwMode="auto">
            <a:xfrm>
              <a:off x="6134020" y="2857386"/>
              <a:ext cx="324000" cy="324000"/>
            </a:xfrm>
            <a:prstGeom prst="ellipse">
              <a:avLst/>
            </a:prstGeom>
            <a:solidFill>
              <a:srgbClr val="FF85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defTabSz="1105235">
                <a:defRPr/>
              </a:pPr>
              <a:endParaRPr lang="zh-CN" altLang="en-US" sz="1600" dirty="0">
                <a:latin typeface="Arial Unicode MS" pitchFamily="34" charset="-122"/>
                <a:ea typeface="Arial Unicode MS" pitchFamily="34" charset="-122"/>
                <a:cs typeface="Arial Unicode MS" pitchFamily="34" charset="-122"/>
              </a:endParaRPr>
            </a:p>
          </p:txBody>
        </p:sp>
        <p:sp>
          <p:nvSpPr>
            <p:cNvPr id="42" name="TextBox 47"/>
            <p:cNvSpPr txBox="1"/>
            <p:nvPr/>
          </p:nvSpPr>
          <p:spPr>
            <a:xfrm>
              <a:off x="6081057" y="2834720"/>
              <a:ext cx="429926" cy="369332"/>
            </a:xfrm>
            <a:prstGeom prst="rect">
              <a:avLst/>
            </a:prstGeom>
            <a:noFill/>
          </p:spPr>
          <p:txBody>
            <a:bodyPr wrap="none" rtlCol="0">
              <a:spAutoFit/>
            </a:bodyPr>
            <a:lstStyle/>
            <a:p>
              <a:pPr algn="ctr"/>
              <a:r>
                <a:rPr lang="en-US" altLang="zh-CN" dirty="0">
                  <a:solidFill>
                    <a:schemeClr val="bg1"/>
                  </a:solidFill>
                  <a:latin typeface="Impact" pitchFamily="34" charset="0"/>
                  <a:ea typeface="Arial Unicode MS" pitchFamily="34" charset="-122"/>
                  <a:cs typeface="Arial Unicode MS" pitchFamily="34" charset="-122"/>
                </a:rPr>
                <a:t>03</a:t>
              </a:r>
              <a:endParaRPr lang="zh-CN" altLang="en-US" dirty="0">
                <a:solidFill>
                  <a:schemeClr val="bg1"/>
                </a:solidFill>
                <a:latin typeface="Impact" pitchFamily="34" charset="0"/>
                <a:ea typeface="Arial Unicode MS" pitchFamily="34" charset="-122"/>
                <a:cs typeface="Arial Unicode MS" pitchFamily="34" charset="-122"/>
              </a:endParaRPr>
            </a:p>
          </p:txBody>
        </p:sp>
      </p:grpSp>
      <p:sp>
        <p:nvSpPr>
          <p:cNvPr id="24" name="TextBox 6"/>
          <p:cNvSpPr txBox="1"/>
          <p:nvPr/>
        </p:nvSpPr>
        <p:spPr>
          <a:xfrm>
            <a:off x="1127448" y="1848190"/>
            <a:ext cx="10081120" cy="1372683"/>
          </a:xfrm>
          <a:prstGeom prst="rect">
            <a:avLst/>
          </a:prstGeom>
          <a:noFill/>
        </p:spPr>
        <p:txBody>
          <a:bodyPr wrap="square" rtlCol="0">
            <a:spAutoFit/>
          </a:bodyPr>
          <a:lstStyle/>
          <a:p>
            <a:pPr>
              <a:lnSpc>
                <a:spcPct val="130000"/>
              </a:lnSpc>
            </a:pPr>
            <a:r>
              <a:rPr lang="zh-CN" altLang="en-US" sz="1600" dirty="0">
                <a:solidFill>
                  <a:srgbClr val="5F5E5C"/>
                </a:solidFill>
                <a:latin typeface="微软雅黑" pitchFamily="34" charset="-122"/>
                <a:ea typeface="微软雅黑" pitchFamily="34" charset="-122"/>
              </a:rPr>
              <a:t>兵随将转，无不可用之才。古人讲，“</a:t>
            </a:r>
            <a:r>
              <a:rPr lang="zh-CN" altLang="en-US" sz="1600" b="1" dirty="0">
                <a:solidFill>
                  <a:srgbClr val="FF8500"/>
                </a:solidFill>
                <a:latin typeface="微软雅黑" pitchFamily="34" charset="-122"/>
                <a:ea typeface="微软雅黑" pitchFamily="34" charset="-122"/>
              </a:rPr>
              <a:t>人莫不有才，才莫不可用。才取其长，用当其宜，则天下之士皆吾臂指也。</a:t>
            </a:r>
            <a:r>
              <a:rPr lang="zh-CN" altLang="en-US" sz="1600" dirty="0">
                <a:solidFill>
                  <a:srgbClr val="5F5E5C"/>
                </a:solidFill>
                <a:latin typeface="微软雅黑" pitchFamily="34" charset="-122"/>
                <a:ea typeface="微软雅黑" pitchFamily="34" charset="-122"/>
              </a:rPr>
              <a:t>”人不可能每一方面都出色，但也不可能每一方面都低劣，再逊的人总有一方面较他人一日之长。用人之长，天下无不可用之人，</a:t>
            </a:r>
            <a:r>
              <a:rPr lang="zh-CN" altLang="en-US" sz="1600" b="1" dirty="0">
                <a:solidFill>
                  <a:srgbClr val="FF0000"/>
                </a:solidFill>
                <a:latin typeface="微软雅黑" pitchFamily="34" charset="-122"/>
                <a:ea typeface="微软雅黑" pitchFamily="34" charset="-122"/>
              </a:rPr>
              <a:t>用人之短，则天下无可用之人</a:t>
            </a:r>
            <a:r>
              <a:rPr lang="zh-CN" altLang="en-US" sz="1600" dirty="0">
                <a:solidFill>
                  <a:srgbClr val="5F5E5C"/>
                </a:solidFill>
                <a:latin typeface="微软雅黑" pitchFamily="34" charset="-122"/>
                <a:ea typeface="微软雅黑" pitchFamily="34" charset="-122"/>
              </a:rPr>
              <a:t>。用人之道，最重要的，是要善于发现、发掘、发挥属下的一技之长，然后，扬长避短，量才适用。</a:t>
            </a:r>
            <a:endParaRPr lang="zh-CN" altLang="zh-CN" sz="1600" dirty="0">
              <a:solidFill>
                <a:srgbClr val="5F5E5C"/>
              </a:solidFill>
              <a:latin typeface="微软雅黑" pitchFamily="34" charset="-122"/>
              <a:ea typeface="微软雅黑" pitchFamily="34" charset="-122"/>
            </a:endParaRPr>
          </a:p>
        </p:txBody>
      </p:sp>
      <p:sp>
        <p:nvSpPr>
          <p:cNvPr id="26" name="TextBox 6"/>
          <p:cNvSpPr txBox="1"/>
          <p:nvPr/>
        </p:nvSpPr>
        <p:spPr>
          <a:xfrm>
            <a:off x="1127448" y="3501009"/>
            <a:ext cx="3672408" cy="1372683"/>
          </a:xfrm>
          <a:prstGeom prst="rect">
            <a:avLst/>
          </a:prstGeom>
          <a:noFill/>
        </p:spPr>
        <p:txBody>
          <a:bodyPr wrap="square" rtlCol="0">
            <a:spAutoFit/>
          </a:bodyPr>
          <a:lstStyle/>
          <a:p>
            <a:pPr>
              <a:lnSpc>
                <a:spcPct val="130000"/>
              </a:lnSpc>
            </a:pPr>
            <a:r>
              <a:rPr lang="zh-CN" altLang="en-US" sz="1600" dirty="0">
                <a:solidFill>
                  <a:srgbClr val="5F5E5C"/>
                </a:solidFill>
                <a:latin typeface="微软雅黑" pitchFamily="34" charset="-122"/>
                <a:ea typeface="微软雅黑" pitchFamily="34" charset="-122"/>
              </a:rPr>
              <a:t>德鲁克说，作为一名有效的管理者，为了取得工作成果，必须要用人所长，不仅用同事、下属的长处，还要用自己的长处。</a:t>
            </a:r>
            <a:endParaRPr lang="zh-CN" altLang="zh-CN" sz="1600" dirty="0">
              <a:solidFill>
                <a:srgbClr val="5F5E5C"/>
              </a:solidFill>
              <a:latin typeface="微软雅黑" pitchFamily="34" charset="-122"/>
              <a:ea typeface="微软雅黑" pitchFamily="34" charset="-122"/>
            </a:endParaRPr>
          </a:p>
        </p:txBody>
      </p:sp>
      <p:sp>
        <p:nvSpPr>
          <p:cNvPr id="17" name="TextBox 6"/>
          <p:cNvSpPr txBox="1"/>
          <p:nvPr/>
        </p:nvSpPr>
        <p:spPr>
          <a:xfrm>
            <a:off x="1127448" y="5013176"/>
            <a:ext cx="3672408" cy="732508"/>
          </a:xfrm>
          <a:prstGeom prst="rect">
            <a:avLst/>
          </a:prstGeom>
          <a:noFill/>
        </p:spPr>
        <p:txBody>
          <a:bodyPr wrap="square" rtlCol="0">
            <a:spAutoFit/>
          </a:bodyPr>
          <a:lstStyle/>
          <a:p>
            <a:pPr>
              <a:lnSpc>
                <a:spcPct val="130000"/>
              </a:lnSpc>
            </a:pPr>
            <a:r>
              <a:rPr lang="zh-CN" altLang="en-US" sz="1600" dirty="0">
                <a:solidFill>
                  <a:srgbClr val="5F5E5C"/>
                </a:solidFill>
                <a:latin typeface="微软雅黑" pitchFamily="34" charset="-122"/>
                <a:ea typeface="微软雅黑" pitchFamily="34" charset="-122"/>
              </a:rPr>
              <a:t>因此，作为管理者，</a:t>
            </a:r>
            <a:r>
              <a:rPr lang="zh-CN" altLang="en-US" sz="1600" b="1" dirty="0">
                <a:solidFill>
                  <a:srgbClr val="FF8500"/>
                </a:solidFill>
                <a:latin typeface="微软雅黑" pitchFamily="34" charset="-122"/>
                <a:ea typeface="微软雅黑" pitchFamily="34" charset="-122"/>
              </a:rPr>
              <a:t>你可以不知道下属的短处，却不能不知道下属的长处。</a:t>
            </a:r>
            <a:endParaRPr lang="zh-CN" altLang="zh-CN" sz="1600" b="1" dirty="0">
              <a:solidFill>
                <a:srgbClr val="FF8500"/>
              </a:solidFill>
              <a:latin typeface="微软雅黑" pitchFamily="34" charset="-122"/>
              <a:ea typeface="微软雅黑" pitchFamily="34" charset="-122"/>
            </a:endParaRPr>
          </a:p>
        </p:txBody>
      </p:sp>
      <p:sp>
        <p:nvSpPr>
          <p:cNvPr id="13" name="矩形 12"/>
          <p:cNvSpPr/>
          <p:nvPr/>
        </p:nvSpPr>
        <p:spPr>
          <a:xfrm>
            <a:off x="4943872" y="3573016"/>
            <a:ext cx="6048672" cy="2088232"/>
          </a:xfrm>
          <a:prstGeom prst="rect">
            <a:avLst/>
          </a:prstGeom>
          <a:solidFill>
            <a:srgbClr val="FF85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TextBox 2"/>
          <p:cNvSpPr txBox="1">
            <a:spLocks noChangeArrowheads="1"/>
          </p:cNvSpPr>
          <p:nvPr/>
        </p:nvSpPr>
        <p:spPr bwMode="auto">
          <a:xfrm>
            <a:off x="5033877" y="3824017"/>
            <a:ext cx="5894043" cy="16927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lnSpc>
                <a:spcPct val="130000"/>
              </a:lnSpc>
            </a:pPr>
            <a:r>
              <a:rPr lang="zh-CN" altLang="en-US" sz="1600" dirty="0">
                <a:solidFill>
                  <a:schemeClr val="bg1"/>
                </a:solidFill>
                <a:latin typeface="微软雅黑" pitchFamily="34" charset="-122"/>
                <a:ea typeface="微软雅黑" pitchFamily="34" charset="-122"/>
              </a:rPr>
              <a:t>一个人的缺点往往暗示着他的优点：</a:t>
            </a:r>
            <a:endParaRPr lang="en-US" altLang="zh-CN" sz="1600" dirty="0">
              <a:solidFill>
                <a:schemeClr val="bg1"/>
              </a:solidFill>
              <a:latin typeface="微软雅黑" pitchFamily="34" charset="-122"/>
              <a:ea typeface="微软雅黑" pitchFamily="34" charset="-122"/>
            </a:endParaRPr>
          </a:p>
          <a:p>
            <a:pPr eaLnBrk="1" hangingPunct="1">
              <a:lnSpc>
                <a:spcPct val="130000"/>
              </a:lnSpc>
            </a:pPr>
            <a:r>
              <a:rPr lang="en-US" altLang="zh-CN" sz="1600" dirty="0">
                <a:solidFill>
                  <a:schemeClr val="bg1"/>
                </a:solidFill>
                <a:latin typeface="微软雅黑" pitchFamily="34" charset="-122"/>
                <a:ea typeface="微软雅黑" pitchFamily="34" charset="-122"/>
              </a:rPr>
              <a:t>1.</a:t>
            </a:r>
            <a:r>
              <a:rPr lang="zh-CN" altLang="en-US" sz="1600" dirty="0">
                <a:solidFill>
                  <a:schemeClr val="bg1"/>
                </a:solidFill>
                <a:latin typeface="微软雅黑" pitchFamily="34" charset="-122"/>
                <a:ea typeface="微软雅黑" pitchFamily="34" charset="-122"/>
              </a:rPr>
              <a:t>当你讨厌一个人急性子，你为什么看不到他的行动力？</a:t>
            </a:r>
            <a:endParaRPr lang="en-US" altLang="zh-CN" sz="1600" dirty="0">
              <a:solidFill>
                <a:schemeClr val="bg1"/>
              </a:solidFill>
              <a:latin typeface="微软雅黑" pitchFamily="34" charset="-122"/>
              <a:ea typeface="微软雅黑" pitchFamily="34" charset="-122"/>
            </a:endParaRPr>
          </a:p>
          <a:p>
            <a:pPr eaLnBrk="1" hangingPunct="1">
              <a:lnSpc>
                <a:spcPct val="130000"/>
              </a:lnSpc>
            </a:pPr>
            <a:r>
              <a:rPr lang="en-US" altLang="zh-CN" sz="1600" dirty="0">
                <a:solidFill>
                  <a:schemeClr val="bg1"/>
                </a:solidFill>
                <a:latin typeface="微软雅黑" pitchFamily="34" charset="-122"/>
                <a:ea typeface="微软雅黑" pitchFamily="34" charset="-122"/>
              </a:rPr>
              <a:t>2.</a:t>
            </a:r>
            <a:r>
              <a:rPr lang="zh-CN" altLang="en-US" sz="1600" dirty="0">
                <a:solidFill>
                  <a:schemeClr val="bg1"/>
                </a:solidFill>
                <a:latin typeface="微软雅黑" pitchFamily="34" charset="-122"/>
                <a:ea typeface="微软雅黑" pitchFamily="34" charset="-122"/>
              </a:rPr>
              <a:t>当你讨厌一个人很强势，你为什么看不到他的决断力？</a:t>
            </a:r>
            <a:endParaRPr lang="en-US" altLang="zh-CN" sz="1600" dirty="0">
              <a:solidFill>
                <a:schemeClr val="bg1"/>
              </a:solidFill>
              <a:latin typeface="微软雅黑" pitchFamily="34" charset="-122"/>
              <a:ea typeface="微软雅黑" pitchFamily="34" charset="-122"/>
            </a:endParaRPr>
          </a:p>
          <a:p>
            <a:pPr eaLnBrk="1" hangingPunct="1">
              <a:lnSpc>
                <a:spcPct val="130000"/>
              </a:lnSpc>
            </a:pPr>
            <a:r>
              <a:rPr lang="en-US" altLang="zh-CN" sz="1600" dirty="0">
                <a:solidFill>
                  <a:schemeClr val="bg1"/>
                </a:solidFill>
                <a:latin typeface="微软雅黑" pitchFamily="34" charset="-122"/>
                <a:ea typeface="微软雅黑" pitchFamily="34" charset="-122"/>
              </a:rPr>
              <a:t>3.</a:t>
            </a:r>
            <a:r>
              <a:rPr lang="zh-CN" altLang="en-US" sz="1600" dirty="0">
                <a:solidFill>
                  <a:schemeClr val="bg1"/>
                </a:solidFill>
                <a:latin typeface="微软雅黑" pitchFamily="34" charset="-122"/>
                <a:ea typeface="微软雅黑" pitchFamily="34" charset="-122"/>
              </a:rPr>
              <a:t>当你讨厌一个人说话绕弯，你为什么看不到他的思维缜密？</a:t>
            </a:r>
            <a:endParaRPr lang="en-US" altLang="zh-CN" sz="1600" dirty="0">
              <a:solidFill>
                <a:schemeClr val="bg1"/>
              </a:solidFill>
              <a:latin typeface="微软雅黑" pitchFamily="34" charset="-122"/>
              <a:ea typeface="微软雅黑" pitchFamily="34" charset="-122"/>
            </a:endParaRPr>
          </a:p>
          <a:p>
            <a:pPr eaLnBrk="1" hangingPunct="1">
              <a:lnSpc>
                <a:spcPct val="130000"/>
              </a:lnSpc>
            </a:pPr>
            <a:r>
              <a:rPr lang="en-US" altLang="zh-CN" sz="1600" dirty="0">
                <a:solidFill>
                  <a:schemeClr val="bg1"/>
                </a:solidFill>
                <a:latin typeface="微软雅黑" pitchFamily="34" charset="-122"/>
                <a:ea typeface="微软雅黑" pitchFamily="34" charset="-122"/>
              </a:rPr>
              <a:t>4.</a:t>
            </a:r>
            <a:r>
              <a:rPr lang="zh-CN" altLang="en-US" sz="1600" dirty="0">
                <a:solidFill>
                  <a:schemeClr val="bg1"/>
                </a:solidFill>
                <a:latin typeface="微软雅黑" pitchFamily="34" charset="-122"/>
                <a:ea typeface="微软雅黑" pitchFamily="34" charset="-122"/>
              </a:rPr>
              <a:t>当你讨厌一个人行动缓慢，你为什么看不到他的包容和淡定？</a:t>
            </a:r>
            <a:endParaRPr lang="zh-CN" altLang="en-US" dirty="0">
              <a:solidFill>
                <a:schemeClr val="bg1"/>
              </a:solidFill>
            </a:endParaRPr>
          </a:p>
        </p:txBody>
      </p:sp>
      <p:pic>
        <p:nvPicPr>
          <p:cNvPr id="15" name="图片 14"/>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9356286" y="3645025"/>
            <a:ext cx="468000" cy="391071"/>
          </a:xfrm>
          <a:prstGeom prst="rect">
            <a:avLst/>
          </a:prstGeom>
        </p:spPr>
      </p:pic>
      <p:sp>
        <p:nvSpPr>
          <p:cNvPr id="16" name="文本框 4"/>
          <p:cNvSpPr txBox="1"/>
          <p:nvPr/>
        </p:nvSpPr>
        <p:spPr>
          <a:xfrm>
            <a:off x="9803031" y="3728319"/>
            <a:ext cx="902811" cy="307777"/>
          </a:xfrm>
          <a:prstGeom prst="rect">
            <a:avLst/>
          </a:prstGeom>
          <a:noFill/>
        </p:spPr>
        <p:txBody>
          <a:bodyPr wrap="none" rtlCol="0">
            <a:spAutoFit/>
          </a:bodyPr>
          <a:lstStyle/>
          <a:p>
            <a:r>
              <a:rPr lang="zh-CN" altLang="en-US" sz="1400" i="1" dirty="0">
                <a:solidFill>
                  <a:schemeClr val="bg1"/>
                </a:solidFill>
                <a:latin typeface="微软雅黑" panose="020B0503020204020204" pitchFamily="34" charset="-122"/>
                <a:ea typeface="微软雅黑" panose="020B0503020204020204" pitchFamily="34" charset="-122"/>
              </a:rPr>
              <a:t>新浪微博</a:t>
            </a:r>
          </a:p>
        </p:txBody>
      </p:sp>
    </p:spTree>
    <p:extLst>
      <p:ext uri="{BB962C8B-B14F-4D97-AF65-F5344CB8AC3E}">
        <p14:creationId xmlns:p14="http://schemas.microsoft.com/office/powerpoint/2010/main" val="428033015"/>
      </p:ext>
    </p:extLst>
  </p:cSld>
  <p:clrMapOvr>
    <a:masterClrMapping/>
  </p:clrMapOvr>
  <mc:AlternateContent xmlns:mc="http://schemas.openxmlformats.org/markup-compatibility/2006" xmlns:p14="http://schemas.microsoft.com/office/powerpoint/2010/main">
    <mc:Choice Requires="p14">
      <p:transition>
        <p14:pan/>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ppt_x"/>
                                          </p:val>
                                        </p:tav>
                                        <p:tav tm="100000">
                                          <p:val>
                                            <p:strVal val="#ppt_x"/>
                                          </p:val>
                                        </p:tav>
                                      </p:tavLst>
                                    </p:anim>
                                    <p:anim calcmode="lin" valueType="num">
                                      <p:cBhvr additive="base">
                                        <p:cTn id="8" dur="500" fill="hold"/>
                                        <p:tgtEl>
                                          <p:spTgt spid="24"/>
                                        </p:tgtEl>
                                        <p:attrNameLst>
                                          <p:attrName>ppt_y</p:attrName>
                                        </p:attrNameLst>
                                      </p:cBhvr>
                                      <p:tavLst>
                                        <p:tav tm="0">
                                          <p:val>
                                            <p:strVal val="0-#ppt_h/2"/>
                                          </p:val>
                                        </p:tav>
                                        <p:tav tm="100000">
                                          <p:val>
                                            <p:strVal val="#ppt_y"/>
                                          </p:val>
                                        </p:tav>
                                      </p:tavLst>
                                    </p:anim>
                                  </p:childTnLst>
                                </p:cTn>
                              </p:par>
                              <p:par>
                                <p:cTn id="9" presetID="2" presetClass="entr" presetSubtype="8" decel="100000" fill="hold" grpId="0" nodeType="withEffect">
                                  <p:stCondLst>
                                    <p:cond delay="0"/>
                                  </p:stCondLst>
                                  <p:childTnLst>
                                    <p:set>
                                      <p:cBhvr>
                                        <p:cTn id="10" dur="1" fill="hold">
                                          <p:stCondLst>
                                            <p:cond delay="0"/>
                                          </p:stCondLst>
                                        </p:cTn>
                                        <p:tgtEl>
                                          <p:spTgt spid="26"/>
                                        </p:tgtEl>
                                        <p:attrNameLst>
                                          <p:attrName>style.visibility</p:attrName>
                                        </p:attrNameLst>
                                      </p:cBhvr>
                                      <p:to>
                                        <p:strVal val="visible"/>
                                      </p:to>
                                    </p:set>
                                    <p:anim calcmode="lin" valueType="num">
                                      <p:cBhvr additive="base">
                                        <p:cTn id="11" dur="500" fill="hold"/>
                                        <p:tgtEl>
                                          <p:spTgt spid="26"/>
                                        </p:tgtEl>
                                        <p:attrNameLst>
                                          <p:attrName>ppt_x</p:attrName>
                                        </p:attrNameLst>
                                      </p:cBhvr>
                                      <p:tavLst>
                                        <p:tav tm="0">
                                          <p:val>
                                            <p:strVal val="0-#ppt_w/2"/>
                                          </p:val>
                                        </p:tav>
                                        <p:tav tm="100000">
                                          <p:val>
                                            <p:strVal val="#ppt_x"/>
                                          </p:val>
                                        </p:tav>
                                      </p:tavLst>
                                    </p:anim>
                                    <p:anim calcmode="lin" valueType="num">
                                      <p:cBhvr additive="base">
                                        <p:cTn id="12" dur="500" fill="hold"/>
                                        <p:tgtEl>
                                          <p:spTgt spid="26"/>
                                        </p:tgtEl>
                                        <p:attrNameLst>
                                          <p:attrName>ppt_y</p:attrName>
                                        </p:attrNameLst>
                                      </p:cBhvr>
                                      <p:tavLst>
                                        <p:tav tm="0">
                                          <p:val>
                                            <p:strVal val="#ppt_y"/>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anim calcmode="lin" valueType="num">
                                      <p:cBhvr additive="base">
                                        <p:cTn id="15" dur="500" fill="hold"/>
                                        <p:tgtEl>
                                          <p:spTgt spid="17"/>
                                        </p:tgtEl>
                                        <p:attrNameLst>
                                          <p:attrName>ppt_x</p:attrName>
                                        </p:attrNameLst>
                                      </p:cBhvr>
                                      <p:tavLst>
                                        <p:tav tm="0">
                                          <p:val>
                                            <p:strVal val="#ppt_x"/>
                                          </p:val>
                                        </p:tav>
                                        <p:tav tm="100000">
                                          <p:val>
                                            <p:strVal val="#ppt_x"/>
                                          </p:val>
                                        </p:tav>
                                      </p:tavLst>
                                    </p:anim>
                                    <p:anim calcmode="lin" valueType="num">
                                      <p:cBhvr additive="base">
                                        <p:cTn id="16"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6" grpId="0"/>
      <p:bldP spid="17"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p:cNvSpPr/>
          <p:nvPr/>
        </p:nvSpPr>
        <p:spPr>
          <a:xfrm>
            <a:off x="1351477" y="1207431"/>
            <a:ext cx="108000" cy="396000"/>
          </a:xfrm>
          <a:prstGeom prst="rect">
            <a:avLst/>
          </a:prstGeom>
          <a:solidFill>
            <a:srgbClr val="FF85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p:nvSpPr>
        <p:spPr>
          <a:xfrm>
            <a:off x="1482836" y="1196752"/>
            <a:ext cx="5405253" cy="452432"/>
          </a:xfrm>
          <a:prstGeom prst="rect">
            <a:avLst/>
          </a:prstGeom>
          <a:noFill/>
        </p:spPr>
        <p:txBody>
          <a:bodyPr wrap="square" rtlCol="0">
            <a:spAutoFit/>
          </a:bodyPr>
          <a:lstStyle/>
          <a:p>
            <a:pPr>
              <a:lnSpc>
                <a:spcPct val="130000"/>
              </a:lnSpc>
            </a:pPr>
            <a:r>
              <a:rPr lang="zh-CN" altLang="en-US" dirty="0">
                <a:solidFill>
                  <a:srgbClr val="5F5E5C"/>
                </a:solidFill>
                <a:latin typeface="华康俪金黑W8(P)" panose="020B0800000000000000" pitchFamily="34" charset="-122"/>
                <a:ea typeface="华康俪金黑W8(P)" panose="020B0800000000000000" pitchFamily="34" charset="-122"/>
              </a:rPr>
              <a:t> </a:t>
            </a:r>
            <a:r>
              <a:rPr lang="en-US" altLang="zh-CN" dirty="0">
                <a:solidFill>
                  <a:srgbClr val="5F5E5C"/>
                </a:solidFill>
                <a:latin typeface="华康俪金黑W8(P)" panose="020B0800000000000000" pitchFamily="34" charset="-122"/>
                <a:ea typeface="华康俪金黑W8(P)" panose="020B0800000000000000" pitchFamily="34" charset="-122"/>
              </a:rPr>
              <a:t>【</a:t>
            </a:r>
            <a:r>
              <a:rPr lang="zh-CN" altLang="en-US" dirty="0">
                <a:solidFill>
                  <a:srgbClr val="5F5E5C"/>
                </a:solidFill>
                <a:latin typeface="华康俪金黑W8(P)" panose="020B0800000000000000" pitchFamily="34" charset="-122"/>
                <a:ea typeface="华康俪金黑W8(P)" panose="020B0800000000000000" pitchFamily="34" charset="-122"/>
              </a:rPr>
              <a:t>案例：神偷请战</a:t>
            </a:r>
            <a:r>
              <a:rPr lang="en-US" altLang="zh-CN" dirty="0">
                <a:solidFill>
                  <a:srgbClr val="5F5E5C"/>
                </a:solidFill>
                <a:latin typeface="华康俪金黑W8(P)" panose="020B0800000000000000" pitchFamily="34" charset="-122"/>
                <a:ea typeface="华康俪金黑W8(P)" panose="020B0800000000000000" pitchFamily="34" charset="-122"/>
              </a:rPr>
              <a:t>】</a:t>
            </a:r>
            <a:endParaRPr lang="zh-CN" altLang="en-US" dirty="0">
              <a:solidFill>
                <a:srgbClr val="5F5E5C"/>
              </a:solidFill>
              <a:latin typeface="华康俪金黑W8(P)" panose="020B0800000000000000" pitchFamily="34" charset="-122"/>
              <a:ea typeface="华康俪金黑W8(P)" panose="020B0800000000000000" pitchFamily="34" charset="-122"/>
            </a:endParaRPr>
          </a:p>
        </p:txBody>
      </p:sp>
      <p:grpSp>
        <p:nvGrpSpPr>
          <p:cNvPr id="28" name="组合 27"/>
          <p:cNvGrpSpPr/>
          <p:nvPr/>
        </p:nvGrpSpPr>
        <p:grpSpPr>
          <a:xfrm>
            <a:off x="191344" y="838301"/>
            <a:ext cx="1008112" cy="1008112"/>
            <a:chOff x="192931" y="838301"/>
            <a:chExt cx="1008112" cy="1008112"/>
          </a:xfrm>
        </p:grpSpPr>
        <p:sp>
          <p:nvSpPr>
            <p:cNvPr id="29" name="椭圆 28"/>
            <p:cNvSpPr/>
            <p:nvPr/>
          </p:nvSpPr>
          <p:spPr>
            <a:xfrm>
              <a:off x="192931" y="838301"/>
              <a:ext cx="1008112" cy="1008112"/>
            </a:xfrm>
            <a:prstGeom prst="ellipse">
              <a:avLst/>
            </a:prstGeom>
            <a:solidFill>
              <a:srgbClr val="FF85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文本框 29"/>
            <p:cNvSpPr txBox="1"/>
            <p:nvPr/>
          </p:nvSpPr>
          <p:spPr>
            <a:xfrm rot="20331793">
              <a:off x="194283" y="1049969"/>
              <a:ext cx="1005403" cy="584775"/>
            </a:xfrm>
            <a:prstGeom prst="rect">
              <a:avLst/>
            </a:prstGeom>
            <a:noFill/>
          </p:spPr>
          <p:txBody>
            <a:bodyPr wrap="none" rtlCol="0">
              <a:spAutoFit/>
            </a:bodyPr>
            <a:lstStyle/>
            <a:p>
              <a:r>
                <a:rPr lang="zh-CN" altLang="en-US" sz="3200" dirty="0">
                  <a:solidFill>
                    <a:schemeClr val="bg1"/>
                  </a:solidFill>
                  <a:latin typeface="华康俪金黑W8(P)" panose="020B0800000000000000" pitchFamily="34" charset="-122"/>
                  <a:ea typeface="华康俪金黑W8(P)" panose="020B0800000000000000" pitchFamily="34" charset="-122"/>
                </a:rPr>
                <a:t>案例</a:t>
              </a:r>
            </a:p>
          </p:txBody>
        </p:sp>
      </p:grpSp>
      <p:pic>
        <p:nvPicPr>
          <p:cNvPr id="1026" name="Picture 2" descr="C:\Documents and Settings\t11318\桌面\theft.png"/>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8444240" y="1988841"/>
            <a:ext cx="3052361" cy="3647987"/>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6"/>
          <p:cNvSpPr txBox="1"/>
          <p:nvPr/>
        </p:nvSpPr>
        <p:spPr>
          <a:xfrm>
            <a:off x="1343472" y="2060849"/>
            <a:ext cx="6840760" cy="1372683"/>
          </a:xfrm>
          <a:prstGeom prst="rect">
            <a:avLst/>
          </a:prstGeom>
          <a:noFill/>
        </p:spPr>
        <p:txBody>
          <a:bodyPr wrap="square" rtlCol="0">
            <a:spAutoFit/>
          </a:bodyPr>
          <a:lstStyle/>
          <a:p>
            <a:pPr>
              <a:lnSpc>
                <a:spcPct val="130000"/>
              </a:lnSpc>
            </a:pPr>
            <a:r>
              <a:rPr lang="zh-CN" altLang="en-US" sz="1600" dirty="0">
                <a:solidFill>
                  <a:srgbClr val="5F5E5C"/>
                </a:solidFill>
                <a:latin typeface="微软雅黑" pitchFamily="34" charset="-122"/>
                <a:ea typeface="微软雅黑" pitchFamily="34" charset="-122"/>
              </a:rPr>
              <a:t>楚将子发爱结交有一技之长的人，并把他们招揽到麾下。有个人其貌不扬，号称“神偷”的人，也被子发待为上宾。有一次，齐国进犯楚国，子发率军迎敌。交战三次，楚军三次败北。子发旗下不乏智谋之士、勇悍之将，但在强大的齐军面前，简直无计可施了。这时神偷请战。</a:t>
            </a:r>
            <a:endParaRPr lang="zh-CN" altLang="zh-CN" sz="1600" b="1" dirty="0">
              <a:solidFill>
                <a:srgbClr val="E67819"/>
              </a:solidFill>
              <a:latin typeface="微软雅黑" pitchFamily="34" charset="-122"/>
              <a:ea typeface="微软雅黑" pitchFamily="34" charset="-122"/>
            </a:endParaRPr>
          </a:p>
        </p:txBody>
      </p:sp>
      <p:sp>
        <p:nvSpPr>
          <p:cNvPr id="9" name="TextBox 6"/>
          <p:cNvSpPr txBox="1"/>
          <p:nvPr/>
        </p:nvSpPr>
        <p:spPr>
          <a:xfrm>
            <a:off x="1351478" y="3645025"/>
            <a:ext cx="6829896" cy="2012859"/>
          </a:xfrm>
          <a:prstGeom prst="rect">
            <a:avLst/>
          </a:prstGeom>
          <a:noFill/>
        </p:spPr>
        <p:txBody>
          <a:bodyPr wrap="square" rtlCol="0">
            <a:spAutoFit/>
          </a:bodyPr>
          <a:lstStyle/>
          <a:p>
            <a:pPr>
              <a:lnSpc>
                <a:spcPct val="130000"/>
              </a:lnSpc>
            </a:pPr>
            <a:r>
              <a:rPr lang="zh-CN" altLang="en-US" sz="1600" dirty="0">
                <a:solidFill>
                  <a:srgbClr val="5F5E5C"/>
                </a:solidFill>
                <a:latin typeface="微软雅黑" pitchFamily="34" charset="-122"/>
                <a:ea typeface="微软雅黑" pitchFamily="34" charset="-122"/>
              </a:rPr>
              <a:t>夜幕掩映下，神偷将齐军主帅的睡帐偷了回来。第二天，子发派使者将睡帐送还给，并对齐军主帅说：“我们出去打柴的士兵捡到您的帷帐，特地赶来奉还。”当天晚上，神偷又去将齐军主帅的枕头偷来，再由子发派人送还。第三天晚上，神偷连齐军主帅头上的发簪子都偷来了，子发照样派人送还。齐军上下听说此事，甚为恐惧，主帅惊骇地对幕僚们说：“如果再不撤退，恐怕子发要派人来取我的头了。”于是，齐军不战而退。</a:t>
            </a:r>
            <a:endParaRPr lang="zh-CN" altLang="en-US" sz="1600" b="1" dirty="0">
              <a:solidFill>
                <a:srgbClr val="E67819"/>
              </a:solidFill>
              <a:latin typeface="微软雅黑" pitchFamily="34" charset="-122"/>
              <a:ea typeface="微软雅黑" pitchFamily="34" charset="-122"/>
            </a:endParaRPr>
          </a:p>
        </p:txBody>
      </p:sp>
    </p:spTree>
    <p:extLst>
      <p:ext uri="{BB962C8B-B14F-4D97-AF65-F5344CB8AC3E}">
        <p14:creationId xmlns:p14="http://schemas.microsoft.com/office/powerpoint/2010/main" val="12865367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1+#ppt_w/2"/>
                                          </p:val>
                                        </p:tav>
                                        <p:tav tm="100000">
                                          <p:val>
                                            <p:strVal val="#ppt_x"/>
                                          </p:val>
                                        </p:tav>
                                      </p:tavLst>
                                    </p:anim>
                                    <p:anim calcmode="lin" valueType="num">
                                      <p:cBhvr additive="base">
                                        <p:cTn id="12"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7248129" y="1065592"/>
            <a:ext cx="3619581" cy="4826108"/>
          </a:xfrm>
          <a:prstGeom prst="rect">
            <a:avLst/>
          </a:prstGeom>
          <a:ln w="28575">
            <a:solidFill>
              <a:schemeClr val="bg1"/>
            </a:solidFill>
          </a:ln>
          <a:effectLst>
            <a:outerShdw blurRad="50800" dist="38100" dir="2700000" algn="tl" rotWithShape="0">
              <a:prstClr val="black">
                <a:alpha val="40000"/>
              </a:prstClr>
            </a:outerShdw>
          </a:effectLst>
        </p:spPr>
      </p:pic>
      <p:sp>
        <p:nvSpPr>
          <p:cNvPr id="13" name="圆角矩形 12"/>
          <p:cNvSpPr/>
          <p:nvPr/>
        </p:nvSpPr>
        <p:spPr>
          <a:xfrm>
            <a:off x="7481863" y="1295085"/>
            <a:ext cx="414000" cy="864096"/>
          </a:xfrm>
          <a:prstGeom prst="roundRect">
            <a:avLst>
              <a:gd name="adj" fmla="val 10705"/>
            </a:avLst>
          </a:prstGeom>
          <a:solidFill>
            <a:srgbClr val="FF0000">
              <a:alpha val="6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vert="eaVert" lIns="0" tIns="0" rIns="0" bIns="0" rtlCol="0" anchor="ctr"/>
          <a:lstStyle/>
          <a:p>
            <a:pPr algn="ctr"/>
            <a:endParaRPr lang="zh-CN" altLang="en-US" sz="1600" dirty="0">
              <a:latin typeface="微软雅黑" panose="020B0503020204020204" pitchFamily="34" charset="-122"/>
              <a:ea typeface="微软雅黑" panose="020B0503020204020204" pitchFamily="34" charset="-122"/>
            </a:endParaRPr>
          </a:p>
        </p:txBody>
      </p:sp>
      <p:sp>
        <p:nvSpPr>
          <p:cNvPr id="2" name="矩形 1"/>
          <p:cNvSpPr/>
          <p:nvPr/>
        </p:nvSpPr>
        <p:spPr>
          <a:xfrm>
            <a:off x="7581806" y="1419358"/>
            <a:ext cx="246221" cy="615553"/>
          </a:xfrm>
          <a:prstGeom prst="rect">
            <a:avLst/>
          </a:prstGeom>
        </p:spPr>
        <p:txBody>
          <a:bodyPr vert="eaVert" wrap="none" lIns="0" tIns="0" rIns="0" bIns="0">
            <a:spAutoFit/>
          </a:bodyPr>
          <a:lstStyle/>
          <a:p>
            <a:pPr algn="ctr"/>
            <a:r>
              <a:rPr lang="zh-CN" altLang="en-US" sz="1600" dirty="0">
                <a:solidFill>
                  <a:schemeClr val="bg1"/>
                </a:solidFill>
                <a:latin typeface="微软雅黑" panose="020B0503020204020204" pitchFamily="34" charset="-122"/>
                <a:ea typeface="微软雅黑" panose="020B0503020204020204" pitchFamily="34" charset="-122"/>
              </a:rPr>
              <a:t>诸葛亮</a:t>
            </a:r>
          </a:p>
        </p:txBody>
      </p:sp>
      <p:sp>
        <p:nvSpPr>
          <p:cNvPr id="26" name="矩形 25"/>
          <p:cNvSpPr/>
          <p:nvPr/>
        </p:nvSpPr>
        <p:spPr>
          <a:xfrm>
            <a:off x="1351477" y="1207431"/>
            <a:ext cx="108000" cy="396000"/>
          </a:xfrm>
          <a:prstGeom prst="rect">
            <a:avLst/>
          </a:prstGeom>
          <a:solidFill>
            <a:srgbClr val="FF85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p:nvSpPr>
        <p:spPr>
          <a:xfrm>
            <a:off x="1482836" y="1196752"/>
            <a:ext cx="5405253" cy="452432"/>
          </a:xfrm>
          <a:prstGeom prst="rect">
            <a:avLst/>
          </a:prstGeom>
          <a:noFill/>
        </p:spPr>
        <p:txBody>
          <a:bodyPr wrap="square" rtlCol="0">
            <a:spAutoFit/>
          </a:bodyPr>
          <a:lstStyle/>
          <a:p>
            <a:pPr>
              <a:lnSpc>
                <a:spcPct val="130000"/>
              </a:lnSpc>
            </a:pPr>
            <a:r>
              <a:rPr lang="en-US" altLang="zh-CN" dirty="0">
                <a:solidFill>
                  <a:srgbClr val="5F5E5C"/>
                </a:solidFill>
                <a:latin typeface="华康俪金黑W8(P)" panose="020B0800000000000000" pitchFamily="34" charset="-122"/>
                <a:ea typeface="华康俪金黑W8(P)" panose="020B0800000000000000" pitchFamily="34" charset="-122"/>
              </a:rPr>
              <a:t>【</a:t>
            </a:r>
            <a:r>
              <a:rPr lang="zh-CN" altLang="en-US" dirty="0">
                <a:solidFill>
                  <a:srgbClr val="5F5E5C"/>
                </a:solidFill>
                <a:latin typeface="华康俪金黑W8(P)" panose="020B0800000000000000" pitchFamily="34" charset="-122"/>
                <a:ea typeface="华康俪金黑W8(P)" panose="020B0800000000000000" pitchFamily="34" charset="-122"/>
              </a:rPr>
              <a:t>案例：诸葛亮的用人失误</a:t>
            </a:r>
            <a:r>
              <a:rPr lang="en-US" altLang="zh-CN" dirty="0">
                <a:solidFill>
                  <a:srgbClr val="5F5E5C"/>
                </a:solidFill>
                <a:latin typeface="华康俪金黑W8(P)" panose="020B0800000000000000" pitchFamily="34" charset="-122"/>
                <a:ea typeface="华康俪金黑W8(P)" panose="020B0800000000000000" pitchFamily="34" charset="-122"/>
              </a:rPr>
              <a:t>】</a:t>
            </a:r>
            <a:endParaRPr lang="zh-CN" altLang="en-US" dirty="0">
              <a:solidFill>
                <a:srgbClr val="5F5E5C"/>
              </a:solidFill>
              <a:latin typeface="华康俪金黑W8(P)" panose="020B0800000000000000" pitchFamily="34" charset="-122"/>
              <a:ea typeface="华康俪金黑W8(P)" panose="020B0800000000000000" pitchFamily="34" charset="-122"/>
            </a:endParaRPr>
          </a:p>
        </p:txBody>
      </p:sp>
      <p:grpSp>
        <p:nvGrpSpPr>
          <p:cNvPr id="28" name="组合 27"/>
          <p:cNvGrpSpPr/>
          <p:nvPr/>
        </p:nvGrpSpPr>
        <p:grpSpPr>
          <a:xfrm>
            <a:off x="191344" y="838301"/>
            <a:ext cx="1008112" cy="1008112"/>
            <a:chOff x="192931" y="838301"/>
            <a:chExt cx="1008112" cy="1008112"/>
          </a:xfrm>
        </p:grpSpPr>
        <p:sp>
          <p:nvSpPr>
            <p:cNvPr id="29" name="椭圆 28"/>
            <p:cNvSpPr/>
            <p:nvPr/>
          </p:nvSpPr>
          <p:spPr>
            <a:xfrm>
              <a:off x="192931" y="838301"/>
              <a:ext cx="1008112" cy="1008112"/>
            </a:xfrm>
            <a:prstGeom prst="ellipse">
              <a:avLst/>
            </a:prstGeom>
            <a:solidFill>
              <a:srgbClr val="FF85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文本框 29"/>
            <p:cNvSpPr txBox="1"/>
            <p:nvPr/>
          </p:nvSpPr>
          <p:spPr>
            <a:xfrm rot="20331793">
              <a:off x="194283" y="1049969"/>
              <a:ext cx="1005403" cy="584775"/>
            </a:xfrm>
            <a:prstGeom prst="rect">
              <a:avLst/>
            </a:prstGeom>
            <a:noFill/>
          </p:spPr>
          <p:txBody>
            <a:bodyPr wrap="none" rtlCol="0">
              <a:spAutoFit/>
            </a:bodyPr>
            <a:lstStyle/>
            <a:p>
              <a:r>
                <a:rPr lang="zh-CN" altLang="en-US" sz="3200" dirty="0">
                  <a:solidFill>
                    <a:schemeClr val="bg1"/>
                  </a:solidFill>
                  <a:latin typeface="华康俪金黑W8(P)" panose="020B0800000000000000" pitchFamily="34" charset="-122"/>
                  <a:ea typeface="华康俪金黑W8(P)" panose="020B0800000000000000" pitchFamily="34" charset="-122"/>
                </a:rPr>
                <a:t>案例</a:t>
              </a:r>
            </a:p>
          </p:txBody>
        </p:sp>
      </p:grpSp>
      <p:sp>
        <p:nvSpPr>
          <p:cNvPr id="8" name="TextBox 6"/>
          <p:cNvSpPr txBox="1"/>
          <p:nvPr/>
        </p:nvSpPr>
        <p:spPr>
          <a:xfrm>
            <a:off x="1343472" y="1988841"/>
            <a:ext cx="5688632" cy="2012859"/>
          </a:xfrm>
          <a:prstGeom prst="rect">
            <a:avLst/>
          </a:prstGeom>
          <a:noFill/>
        </p:spPr>
        <p:txBody>
          <a:bodyPr wrap="square" rtlCol="0">
            <a:spAutoFit/>
          </a:bodyPr>
          <a:lstStyle/>
          <a:p>
            <a:pPr>
              <a:lnSpc>
                <a:spcPct val="130000"/>
              </a:lnSpc>
            </a:pPr>
            <a:r>
              <a:rPr lang="zh-CN" altLang="en-US" sz="1600" dirty="0">
                <a:solidFill>
                  <a:srgbClr val="5F5E5C"/>
                </a:solidFill>
                <a:latin typeface="微软雅黑" pitchFamily="34" charset="-122"/>
                <a:ea typeface="微软雅黑" pitchFamily="34" charset="-122"/>
              </a:rPr>
              <a:t>天生我才必有用，用对了的是才，用错了的成了垃圾。马谡便是一例。马谡并非草包，他是一位熟读兵书的优秀参谋人才，为诸葛亮出过不少好主意。但是他的不足之处是缺乏实战经验，没有亲率大军的实践。正像有人观棋在行，下棋却不行。马谡的长处是担任智囊，领兵打仗却不行。如果诸葛亮不让他守街亭，马谡会继续在参谋岗位上干得很好。</a:t>
            </a:r>
            <a:endParaRPr lang="zh-CN" altLang="zh-CN" sz="1600" b="1" dirty="0">
              <a:solidFill>
                <a:srgbClr val="E67819"/>
              </a:solidFill>
              <a:latin typeface="微软雅黑" pitchFamily="34" charset="-122"/>
              <a:ea typeface="微软雅黑" pitchFamily="34" charset="-122"/>
            </a:endParaRPr>
          </a:p>
        </p:txBody>
      </p:sp>
    </p:spTree>
    <p:extLst>
      <p:ext uri="{BB962C8B-B14F-4D97-AF65-F5344CB8AC3E}">
        <p14:creationId xmlns:p14="http://schemas.microsoft.com/office/powerpoint/2010/main" val="9116528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6"/>
          <p:cNvSpPr>
            <a:spLocks noChangeArrowheads="1"/>
          </p:cNvSpPr>
          <p:nvPr/>
        </p:nvSpPr>
        <p:spPr bwMode="auto">
          <a:xfrm>
            <a:off x="1631504" y="1268761"/>
            <a:ext cx="484664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0000"/>
              </a:lnSpc>
              <a:spcAft>
                <a:spcPts val="500"/>
              </a:spcAft>
            </a:pPr>
            <a:r>
              <a:rPr lang="zh-CN" altLang="en-US" sz="2000" dirty="0">
                <a:solidFill>
                  <a:srgbClr val="5F5E5C"/>
                </a:solidFill>
                <a:latin typeface="华康俪金黑W8(P)" pitchFamily="34" charset="-122"/>
                <a:ea typeface="华康俪金黑W8(P)" pitchFamily="34" charset="-122"/>
              </a:rPr>
              <a:t>用人也要疑，疑人也可用</a:t>
            </a:r>
          </a:p>
        </p:txBody>
      </p:sp>
      <p:grpSp>
        <p:nvGrpSpPr>
          <p:cNvPr id="23" name="组合 22"/>
          <p:cNvGrpSpPr/>
          <p:nvPr/>
        </p:nvGrpSpPr>
        <p:grpSpPr>
          <a:xfrm>
            <a:off x="1186133" y="1290304"/>
            <a:ext cx="423513" cy="369332"/>
            <a:chOff x="6084263" y="2834720"/>
            <a:chExt cx="423513" cy="369332"/>
          </a:xfrm>
        </p:grpSpPr>
        <p:sp>
          <p:nvSpPr>
            <p:cNvPr id="41" name="椭圆 40"/>
            <p:cNvSpPr/>
            <p:nvPr/>
          </p:nvSpPr>
          <p:spPr bwMode="auto">
            <a:xfrm>
              <a:off x="6134020" y="2857386"/>
              <a:ext cx="324000" cy="324000"/>
            </a:xfrm>
            <a:prstGeom prst="ellipse">
              <a:avLst/>
            </a:prstGeom>
            <a:solidFill>
              <a:srgbClr val="FF85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defTabSz="1105235">
                <a:defRPr/>
              </a:pPr>
              <a:endParaRPr lang="zh-CN" altLang="en-US" sz="1600" dirty="0">
                <a:latin typeface="Arial Unicode MS" pitchFamily="34" charset="-122"/>
                <a:ea typeface="Arial Unicode MS" pitchFamily="34" charset="-122"/>
                <a:cs typeface="Arial Unicode MS" pitchFamily="34" charset="-122"/>
              </a:endParaRPr>
            </a:p>
          </p:txBody>
        </p:sp>
        <p:sp>
          <p:nvSpPr>
            <p:cNvPr id="42" name="TextBox 47"/>
            <p:cNvSpPr txBox="1"/>
            <p:nvPr/>
          </p:nvSpPr>
          <p:spPr>
            <a:xfrm>
              <a:off x="6084263" y="2834720"/>
              <a:ext cx="423513" cy="369332"/>
            </a:xfrm>
            <a:prstGeom prst="rect">
              <a:avLst/>
            </a:prstGeom>
            <a:noFill/>
          </p:spPr>
          <p:txBody>
            <a:bodyPr wrap="none" rtlCol="0">
              <a:spAutoFit/>
            </a:bodyPr>
            <a:lstStyle/>
            <a:p>
              <a:pPr algn="ctr"/>
              <a:r>
                <a:rPr lang="en-US" altLang="zh-CN" dirty="0">
                  <a:solidFill>
                    <a:schemeClr val="bg1"/>
                  </a:solidFill>
                  <a:latin typeface="Impact" pitchFamily="34" charset="0"/>
                  <a:ea typeface="Arial Unicode MS" pitchFamily="34" charset="-122"/>
                  <a:cs typeface="Arial Unicode MS" pitchFamily="34" charset="-122"/>
                </a:rPr>
                <a:t>04</a:t>
              </a:r>
              <a:endParaRPr lang="zh-CN" altLang="en-US" dirty="0">
                <a:solidFill>
                  <a:schemeClr val="bg1"/>
                </a:solidFill>
                <a:latin typeface="Impact" pitchFamily="34" charset="0"/>
                <a:ea typeface="Arial Unicode MS" pitchFamily="34" charset="-122"/>
                <a:cs typeface="Arial Unicode MS" pitchFamily="34" charset="-122"/>
              </a:endParaRPr>
            </a:p>
          </p:txBody>
        </p:sp>
      </p:grpSp>
      <p:sp>
        <p:nvSpPr>
          <p:cNvPr id="24" name="TextBox 6"/>
          <p:cNvSpPr txBox="1"/>
          <p:nvPr/>
        </p:nvSpPr>
        <p:spPr>
          <a:xfrm>
            <a:off x="1127448" y="1848189"/>
            <a:ext cx="5976664" cy="2653034"/>
          </a:xfrm>
          <a:prstGeom prst="rect">
            <a:avLst/>
          </a:prstGeom>
          <a:noFill/>
        </p:spPr>
        <p:txBody>
          <a:bodyPr wrap="square" rtlCol="0">
            <a:spAutoFit/>
          </a:bodyPr>
          <a:lstStyle/>
          <a:p>
            <a:pPr>
              <a:lnSpc>
                <a:spcPct val="130000"/>
              </a:lnSpc>
            </a:pPr>
            <a:r>
              <a:rPr lang="zh-CN" altLang="en-US" sz="1600" dirty="0">
                <a:solidFill>
                  <a:srgbClr val="5F5E5C"/>
                </a:solidFill>
                <a:latin typeface="微软雅黑" pitchFamily="34" charset="-122"/>
                <a:ea typeface="微软雅黑" pitchFamily="34" charset="-122"/>
              </a:rPr>
              <a:t>用人不疑，疑人不用，千百年来被奉为用人要则，几乎是用人之道的金科玉律，成了一个千古不易的信条。他所表述的就是，怀疑的人就不要用，用的人就别怀疑。这未免有点过于绝对化。法国启蒙思想家孟德斯鸠也说过：“权力会滋生腐败，绝对权力产生绝对腐败。”所以，对于领导者来讲，疑人不用，用人不疑，只是初级阶段。如果只是</a:t>
            </a:r>
            <a:r>
              <a:rPr lang="zh-CN" altLang="en-US" sz="1600" b="1" dirty="0">
                <a:solidFill>
                  <a:srgbClr val="FF0000"/>
                </a:solidFill>
                <a:latin typeface="微软雅黑" pitchFamily="34" charset="-122"/>
                <a:ea typeface="微软雅黑" pitchFamily="34" charset="-122"/>
              </a:rPr>
              <a:t>用而不疑，那企业迟早必乱</a:t>
            </a:r>
            <a:r>
              <a:rPr lang="zh-CN" altLang="en-US" sz="1600" dirty="0">
                <a:solidFill>
                  <a:srgbClr val="5F5E5C"/>
                </a:solidFill>
                <a:latin typeface="微软雅黑" pitchFamily="34" charset="-122"/>
                <a:ea typeface="微软雅黑" pitchFamily="34" charset="-122"/>
              </a:rPr>
              <a:t>；如果只</a:t>
            </a:r>
            <a:r>
              <a:rPr lang="zh-CN" altLang="en-US" sz="1600" b="1" dirty="0">
                <a:solidFill>
                  <a:srgbClr val="FF0000"/>
                </a:solidFill>
                <a:latin typeface="微软雅黑" pitchFamily="34" charset="-122"/>
                <a:ea typeface="微软雅黑" pitchFamily="34" charset="-122"/>
              </a:rPr>
              <a:t>疑而不用，那企业的人才必定越来越少</a:t>
            </a:r>
            <a:r>
              <a:rPr lang="zh-CN" altLang="en-US" sz="1600" dirty="0">
                <a:solidFill>
                  <a:srgbClr val="5F5E5C"/>
                </a:solidFill>
                <a:latin typeface="微软雅黑" pitchFamily="34" charset="-122"/>
                <a:ea typeface="微软雅黑" pitchFamily="34" charset="-122"/>
              </a:rPr>
              <a:t>。正确的态度是：“</a:t>
            </a:r>
            <a:r>
              <a:rPr lang="zh-CN" altLang="en-US" sz="1600" b="1" dirty="0">
                <a:solidFill>
                  <a:srgbClr val="FF8500"/>
                </a:solidFill>
                <a:latin typeface="微软雅黑" pitchFamily="34" charset="-122"/>
                <a:ea typeface="微软雅黑" pitchFamily="34" charset="-122"/>
              </a:rPr>
              <a:t>用人也要疑，疑人也可用</a:t>
            </a:r>
            <a:r>
              <a:rPr lang="zh-CN" altLang="en-US" sz="1600" dirty="0">
                <a:solidFill>
                  <a:srgbClr val="5F5E5C"/>
                </a:solidFill>
                <a:latin typeface="微软雅黑" pitchFamily="34" charset="-122"/>
                <a:ea typeface="微软雅黑" pitchFamily="34" charset="-122"/>
              </a:rPr>
              <a:t>。”</a:t>
            </a:r>
            <a:endParaRPr lang="zh-CN" altLang="zh-CN" sz="1600" dirty="0">
              <a:solidFill>
                <a:srgbClr val="5F5E5C"/>
              </a:solidFill>
              <a:latin typeface="微软雅黑" pitchFamily="34" charset="-122"/>
              <a:ea typeface="微软雅黑" pitchFamily="34" charset="-122"/>
            </a:endParaRPr>
          </a:p>
        </p:txBody>
      </p:sp>
      <p:sp>
        <p:nvSpPr>
          <p:cNvPr id="26" name="TextBox 6"/>
          <p:cNvSpPr txBox="1"/>
          <p:nvPr/>
        </p:nvSpPr>
        <p:spPr>
          <a:xfrm>
            <a:off x="7320136" y="1848189"/>
            <a:ext cx="3888432" cy="3933384"/>
          </a:xfrm>
          <a:prstGeom prst="rect">
            <a:avLst/>
          </a:prstGeom>
          <a:noFill/>
        </p:spPr>
        <p:txBody>
          <a:bodyPr wrap="square" rtlCol="0">
            <a:spAutoFit/>
          </a:bodyPr>
          <a:lstStyle/>
          <a:p>
            <a:pPr>
              <a:lnSpc>
                <a:spcPct val="130000"/>
              </a:lnSpc>
            </a:pPr>
            <a:r>
              <a:rPr lang="zh-CN" altLang="en-US" sz="1600" dirty="0">
                <a:solidFill>
                  <a:srgbClr val="5F5E5C"/>
                </a:solidFill>
                <a:latin typeface="微软雅黑" pitchFamily="34" charset="-122"/>
                <a:ea typeface="微软雅黑" pitchFamily="34" charset="-122"/>
              </a:rPr>
              <a:t>用人也要疑：这个“疑”主要是指</a:t>
            </a:r>
            <a:r>
              <a:rPr lang="zh-CN" altLang="en-US" sz="1600" b="1" dirty="0">
                <a:solidFill>
                  <a:srgbClr val="FF8500"/>
                </a:solidFill>
                <a:latin typeface="微软雅黑" pitchFamily="34" charset="-122"/>
                <a:ea typeface="微软雅黑" pitchFamily="34" charset="-122"/>
              </a:rPr>
              <a:t>约束和监督机制</a:t>
            </a:r>
            <a:r>
              <a:rPr lang="zh-CN" altLang="en-US" sz="1600" dirty="0">
                <a:solidFill>
                  <a:srgbClr val="5F5E5C"/>
                </a:solidFill>
                <a:latin typeface="微软雅黑" pitchFamily="34" charset="-122"/>
                <a:ea typeface="微软雅黑" pitchFamily="34" charset="-122"/>
              </a:rPr>
              <a:t>。人才也不能为所欲为，必须在制度范围内行事。企业管理中，既要有授权激励机制，又要有监督制约的机制，这是企业管理不可或缺的“两个轮子”。疑人也可用，就是在其人格、能力不确定的情况下，本着保护人才、爱惜人才的目的，观察他，大胆选拔和使用他，不至于造成埋没人才和浪费人才。这是</a:t>
            </a:r>
            <a:r>
              <a:rPr lang="zh-CN" altLang="en-US" sz="1600" b="1" dirty="0">
                <a:solidFill>
                  <a:srgbClr val="FF8500"/>
                </a:solidFill>
                <a:latin typeface="微软雅黑" pitchFamily="34" charset="-122"/>
                <a:ea typeface="微软雅黑" pitchFamily="34" charset="-122"/>
              </a:rPr>
              <a:t>不拘一格的大胆用人观</a:t>
            </a:r>
            <a:r>
              <a:rPr lang="zh-CN" altLang="en-US" sz="1600" dirty="0">
                <a:solidFill>
                  <a:srgbClr val="5F5E5C"/>
                </a:solidFill>
                <a:latin typeface="微软雅黑" pitchFamily="34" charset="-122"/>
                <a:ea typeface="微软雅黑" pitchFamily="34" charset="-122"/>
              </a:rPr>
              <a:t>。敢用疑人，会用疑人，更是技高一筹，智高一筹，只有这样，才能保证企业的人才用之不竭。</a:t>
            </a:r>
            <a:endParaRPr lang="zh-CN" altLang="zh-CN" sz="1600" dirty="0">
              <a:solidFill>
                <a:srgbClr val="5F5E5C"/>
              </a:solidFill>
              <a:latin typeface="微软雅黑" pitchFamily="34" charset="-122"/>
              <a:ea typeface="微软雅黑" pitchFamily="34" charset="-122"/>
            </a:endParaRPr>
          </a:p>
        </p:txBody>
      </p:sp>
      <p:sp>
        <p:nvSpPr>
          <p:cNvPr id="2" name="矩形 1"/>
          <p:cNvSpPr/>
          <p:nvPr/>
        </p:nvSpPr>
        <p:spPr>
          <a:xfrm>
            <a:off x="1127449" y="4797152"/>
            <a:ext cx="6120680" cy="923330"/>
          </a:xfrm>
          <a:prstGeom prst="rect">
            <a:avLst/>
          </a:prstGeom>
        </p:spPr>
        <p:txBody>
          <a:bodyPr wrap="square">
            <a:spAutoFit/>
          </a:bodyPr>
          <a:lstStyle/>
          <a:p>
            <a:pPr algn="ctr"/>
            <a:r>
              <a:rPr lang="zh-CN" altLang="en-US" sz="3600" dirty="0">
                <a:solidFill>
                  <a:srgbClr val="5F5E5C"/>
                </a:solidFill>
                <a:latin typeface="华康俪金黑W8(P)" pitchFamily="34" charset="-122"/>
                <a:ea typeface="华康俪金黑W8(P)" pitchFamily="34" charset="-122"/>
              </a:rPr>
              <a:t>绝对权力产生绝对</a:t>
            </a:r>
            <a:r>
              <a:rPr lang="zh-CN" altLang="en-US" sz="5400" dirty="0">
                <a:solidFill>
                  <a:srgbClr val="FF0000"/>
                </a:solidFill>
                <a:latin typeface="华康俪金黑W8(P)" pitchFamily="34" charset="-122"/>
                <a:ea typeface="华康俪金黑W8(P)" pitchFamily="34" charset="-122"/>
              </a:rPr>
              <a:t>腐败</a:t>
            </a:r>
            <a:r>
              <a:rPr lang="zh-CN" altLang="en-US" sz="5400" dirty="0">
                <a:solidFill>
                  <a:srgbClr val="5F5E5C"/>
                </a:solidFill>
                <a:latin typeface="华康俪金黑W8(P)" pitchFamily="34" charset="-122"/>
                <a:ea typeface="华康俪金黑W8(P)" pitchFamily="34" charset="-122"/>
              </a:rPr>
              <a:t>！</a:t>
            </a:r>
            <a:endParaRPr lang="zh-CN" altLang="en-US" sz="4800" dirty="0">
              <a:latin typeface="华康俪金黑W8(P)" pitchFamily="34" charset="-122"/>
              <a:ea typeface="华康俪金黑W8(P)" pitchFamily="34" charset="-122"/>
            </a:endParaRPr>
          </a:p>
        </p:txBody>
      </p:sp>
    </p:spTree>
    <p:extLst>
      <p:ext uri="{BB962C8B-B14F-4D97-AF65-F5344CB8AC3E}">
        <p14:creationId xmlns:p14="http://schemas.microsoft.com/office/powerpoint/2010/main" val="2765789357"/>
      </p:ext>
    </p:extLst>
  </p:cSld>
  <p:clrMapOvr>
    <a:masterClrMapping/>
  </p:clrMapOvr>
  <mc:AlternateContent xmlns:mc="http://schemas.openxmlformats.org/markup-compatibility/2006" xmlns:p14="http://schemas.microsoft.com/office/powerpoint/2010/main">
    <mc:Choice Requires="p14">
      <p:transition>
        <p14:pan/>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ppt_x"/>
                                          </p:val>
                                        </p:tav>
                                        <p:tav tm="100000">
                                          <p:val>
                                            <p:strVal val="#ppt_x"/>
                                          </p:val>
                                        </p:tav>
                                      </p:tavLst>
                                    </p:anim>
                                    <p:anim calcmode="lin" valueType="num">
                                      <p:cBhvr additive="base">
                                        <p:cTn id="8" dur="500" fill="hold"/>
                                        <p:tgtEl>
                                          <p:spTgt spid="24"/>
                                        </p:tgtEl>
                                        <p:attrNameLst>
                                          <p:attrName>ppt_y</p:attrName>
                                        </p:attrNameLst>
                                      </p:cBhvr>
                                      <p:tavLst>
                                        <p:tav tm="0">
                                          <p:val>
                                            <p:strVal val="0-#ppt_h/2"/>
                                          </p:val>
                                        </p:tav>
                                        <p:tav tm="100000">
                                          <p:val>
                                            <p:strVal val="#ppt_y"/>
                                          </p:val>
                                        </p:tav>
                                      </p:tavLst>
                                    </p:anim>
                                  </p:childTnLst>
                                </p:cTn>
                              </p:par>
                              <p:par>
                                <p:cTn id="9" presetID="2" presetClass="entr" presetSubtype="8" decel="100000" fill="hold" grpId="0" nodeType="withEffect">
                                  <p:stCondLst>
                                    <p:cond delay="0"/>
                                  </p:stCondLst>
                                  <p:childTnLst>
                                    <p:set>
                                      <p:cBhvr>
                                        <p:cTn id="10" dur="1" fill="hold">
                                          <p:stCondLst>
                                            <p:cond delay="0"/>
                                          </p:stCondLst>
                                        </p:cTn>
                                        <p:tgtEl>
                                          <p:spTgt spid="26"/>
                                        </p:tgtEl>
                                        <p:attrNameLst>
                                          <p:attrName>style.visibility</p:attrName>
                                        </p:attrNameLst>
                                      </p:cBhvr>
                                      <p:to>
                                        <p:strVal val="visible"/>
                                      </p:to>
                                    </p:set>
                                    <p:anim calcmode="lin" valueType="num">
                                      <p:cBhvr additive="base">
                                        <p:cTn id="11" dur="500" fill="hold"/>
                                        <p:tgtEl>
                                          <p:spTgt spid="26"/>
                                        </p:tgtEl>
                                        <p:attrNameLst>
                                          <p:attrName>ppt_x</p:attrName>
                                        </p:attrNameLst>
                                      </p:cBhvr>
                                      <p:tavLst>
                                        <p:tav tm="0">
                                          <p:val>
                                            <p:strVal val="0-#ppt_w/2"/>
                                          </p:val>
                                        </p:tav>
                                        <p:tav tm="100000">
                                          <p:val>
                                            <p:strVal val="#ppt_x"/>
                                          </p:val>
                                        </p:tav>
                                      </p:tavLst>
                                    </p:anim>
                                    <p:anim calcmode="lin" valueType="num">
                                      <p:cBhvr additive="base">
                                        <p:cTn id="12" dur="500" fill="hold"/>
                                        <p:tgtEl>
                                          <p:spTgt spid="26"/>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27" presetClass="entr" presetSubtype="0" fill="hold" grpId="0" nodeType="afterEffect">
                                  <p:stCondLst>
                                    <p:cond delay="0"/>
                                  </p:stCondLst>
                                  <p:iterate type="lt">
                                    <p:tmPct val="50000"/>
                                  </p:iterate>
                                  <p:childTnLst>
                                    <p:set>
                                      <p:cBhvr>
                                        <p:cTn id="15" dur="1" fill="hold">
                                          <p:stCondLst>
                                            <p:cond delay="0"/>
                                          </p:stCondLst>
                                        </p:cTn>
                                        <p:tgtEl>
                                          <p:spTgt spid="2"/>
                                        </p:tgtEl>
                                        <p:attrNameLst>
                                          <p:attrName>style.visibility</p:attrName>
                                        </p:attrNameLst>
                                      </p:cBhvr>
                                      <p:to>
                                        <p:strVal val="visible"/>
                                      </p:to>
                                    </p:set>
                                    <p:anim calcmode="discrete" valueType="clr">
                                      <p:cBhvr override="childStyle">
                                        <p:cTn id="16" dur="170"/>
                                        <p:tgtEl>
                                          <p:spTgt spid="2"/>
                                        </p:tgtEl>
                                        <p:attrNameLst>
                                          <p:attrName>style.color</p:attrName>
                                        </p:attrNameLst>
                                      </p:cBhvr>
                                      <p:tavLst>
                                        <p:tav tm="0">
                                          <p:val>
                                            <p:clrVal>
                                              <a:schemeClr val="accent2"/>
                                            </p:clrVal>
                                          </p:val>
                                        </p:tav>
                                        <p:tav tm="50000">
                                          <p:val>
                                            <p:clrVal>
                                              <a:schemeClr val="hlink"/>
                                            </p:clrVal>
                                          </p:val>
                                        </p:tav>
                                      </p:tavLst>
                                    </p:anim>
                                    <p:anim calcmode="discrete" valueType="clr">
                                      <p:cBhvr>
                                        <p:cTn id="17" dur="170"/>
                                        <p:tgtEl>
                                          <p:spTgt spid="2"/>
                                        </p:tgtEl>
                                        <p:attrNameLst>
                                          <p:attrName>fillcolor</p:attrName>
                                        </p:attrNameLst>
                                      </p:cBhvr>
                                      <p:tavLst>
                                        <p:tav tm="0">
                                          <p:val>
                                            <p:clrVal>
                                              <a:schemeClr val="accent2"/>
                                            </p:clrVal>
                                          </p:val>
                                        </p:tav>
                                        <p:tav tm="50000">
                                          <p:val>
                                            <p:clrVal>
                                              <a:schemeClr val="hlink"/>
                                            </p:clrVal>
                                          </p:val>
                                        </p:tav>
                                      </p:tavLst>
                                    </p:anim>
                                    <p:set>
                                      <p:cBhvr>
                                        <p:cTn id="18" dur="170"/>
                                        <p:tgtEl>
                                          <p:spTgt spid="2"/>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6" grpId="0"/>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11"/>
          <p:cNvSpPr txBox="1"/>
          <p:nvPr/>
        </p:nvSpPr>
        <p:spPr>
          <a:xfrm>
            <a:off x="6344348" y="2257708"/>
            <a:ext cx="1620957" cy="523220"/>
          </a:xfrm>
          <a:prstGeom prst="rect">
            <a:avLst/>
          </a:prstGeom>
          <a:noFill/>
        </p:spPr>
        <p:txBody>
          <a:bodyPr wrap="none" rtlCol="0">
            <a:spAutoFit/>
          </a:bodyPr>
          <a:lstStyle/>
          <a:p>
            <a:r>
              <a:rPr lang="zh-CN" altLang="en-US" sz="2800" dirty="0">
                <a:solidFill>
                  <a:schemeClr val="bg1"/>
                </a:solidFill>
                <a:latin typeface="微软雅黑" pitchFamily="34" charset="-122"/>
                <a:ea typeface="微软雅黑" pitchFamily="34" charset="-122"/>
              </a:rPr>
              <a:t>第一部分</a:t>
            </a:r>
          </a:p>
        </p:txBody>
      </p:sp>
      <p:sp>
        <p:nvSpPr>
          <p:cNvPr id="8" name="文本占位符 3"/>
          <p:cNvSpPr txBox="1">
            <a:spLocks/>
          </p:cNvSpPr>
          <p:nvPr/>
        </p:nvSpPr>
        <p:spPr>
          <a:xfrm>
            <a:off x="6300986" y="2924945"/>
            <a:ext cx="4187502" cy="792087"/>
          </a:xfrm>
          <a:prstGeom prst="rect">
            <a:avLst/>
          </a:prstGeom>
        </p:spPr>
        <p:txBody>
          <a:bodyPr vert="horz" lIns="91440" tIns="45720" rIns="91440" bIns="45720" rtlCol="0" anchor="ctr">
            <a:noAutofit/>
          </a:bodyPr>
          <a:lstStyle>
            <a:lvl1pPr marL="0" indent="0" algn="l" defTabSz="914400" rtl="0" eaLnBrk="1" latinLnBrk="0" hangingPunct="1">
              <a:spcBef>
                <a:spcPct val="20000"/>
              </a:spcBef>
              <a:buFont typeface="Arial" pitchFamily="34" charset="0"/>
              <a:buNone/>
              <a:defRPr sz="2800" b="1" kern="1200">
                <a:solidFill>
                  <a:srgbClr val="56762C"/>
                </a:solidFill>
                <a:latin typeface="+mn-lt"/>
                <a:ea typeface="+mn-ea"/>
                <a:cs typeface="+mn-cs"/>
              </a:defRPr>
            </a:lvl1pPr>
            <a:lvl2pPr marL="457200" indent="0" algn="l" defTabSz="914400" rtl="0" eaLnBrk="1" latinLnBrk="0" hangingPunct="1">
              <a:spcBef>
                <a:spcPct val="20000"/>
              </a:spcBef>
              <a:buFont typeface="Arial" pitchFamily="34" charset="0"/>
              <a:buNone/>
              <a:defRPr sz="1800" kern="1200">
                <a:solidFill>
                  <a:schemeClr val="tx1">
                    <a:tint val="75000"/>
                  </a:schemeClr>
                </a:solidFill>
                <a:latin typeface="+mn-lt"/>
                <a:ea typeface="+mn-ea"/>
                <a:cs typeface="+mn-cs"/>
              </a:defRPr>
            </a:lvl2pPr>
            <a:lvl3pPr marL="914400" indent="0" algn="l" defTabSz="914400" rtl="0" eaLnBrk="1" latinLnBrk="0" hangingPunct="1">
              <a:spcBef>
                <a:spcPct val="20000"/>
              </a:spcBef>
              <a:buFont typeface="Arial" pitchFamily="34" charset="0"/>
              <a:buNone/>
              <a:defRPr sz="1600" kern="1200">
                <a:solidFill>
                  <a:schemeClr val="tx1">
                    <a:tint val="75000"/>
                  </a:schemeClr>
                </a:solidFill>
                <a:latin typeface="+mn-lt"/>
                <a:ea typeface="+mn-ea"/>
                <a:cs typeface="+mn-cs"/>
              </a:defRPr>
            </a:lvl3pPr>
            <a:lvl4pPr marL="1371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4pPr>
            <a:lvl5pPr marL="18288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5pPr>
            <a:lvl6pPr marL="22860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9pPr>
          </a:lstStyle>
          <a:p>
            <a:r>
              <a:rPr lang="zh-CN" altLang="en-US" sz="4800" dirty="0">
                <a:solidFill>
                  <a:schemeClr val="bg1"/>
                </a:solidFill>
                <a:ea typeface="微软雅黑" pitchFamily="34" charset="-122"/>
              </a:rPr>
              <a:t>晚会内容</a:t>
            </a:r>
          </a:p>
        </p:txBody>
      </p:sp>
      <p:sp>
        <p:nvSpPr>
          <p:cNvPr id="10" name="矩形 9"/>
          <p:cNvSpPr/>
          <p:nvPr/>
        </p:nvSpPr>
        <p:spPr>
          <a:xfrm>
            <a:off x="6312024" y="2841386"/>
            <a:ext cx="4536504" cy="21600"/>
          </a:xfrm>
          <a:prstGeom prst="rect">
            <a:avLst/>
          </a:prstGeom>
          <a:solidFill>
            <a:schemeClr val="bg1"/>
          </a:solidFill>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9" name="椭圆 8"/>
          <p:cNvSpPr/>
          <p:nvPr/>
        </p:nvSpPr>
        <p:spPr>
          <a:xfrm>
            <a:off x="1775520" y="1026782"/>
            <a:ext cx="3672408" cy="3672408"/>
          </a:xfrm>
          <a:prstGeom prst="ellipse">
            <a:avLst/>
          </a:prstGeom>
          <a:blipFill dpi="0" rotWithShape="1">
            <a:blip r:embed="rId2">
              <a:extLst>
                <a:ext uri="{28A0092B-C50C-407E-A947-70E740481C1C}">
                  <a14:useLocalDpi xmlns:a14="http://schemas.microsoft.com/office/drawing/2010/main" val="0"/>
                </a:ext>
              </a:extLst>
            </a:blip>
            <a:srcRect/>
            <a:stretch>
              <a:fillRect t="1000" b="-4000"/>
            </a:stretch>
          </a:blipFill>
          <a:ln>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矩形 31"/>
          <p:cNvSpPr/>
          <p:nvPr/>
        </p:nvSpPr>
        <p:spPr>
          <a:xfrm>
            <a:off x="6816080" y="3996074"/>
            <a:ext cx="5375920" cy="369332"/>
          </a:xfrm>
          <a:prstGeom prst="rect">
            <a:avLst/>
          </a:prstGeom>
        </p:spPr>
        <p:txBody>
          <a:bodyPr wrap="square">
            <a:spAutoFit/>
          </a:bodyPr>
          <a:lstStyle/>
          <a:p>
            <a:pPr>
              <a:defRPr/>
            </a:pPr>
            <a:r>
              <a:rPr lang="en-US" altLang="zh-CN" kern="0" dirty="0">
                <a:solidFill>
                  <a:srgbClr val="5F5E5C"/>
                </a:solidFill>
                <a:latin typeface="微软雅黑" pitchFamily="34" charset="-122"/>
                <a:ea typeface="微软雅黑" pitchFamily="34" charset="-122"/>
              </a:rPr>
              <a:t>1</a:t>
            </a:r>
            <a:r>
              <a:rPr lang="zh-CN" altLang="en-US" kern="0" dirty="0">
                <a:solidFill>
                  <a:srgbClr val="5F5E5C"/>
                </a:solidFill>
                <a:latin typeface="微软雅黑" pitchFamily="34" charset="-122"/>
                <a:ea typeface="微软雅黑" pitchFamily="34" charset="-122"/>
              </a:rPr>
              <a:t>、饿了么黑心作坊：网上高大上网下脏乱差</a:t>
            </a:r>
            <a:r>
              <a:rPr lang="en-US" altLang="zh-CN" kern="0" dirty="0">
                <a:solidFill>
                  <a:srgbClr val="5F5E5C"/>
                </a:solidFill>
                <a:latin typeface="微软雅黑" pitchFamily="34" charset="-122"/>
                <a:ea typeface="微软雅黑" pitchFamily="34" charset="-122"/>
              </a:rPr>
              <a:t> </a:t>
            </a:r>
            <a:endParaRPr lang="zh-CN" altLang="en-US" kern="0" dirty="0">
              <a:solidFill>
                <a:srgbClr val="5F5E5C"/>
              </a:solidFill>
              <a:latin typeface="微软雅黑" pitchFamily="34" charset="-122"/>
              <a:ea typeface="微软雅黑" pitchFamily="34" charset="-122"/>
            </a:endParaRPr>
          </a:p>
        </p:txBody>
      </p:sp>
      <p:sp>
        <p:nvSpPr>
          <p:cNvPr id="11" name="矩形 32"/>
          <p:cNvSpPr/>
          <p:nvPr/>
        </p:nvSpPr>
        <p:spPr>
          <a:xfrm>
            <a:off x="6816080" y="4427820"/>
            <a:ext cx="5375920" cy="369332"/>
          </a:xfrm>
          <a:prstGeom prst="rect">
            <a:avLst/>
          </a:prstGeom>
        </p:spPr>
        <p:txBody>
          <a:bodyPr wrap="square">
            <a:spAutoFit/>
          </a:bodyPr>
          <a:lstStyle/>
          <a:p>
            <a:pPr lvl="0">
              <a:defRPr/>
            </a:pPr>
            <a:r>
              <a:rPr lang="en-US" altLang="zh-CN" kern="0" dirty="0">
                <a:solidFill>
                  <a:srgbClr val="5F5E5C"/>
                </a:solidFill>
                <a:latin typeface="微软雅黑" pitchFamily="34" charset="-122"/>
                <a:ea typeface="微软雅黑" pitchFamily="34" charset="-122"/>
              </a:rPr>
              <a:t>2</a:t>
            </a:r>
            <a:r>
              <a:rPr lang="zh-CN" altLang="en-US" kern="0" dirty="0">
                <a:solidFill>
                  <a:srgbClr val="5F5E5C"/>
                </a:solidFill>
                <a:latin typeface="微软雅黑" pitchFamily="34" charset="-122"/>
                <a:ea typeface="微软雅黑" pitchFamily="34" charset="-122"/>
              </a:rPr>
              <a:t>、北口义齿黑幕：制造用废钢料清洁用旧牙刷</a:t>
            </a:r>
          </a:p>
        </p:txBody>
      </p:sp>
      <p:sp>
        <p:nvSpPr>
          <p:cNvPr id="12" name="矩形 32"/>
          <p:cNvSpPr/>
          <p:nvPr/>
        </p:nvSpPr>
        <p:spPr>
          <a:xfrm>
            <a:off x="6816080" y="4859868"/>
            <a:ext cx="5375920" cy="369332"/>
          </a:xfrm>
          <a:prstGeom prst="rect">
            <a:avLst/>
          </a:prstGeom>
        </p:spPr>
        <p:txBody>
          <a:bodyPr wrap="square">
            <a:spAutoFit/>
          </a:bodyPr>
          <a:lstStyle/>
          <a:p>
            <a:pPr lvl="0">
              <a:defRPr/>
            </a:pPr>
            <a:r>
              <a:rPr lang="en-US" altLang="zh-CN" kern="0" dirty="0">
                <a:solidFill>
                  <a:srgbClr val="5F5E5C"/>
                </a:solidFill>
                <a:latin typeface="微软雅黑" pitchFamily="34" charset="-122"/>
                <a:ea typeface="微软雅黑" pitchFamily="34" charset="-122"/>
              </a:rPr>
              <a:t>3</a:t>
            </a:r>
            <a:r>
              <a:rPr lang="zh-CN" altLang="en-US" kern="0" dirty="0">
                <a:solidFill>
                  <a:srgbClr val="5F5E5C"/>
                </a:solidFill>
                <a:latin typeface="微软雅黑" pitchFamily="34" charset="-122"/>
                <a:ea typeface="微软雅黑" pitchFamily="34" charset="-122"/>
              </a:rPr>
              <a:t>、车易拍二手车交易骗局：买卖家入口不同</a:t>
            </a:r>
          </a:p>
        </p:txBody>
      </p:sp>
      <p:sp>
        <p:nvSpPr>
          <p:cNvPr id="13" name="矩形 32"/>
          <p:cNvSpPr/>
          <p:nvPr/>
        </p:nvSpPr>
        <p:spPr>
          <a:xfrm>
            <a:off x="6816080" y="5291916"/>
            <a:ext cx="5375920" cy="369332"/>
          </a:xfrm>
          <a:prstGeom prst="rect">
            <a:avLst/>
          </a:prstGeom>
        </p:spPr>
        <p:txBody>
          <a:bodyPr wrap="square">
            <a:spAutoFit/>
          </a:bodyPr>
          <a:lstStyle/>
          <a:p>
            <a:pPr lvl="0">
              <a:defRPr/>
            </a:pPr>
            <a:r>
              <a:rPr lang="en-US" altLang="zh-CN" kern="0" dirty="0">
                <a:solidFill>
                  <a:srgbClr val="5F5E5C"/>
                </a:solidFill>
                <a:latin typeface="微软雅黑" pitchFamily="34" charset="-122"/>
                <a:ea typeface="微软雅黑" pitchFamily="34" charset="-122"/>
              </a:rPr>
              <a:t>4</a:t>
            </a:r>
            <a:r>
              <a:rPr lang="zh-CN" altLang="en-US" kern="0" dirty="0">
                <a:solidFill>
                  <a:srgbClr val="5F5E5C"/>
                </a:solidFill>
                <a:latin typeface="微软雅黑" pitchFamily="34" charset="-122"/>
                <a:ea typeface="微软雅黑" pitchFamily="34" charset="-122"/>
              </a:rPr>
              <a:t>、淘宝刷信誉产业链：给钱想刷多少就刷多少</a:t>
            </a:r>
          </a:p>
        </p:txBody>
      </p:sp>
      <p:sp>
        <p:nvSpPr>
          <p:cNvPr id="14" name="矩形 32"/>
          <p:cNvSpPr/>
          <p:nvPr/>
        </p:nvSpPr>
        <p:spPr>
          <a:xfrm>
            <a:off x="6816080" y="5723964"/>
            <a:ext cx="5375920" cy="369332"/>
          </a:xfrm>
          <a:prstGeom prst="rect">
            <a:avLst/>
          </a:prstGeom>
        </p:spPr>
        <p:txBody>
          <a:bodyPr wrap="square">
            <a:spAutoFit/>
          </a:bodyPr>
          <a:lstStyle/>
          <a:p>
            <a:pPr lvl="0">
              <a:defRPr/>
            </a:pPr>
            <a:r>
              <a:rPr lang="en-US" altLang="zh-CN" kern="0" dirty="0">
                <a:solidFill>
                  <a:srgbClr val="5F5E5C"/>
                </a:solidFill>
                <a:latin typeface="微软雅黑" pitchFamily="34" charset="-122"/>
                <a:ea typeface="微软雅黑" pitchFamily="34" charset="-122"/>
              </a:rPr>
              <a:t>5</a:t>
            </a:r>
            <a:r>
              <a:rPr lang="zh-CN" altLang="en-US" kern="0" dirty="0">
                <a:solidFill>
                  <a:srgbClr val="5F5E5C"/>
                </a:solidFill>
                <a:latin typeface="微软雅黑" pitchFamily="34" charset="-122"/>
                <a:ea typeface="微软雅黑" pitchFamily="34" charset="-122"/>
              </a:rPr>
              <a:t>、手机恶意</a:t>
            </a:r>
            <a:r>
              <a:rPr lang="en-US" altLang="zh-CN" kern="0" dirty="0">
                <a:solidFill>
                  <a:srgbClr val="5F5E5C"/>
                </a:solidFill>
                <a:latin typeface="微软雅黑" pitchFamily="34" charset="-122"/>
                <a:ea typeface="微软雅黑" pitchFamily="34" charset="-122"/>
              </a:rPr>
              <a:t>APP</a:t>
            </a:r>
            <a:r>
              <a:rPr lang="zh-CN" altLang="en-US" kern="0" dirty="0">
                <a:solidFill>
                  <a:srgbClr val="5F5E5C"/>
                </a:solidFill>
                <a:latin typeface="微软雅黑" pitchFamily="34" charset="-122"/>
                <a:ea typeface="微软雅黑" pitchFamily="34" charset="-122"/>
              </a:rPr>
              <a:t>明码出售，大量用户被莫名扣费</a:t>
            </a:r>
          </a:p>
        </p:txBody>
      </p:sp>
    </p:spTree>
    <p:extLst>
      <p:ext uri="{BB962C8B-B14F-4D97-AF65-F5344CB8AC3E}">
        <p14:creationId xmlns:p14="http://schemas.microsoft.com/office/powerpoint/2010/main" val="3171294421"/>
      </p:ext>
    </p:extLst>
  </p:cSld>
  <p:clrMapOvr>
    <a:masterClrMapping/>
  </p:clrMapOvr>
  <mc:AlternateContent xmlns:mc="http://schemas.openxmlformats.org/markup-compatibility/2006" xmlns:p14="http://schemas.microsoft.com/office/powerpoint/2010/main">
    <mc:Choice Requires="p14">
      <p:transition spd="med">
        <p14:prism isInverted="1"/>
      </p:transition>
    </mc:Choice>
    <mc:Fallback xmlns="">
      <p:transition spd="med">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ntr" presetSubtype="0" fill="hold" grpId="0" nodeType="withEffect">
                                      <p:stCondLst>
                                        <p:cond delay="200"/>
                                      </p:stCondLst>
                                      <p:iterate type="lt">
                                        <p:tmPct val="10000"/>
                                      </p:iterate>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fltVal val="0"/>
                                              </p:val>
                                            </p:tav>
                                            <p:tav tm="100000">
                                              <p:val>
                                                <p:strVal val="#ppt_w"/>
                                              </p:val>
                                            </p:tav>
                                          </p:tavLst>
                                        </p:anim>
                                        <p:anim calcmode="lin" valueType="num">
                                          <p:cBhvr>
                                            <p:cTn id="8" dur="1000" fill="hold"/>
                                            <p:tgtEl>
                                              <p:spTgt spid="7"/>
                                            </p:tgtEl>
                                            <p:attrNameLst>
                                              <p:attrName>ppt_h</p:attrName>
                                            </p:attrNameLst>
                                          </p:cBhvr>
                                          <p:tavLst>
                                            <p:tav tm="0">
                                              <p:val>
                                                <p:fltVal val="0"/>
                                              </p:val>
                                            </p:tav>
                                            <p:tav tm="100000">
                                              <p:val>
                                                <p:strVal val="#ppt_h"/>
                                              </p:val>
                                            </p:tav>
                                          </p:tavLst>
                                        </p:anim>
                                        <p:anim calcmode="lin" valueType="num">
                                          <p:cBhvr>
                                            <p:cTn id="9" dur="1000" fill="hold"/>
                                            <p:tgtEl>
                                              <p:spTgt spid="7"/>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7"/>
                                            </p:tgtEl>
                                            <p:attrNameLst>
                                              <p:attrName>ppt_y</p:attrName>
                                            </p:attrNameLst>
                                          </p:cBhvr>
                                          <p:tavLst>
                                            <p:tav tm="0" fmla="#ppt_y+(sin(-2*pi*(1-$))*-#ppt_x+cos(-2*pi*(1-$))*(1-#ppt_y))*(1-$)">
                                              <p:val>
                                                <p:fltVal val="0"/>
                                              </p:val>
                                            </p:tav>
                                            <p:tav tm="100000">
                                              <p:val>
                                                <p:fltVal val="1"/>
                                              </p:val>
                                            </p:tav>
                                          </p:tavLst>
                                        </p:anim>
                                      </p:childTnLst>
                                    </p:cTn>
                                  </p:par>
                                </p:childTnLst>
                              </p:cTn>
                            </p:par>
                            <p:par>
                              <p:cTn id="11" fill="hold">
                                <p:stCondLst>
                                  <p:cond delay="1500"/>
                                </p:stCondLst>
                                <p:childTnLst>
                                  <p:par>
                                    <p:cTn id="12" presetID="2" presetClass="entr" presetSubtype="2" fill="hold" grpId="0" nodeType="afterEffect" p14:presetBounceEnd="57500">
                                      <p:stCondLst>
                                        <p:cond delay="0"/>
                                      </p:stCondLst>
                                      <p:childTnLst>
                                        <p:set>
                                          <p:cBhvr>
                                            <p:cTn id="13" dur="1" fill="hold">
                                              <p:stCondLst>
                                                <p:cond delay="0"/>
                                              </p:stCondLst>
                                            </p:cTn>
                                            <p:tgtEl>
                                              <p:spTgt spid="10"/>
                                            </p:tgtEl>
                                            <p:attrNameLst>
                                              <p:attrName>style.visibility</p:attrName>
                                            </p:attrNameLst>
                                          </p:cBhvr>
                                          <p:to>
                                            <p:strVal val="visible"/>
                                          </p:to>
                                        </p:set>
                                        <p:anim calcmode="lin" valueType="num" p14:bounceEnd="57500">
                                          <p:cBhvr additive="base">
                                            <p:cTn id="14" dur="400" fill="hold"/>
                                            <p:tgtEl>
                                              <p:spTgt spid="10"/>
                                            </p:tgtEl>
                                            <p:attrNameLst>
                                              <p:attrName>ppt_x</p:attrName>
                                            </p:attrNameLst>
                                          </p:cBhvr>
                                          <p:tavLst>
                                            <p:tav tm="0">
                                              <p:val>
                                                <p:strVal val="1+#ppt_w/2"/>
                                              </p:val>
                                            </p:tav>
                                            <p:tav tm="100000">
                                              <p:val>
                                                <p:strVal val="#ppt_x"/>
                                              </p:val>
                                            </p:tav>
                                          </p:tavLst>
                                        </p:anim>
                                        <p:anim calcmode="lin" valueType="num" p14:bounceEnd="57500">
                                          <p:cBhvr additive="base">
                                            <p:cTn id="15" dur="400" fill="hold"/>
                                            <p:tgtEl>
                                              <p:spTgt spid="10"/>
                                            </p:tgtEl>
                                            <p:attrNameLst>
                                              <p:attrName>ppt_y</p:attrName>
                                            </p:attrNameLst>
                                          </p:cBhvr>
                                          <p:tavLst>
                                            <p:tav tm="0">
                                              <p:val>
                                                <p:strVal val="#ppt_y"/>
                                              </p:val>
                                            </p:tav>
                                            <p:tav tm="100000">
                                              <p:val>
                                                <p:strVal val="#ppt_y"/>
                                              </p:val>
                                            </p:tav>
                                          </p:tavLst>
                                        </p:anim>
                                      </p:childTnLst>
                                    </p:cTn>
                                  </p:par>
                                </p:childTnLst>
                              </p:cTn>
                            </p:par>
                            <p:par>
                              <p:cTn id="16" fill="hold">
                                <p:stCondLst>
                                  <p:cond delay="1900"/>
                                </p:stCondLst>
                                <p:childTnLst>
                                  <p:par>
                                    <p:cTn id="17" presetID="22" presetClass="entr" presetSubtype="8" fill="hold" grpId="0"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wipe(left)">
                                          <p:cBhvr>
                                            <p:cTn id="19" dur="500"/>
                                            <p:tgtEl>
                                              <p:spTgt spid="8"/>
                                            </p:tgtEl>
                                          </p:cBhvr>
                                        </p:animEffect>
                                      </p:childTnLst>
                                    </p:cTn>
                                  </p:par>
                                </p:childTnLst>
                              </p:cTn>
                            </p:par>
                            <p:par>
                              <p:cTn id="20" fill="hold">
                                <p:stCondLst>
                                  <p:cond delay="2400"/>
                                </p:stCondLst>
                                <p:childTnLst>
                                  <p:par>
                                    <p:cTn id="21" presetID="52" presetClass="entr" presetSubtype="0" fill="hold" grpId="0" nodeType="afterEffect">
                                      <p:stCondLst>
                                        <p:cond delay="0"/>
                                      </p:stCondLst>
                                      <p:childTnLst>
                                        <p:set>
                                          <p:cBhvr>
                                            <p:cTn id="22" dur="1" fill="hold">
                                              <p:stCondLst>
                                                <p:cond delay="0"/>
                                              </p:stCondLst>
                                            </p:cTn>
                                            <p:tgtEl>
                                              <p:spTgt spid="6"/>
                                            </p:tgtEl>
                                            <p:attrNameLst>
                                              <p:attrName>style.visibility</p:attrName>
                                            </p:attrNameLst>
                                          </p:cBhvr>
                                          <p:to>
                                            <p:strVal val="visible"/>
                                          </p:to>
                                        </p:set>
                                        <p:animScale>
                                          <p:cBhvr>
                                            <p:cTn id="23" dur="1000" decel="50000" fill="hold">
                                              <p:stCondLst>
                                                <p:cond delay="0"/>
                                              </p:stCondLst>
                                            </p:cTn>
                                            <p:tgtEl>
                                              <p:spTgt spid="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4" dur="1000" decel="50000" fill="hold">
                                              <p:stCondLst>
                                                <p:cond delay="0"/>
                                              </p:stCondLst>
                                            </p:cTn>
                                            <p:tgtEl>
                                              <p:spTgt spid="6"/>
                                            </p:tgtEl>
                                            <p:attrNameLst>
                                              <p:attrName>ppt_x</p:attrName>
                                              <p:attrName>ppt_y</p:attrName>
                                            </p:attrNameLst>
                                          </p:cBhvr>
                                        </p:animMotion>
                                        <p:animEffect transition="in" filter="fade">
                                          <p:cBhvr>
                                            <p:cTn id="25" dur="1000"/>
                                            <p:tgtEl>
                                              <p:spTgt spid="6"/>
                                            </p:tgtEl>
                                          </p:cBhvr>
                                        </p:animEffect>
                                      </p:childTnLst>
                                    </p:cTn>
                                  </p:par>
                                  <p:par>
                                    <p:cTn id="26" presetID="52" presetClass="entr" presetSubtype="0" fill="hold" grpId="0" nodeType="withEffect">
                                      <p:stCondLst>
                                        <p:cond delay="200"/>
                                      </p:stCondLst>
                                      <p:iterate type="lt">
                                        <p:tmPct val="0"/>
                                      </p:iterate>
                                      <p:childTnLst>
                                        <p:set>
                                          <p:cBhvr>
                                            <p:cTn id="27" dur="1" fill="hold">
                                              <p:stCondLst>
                                                <p:cond delay="0"/>
                                              </p:stCondLst>
                                            </p:cTn>
                                            <p:tgtEl>
                                              <p:spTgt spid="11"/>
                                            </p:tgtEl>
                                            <p:attrNameLst>
                                              <p:attrName>style.visibility</p:attrName>
                                            </p:attrNameLst>
                                          </p:cBhvr>
                                          <p:to>
                                            <p:strVal val="visible"/>
                                          </p:to>
                                        </p:set>
                                        <p:animScale>
                                          <p:cBhvr>
                                            <p:cTn id="28" dur="1000" decel="50000" fill="hold">
                                              <p:stCondLst>
                                                <p:cond delay="0"/>
                                              </p:stCondLst>
                                            </p:cTn>
                                            <p:tgtEl>
                                              <p:spTgt spid="11"/>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9" dur="1000" decel="50000" fill="hold">
                                              <p:stCondLst>
                                                <p:cond delay="0"/>
                                              </p:stCondLst>
                                            </p:cTn>
                                            <p:tgtEl>
                                              <p:spTgt spid="11"/>
                                            </p:tgtEl>
                                            <p:attrNameLst>
                                              <p:attrName>ppt_x</p:attrName>
                                              <p:attrName>ppt_y</p:attrName>
                                            </p:attrNameLst>
                                          </p:cBhvr>
                                        </p:animMotion>
                                        <p:animEffect transition="in" filter="fade">
                                          <p:cBhvr>
                                            <p:cTn id="30" dur="1000"/>
                                            <p:tgtEl>
                                              <p:spTgt spid="11"/>
                                            </p:tgtEl>
                                          </p:cBhvr>
                                        </p:animEffect>
                                      </p:childTnLst>
                                    </p:cTn>
                                  </p:par>
                                  <p:par>
                                    <p:cTn id="31" presetID="52" presetClass="entr" presetSubtype="0" fill="hold" grpId="0" nodeType="withEffect">
                                      <p:stCondLst>
                                        <p:cond delay="400"/>
                                      </p:stCondLst>
                                      <p:iterate type="lt">
                                        <p:tmPct val="0"/>
                                      </p:iterate>
                                      <p:childTnLst>
                                        <p:set>
                                          <p:cBhvr>
                                            <p:cTn id="32" dur="1" fill="hold">
                                              <p:stCondLst>
                                                <p:cond delay="0"/>
                                              </p:stCondLst>
                                            </p:cTn>
                                            <p:tgtEl>
                                              <p:spTgt spid="12"/>
                                            </p:tgtEl>
                                            <p:attrNameLst>
                                              <p:attrName>style.visibility</p:attrName>
                                            </p:attrNameLst>
                                          </p:cBhvr>
                                          <p:to>
                                            <p:strVal val="visible"/>
                                          </p:to>
                                        </p:set>
                                        <p:animScale>
                                          <p:cBhvr>
                                            <p:cTn id="33" dur="1000" decel="50000" fill="hold">
                                              <p:stCondLst>
                                                <p:cond delay="0"/>
                                              </p:stCondLst>
                                            </p:cTn>
                                            <p:tgtEl>
                                              <p:spTgt spid="12"/>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4" dur="1000" decel="50000" fill="hold">
                                              <p:stCondLst>
                                                <p:cond delay="0"/>
                                              </p:stCondLst>
                                            </p:cTn>
                                            <p:tgtEl>
                                              <p:spTgt spid="12"/>
                                            </p:tgtEl>
                                            <p:attrNameLst>
                                              <p:attrName>ppt_x</p:attrName>
                                              <p:attrName>ppt_y</p:attrName>
                                            </p:attrNameLst>
                                          </p:cBhvr>
                                        </p:animMotion>
                                        <p:animEffect transition="in" filter="fade">
                                          <p:cBhvr>
                                            <p:cTn id="35" dur="1000"/>
                                            <p:tgtEl>
                                              <p:spTgt spid="12"/>
                                            </p:tgtEl>
                                          </p:cBhvr>
                                        </p:animEffect>
                                      </p:childTnLst>
                                    </p:cTn>
                                  </p:par>
                                  <p:par>
                                    <p:cTn id="36" presetID="52" presetClass="entr" presetSubtype="0" fill="hold" grpId="0" nodeType="withEffect">
                                      <p:stCondLst>
                                        <p:cond delay="600"/>
                                      </p:stCondLst>
                                      <p:iterate type="lt">
                                        <p:tmPct val="0"/>
                                      </p:iterate>
                                      <p:childTnLst>
                                        <p:set>
                                          <p:cBhvr>
                                            <p:cTn id="37" dur="1" fill="hold">
                                              <p:stCondLst>
                                                <p:cond delay="0"/>
                                              </p:stCondLst>
                                            </p:cTn>
                                            <p:tgtEl>
                                              <p:spTgt spid="13"/>
                                            </p:tgtEl>
                                            <p:attrNameLst>
                                              <p:attrName>style.visibility</p:attrName>
                                            </p:attrNameLst>
                                          </p:cBhvr>
                                          <p:to>
                                            <p:strVal val="visible"/>
                                          </p:to>
                                        </p:set>
                                        <p:animScale>
                                          <p:cBhvr>
                                            <p:cTn id="38" dur="1000" decel="50000" fill="hold">
                                              <p:stCondLst>
                                                <p:cond delay="0"/>
                                              </p:stCondLst>
                                            </p:cTn>
                                            <p:tgtEl>
                                              <p:spTgt spid="13"/>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9" dur="1000" decel="50000" fill="hold">
                                              <p:stCondLst>
                                                <p:cond delay="0"/>
                                              </p:stCondLst>
                                            </p:cTn>
                                            <p:tgtEl>
                                              <p:spTgt spid="13"/>
                                            </p:tgtEl>
                                            <p:attrNameLst>
                                              <p:attrName>ppt_x</p:attrName>
                                              <p:attrName>ppt_y</p:attrName>
                                            </p:attrNameLst>
                                          </p:cBhvr>
                                        </p:animMotion>
                                        <p:animEffect transition="in" filter="fade">
                                          <p:cBhvr>
                                            <p:cTn id="40" dur="1000"/>
                                            <p:tgtEl>
                                              <p:spTgt spid="13"/>
                                            </p:tgtEl>
                                          </p:cBhvr>
                                        </p:animEffect>
                                      </p:childTnLst>
                                    </p:cTn>
                                  </p:par>
                                  <p:par>
                                    <p:cTn id="41" presetID="52" presetClass="entr" presetSubtype="0" fill="hold" grpId="0" nodeType="withEffect">
                                      <p:stCondLst>
                                        <p:cond delay="800"/>
                                      </p:stCondLst>
                                      <p:iterate type="lt">
                                        <p:tmPct val="0"/>
                                      </p:iterate>
                                      <p:childTnLst>
                                        <p:set>
                                          <p:cBhvr>
                                            <p:cTn id="42" dur="1" fill="hold">
                                              <p:stCondLst>
                                                <p:cond delay="0"/>
                                              </p:stCondLst>
                                            </p:cTn>
                                            <p:tgtEl>
                                              <p:spTgt spid="14"/>
                                            </p:tgtEl>
                                            <p:attrNameLst>
                                              <p:attrName>style.visibility</p:attrName>
                                            </p:attrNameLst>
                                          </p:cBhvr>
                                          <p:to>
                                            <p:strVal val="visible"/>
                                          </p:to>
                                        </p:set>
                                        <p:animScale>
                                          <p:cBhvr>
                                            <p:cTn id="43" dur="1000" decel="50000" fill="hold">
                                              <p:stCondLst>
                                                <p:cond delay="0"/>
                                              </p:stCondLst>
                                            </p:cTn>
                                            <p:tgtEl>
                                              <p:spTgt spid="14"/>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44" dur="1000" decel="50000" fill="hold">
                                              <p:stCondLst>
                                                <p:cond delay="0"/>
                                              </p:stCondLst>
                                            </p:cTn>
                                            <p:tgtEl>
                                              <p:spTgt spid="14"/>
                                            </p:tgtEl>
                                            <p:attrNameLst>
                                              <p:attrName>ppt_x</p:attrName>
                                              <p:attrName>ppt_y</p:attrName>
                                            </p:attrNameLst>
                                          </p:cBhvr>
                                        </p:animMotion>
                                        <p:animEffect transition="in" filter="fade">
                                          <p:cBhvr>
                                            <p:cTn id="45"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0" grpId="0" animBg="1"/>
          <p:bldP spid="6" grpId="0"/>
          <p:bldP spid="11" grpId="0"/>
          <p:bldP spid="12" grpId="0"/>
          <p:bldP spid="13" grpId="0"/>
          <p:bldP spid="14"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ntr" presetSubtype="0" fill="hold" grpId="0" nodeType="withEffect">
                                      <p:stCondLst>
                                        <p:cond delay="200"/>
                                      </p:stCondLst>
                                      <p:iterate type="lt">
                                        <p:tmPct val="10000"/>
                                      </p:iterate>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fltVal val="0"/>
                                              </p:val>
                                            </p:tav>
                                            <p:tav tm="100000">
                                              <p:val>
                                                <p:strVal val="#ppt_w"/>
                                              </p:val>
                                            </p:tav>
                                          </p:tavLst>
                                        </p:anim>
                                        <p:anim calcmode="lin" valueType="num">
                                          <p:cBhvr>
                                            <p:cTn id="8" dur="1000" fill="hold"/>
                                            <p:tgtEl>
                                              <p:spTgt spid="7"/>
                                            </p:tgtEl>
                                            <p:attrNameLst>
                                              <p:attrName>ppt_h</p:attrName>
                                            </p:attrNameLst>
                                          </p:cBhvr>
                                          <p:tavLst>
                                            <p:tav tm="0">
                                              <p:val>
                                                <p:fltVal val="0"/>
                                              </p:val>
                                            </p:tav>
                                            <p:tav tm="100000">
                                              <p:val>
                                                <p:strVal val="#ppt_h"/>
                                              </p:val>
                                            </p:tav>
                                          </p:tavLst>
                                        </p:anim>
                                        <p:anim calcmode="lin" valueType="num">
                                          <p:cBhvr>
                                            <p:cTn id="9" dur="1000" fill="hold"/>
                                            <p:tgtEl>
                                              <p:spTgt spid="7"/>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7"/>
                                            </p:tgtEl>
                                            <p:attrNameLst>
                                              <p:attrName>ppt_y</p:attrName>
                                            </p:attrNameLst>
                                          </p:cBhvr>
                                          <p:tavLst>
                                            <p:tav tm="0" fmla="#ppt_y+(sin(-2*pi*(1-$))*-#ppt_x+cos(-2*pi*(1-$))*(1-#ppt_y))*(1-$)">
                                              <p:val>
                                                <p:fltVal val="0"/>
                                              </p:val>
                                            </p:tav>
                                            <p:tav tm="100000">
                                              <p:val>
                                                <p:fltVal val="1"/>
                                              </p:val>
                                            </p:tav>
                                          </p:tavLst>
                                        </p:anim>
                                      </p:childTnLst>
                                    </p:cTn>
                                  </p:par>
                                </p:childTnLst>
                              </p:cTn>
                            </p:par>
                            <p:par>
                              <p:cTn id="11" fill="hold">
                                <p:stCondLst>
                                  <p:cond delay="1500"/>
                                </p:stCondLst>
                                <p:childTnLst>
                                  <p:par>
                                    <p:cTn id="12" presetID="2" presetClass="entr" presetSubtype="2" fill="hold" grpId="0" nodeType="afterEffect">
                                      <p:stCondLst>
                                        <p:cond delay="0"/>
                                      </p:stCondLst>
                                      <p:childTnLst>
                                        <p:set>
                                          <p:cBhvr>
                                            <p:cTn id="13" dur="1" fill="hold">
                                              <p:stCondLst>
                                                <p:cond delay="0"/>
                                              </p:stCondLst>
                                            </p:cTn>
                                            <p:tgtEl>
                                              <p:spTgt spid="10"/>
                                            </p:tgtEl>
                                            <p:attrNameLst>
                                              <p:attrName>style.visibility</p:attrName>
                                            </p:attrNameLst>
                                          </p:cBhvr>
                                          <p:to>
                                            <p:strVal val="visible"/>
                                          </p:to>
                                        </p:set>
                                        <p:anim calcmode="lin" valueType="num">
                                          <p:cBhvr additive="base">
                                            <p:cTn id="14" dur="400" fill="hold"/>
                                            <p:tgtEl>
                                              <p:spTgt spid="10"/>
                                            </p:tgtEl>
                                            <p:attrNameLst>
                                              <p:attrName>ppt_x</p:attrName>
                                            </p:attrNameLst>
                                          </p:cBhvr>
                                          <p:tavLst>
                                            <p:tav tm="0">
                                              <p:val>
                                                <p:strVal val="1+#ppt_w/2"/>
                                              </p:val>
                                            </p:tav>
                                            <p:tav tm="100000">
                                              <p:val>
                                                <p:strVal val="#ppt_x"/>
                                              </p:val>
                                            </p:tav>
                                          </p:tavLst>
                                        </p:anim>
                                        <p:anim calcmode="lin" valueType="num">
                                          <p:cBhvr additive="base">
                                            <p:cTn id="15" dur="400" fill="hold"/>
                                            <p:tgtEl>
                                              <p:spTgt spid="10"/>
                                            </p:tgtEl>
                                            <p:attrNameLst>
                                              <p:attrName>ppt_y</p:attrName>
                                            </p:attrNameLst>
                                          </p:cBhvr>
                                          <p:tavLst>
                                            <p:tav tm="0">
                                              <p:val>
                                                <p:strVal val="#ppt_y"/>
                                              </p:val>
                                            </p:tav>
                                            <p:tav tm="100000">
                                              <p:val>
                                                <p:strVal val="#ppt_y"/>
                                              </p:val>
                                            </p:tav>
                                          </p:tavLst>
                                        </p:anim>
                                      </p:childTnLst>
                                    </p:cTn>
                                  </p:par>
                                </p:childTnLst>
                              </p:cTn>
                            </p:par>
                            <p:par>
                              <p:cTn id="16" fill="hold">
                                <p:stCondLst>
                                  <p:cond delay="1900"/>
                                </p:stCondLst>
                                <p:childTnLst>
                                  <p:par>
                                    <p:cTn id="17" presetID="22" presetClass="entr" presetSubtype="8" fill="hold" grpId="0"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wipe(left)">
                                          <p:cBhvr>
                                            <p:cTn id="19" dur="500"/>
                                            <p:tgtEl>
                                              <p:spTgt spid="8"/>
                                            </p:tgtEl>
                                          </p:cBhvr>
                                        </p:animEffect>
                                      </p:childTnLst>
                                    </p:cTn>
                                  </p:par>
                                </p:childTnLst>
                              </p:cTn>
                            </p:par>
                            <p:par>
                              <p:cTn id="20" fill="hold">
                                <p:stCondLst>
                                  <p:cond delay="2400"/>
                                </p:stCondLst>
                                <p:childTnLst>
                                  <p:par>
                                    <p:cTn id="21" presetID="52" presetClass="entr" presetSubtype="0" fill="hold" grpId="0" nodeType="afterEffect">
                                      <p:stCondLst>
                                        <p:cond delay="0"/>
                                      </p:stCondLst>
                                      <p:childTnLst>
                                        <p:set>
                                          <p:cBhvr>
                                            <p:cTn id="22" dur="1" fill="hold">
                                              <p:stCondLst>
                                                <p:cond delay="0"/>
                                              </p:stCondLst>
                                            </p:cTn>
                                            <p:tgtEl>
                                              <p:spTgt spid="6"/>
                                            </p:tgtEl>
                                            <p:attrNameLst>
                                              <p:attrName>style.visibility</p:attrName>
                                            </p:attrNameLst>
                                          </p:cBhvr>
                                          <p:to>
                                            <p:strVal val="visible"/>
                                          </p:to>
                                        </p:set>
                                        <p:animScale>
                                          <p:cBhvr>
                                            <p:cTn id="23" dur="1000" decel="50000" fill="hold">
                                              <p:stCondLst>
                                                <p:cond delay="0"/>
                                              </p:stCondLst>
                                            </p:cTn>
                                            <p:tgtEl>
                                              <p:spTgt spid="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4" dur="1000" decel="50000" fill="hold">
                                              <p:stCondLst>
                                                <p:cond delay="0"/>
                                              </p:stCondLst>
                                            </p:cTn>
                                            <p:tgtEl>
                                              <p:spTgt spid="6"/>
                                            </p:tgtEl>
                                            <p:attrNameLst>
                                              <p:attrName>ppt_x</p:attrName>
                                              <p:attrName>ppt_y</p:attrName>
                                            </p:attrNameLst>
                                          </p:cBhvr>
                                        </p:animMotion>
                                        <p:animEffect transition="in" filter="fade">
                                          <p:cBhvr>
                                            <p:cTn id="25" dur="1000"/>
                                            <p:tgtEl>
                                              <p:spTgt spid="6"/>
                                            </p:tgtEl>
                                          </p:cBhvr>
                                        </p:animEffect>
                                      </p:childTnLst>
                                    </p:cTn>
                                  </p:par>
                                  <p:par>
                                    <p:cTn id="26" presetID="52" presetClass="entr" presetSubtype="0" fill="hold" grpId="0" nodeType="withEffect">
                                      <p:stCondLst>
                                        <p:cond delay="200"/>
                                      </p:stCondLst>
                                      <p:iterate type="lt">
                                        <p:tmPct val="0"/>
                                      </p:iterate>
                                      <p:childTnLst>
                                        <p:set>
                                          <p:cBhvr>
                                            <p:cTn id="27" dur="1" fill="hold">
                                              <p:stCondLst>
                                                <p:cond delay="0"/>
                                              </p:stCondLst>
                                            </p:cTn>
                                            <p:tgtEl>
                                              <p:spTgt spid="11"/>
                                            </p:tgtEl>
                                            <p:attrNameLst>
                                              <p:attrName>style.visibility</p:attrName>
                                            </p:attrNameLst>
                                          </p:cBhvr>
                                          <p:to>
                                            <p:strVal val="visible"/>
                                          </p:to>
                                        </p:set>
                                        <p:animScale>
                                          <p:cBhvr>
                                            <p:cTn id="28" dur="1000" decel="50000" fill="hold">
                                              <p:stCondLst>
                                                <p:cond delay="0"/>
                                              </p:stCondLst>
                                            </p:cTn>
                                            <p:tgtEl>
                                              <p:spTgt spid="11"/>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9" dur="1000" decel="50000" fill="hold">
                                              <p:stCondLst>
                                                <p:cond delay="0"/>
                                              </p:stCondLst>
                                            </p:cTn>
                                            <p:tgtEl>
                                              <p:spTgt spid="11"/>
                                            </p:tgtEl>
                                            <p:attrNameLst>
                                              <p:attrName>ppt_x</p:attrName>
                                              <p:attrName>ppt_y</p:attrName>
                                            </p:attrNameLst>
                                          </p:cBhvr>
                                        </p:animMotion>
                                        <p:animEffect transition="in" filter="fade">
                                          <p:cBhvr>
                                            <p:cTn id="30" dur="1000"/>
                                            <p:tgtEl>
                                              <p:spTgt spid="11"/>
                                            </p:tgtEl>
                                          </p:cBhvr>
                                        </p:animEffect>
                                      </p:childTnLst>
                                    </p:cTn>
                                  </p:par>
                                  <p:par>
                                    <p:cTn id="31" presetID="52" presetClass="entr" presetSubtype="0" fill="hold" grpId="0" nodeType="withEffect">
                                      <p:stCondLst>
                                        <p:cond delay="400"/>
                                      </p:stCondLst>
                                      <p:iterate type="lt">
                                        <p:tmPct val="0"/>
                                      </p:iterate>
                                      <p:childTnLst>
                                        <p:set>
                                          <p:cBhvr>
                                            <p:cTn id="32" dur="1" fill="hold">
                                              <p:stCondLst>
                                                <p:cond delay="0"/>
                                              </p:stCondLst>
                                            </p:cTn>
                                            <p:tgtEl>
                                              <p:spTgt spid="12"/>
                                            </p:tgtEl>
                                            <p:attrNameLst>
                                              <p:attrName>style.visibility</p:attrName>
                                            </p:attrNameLst>
                                          </p:cBhvr>
                                          <p:to>
                                            <p:strVal val="visible"/>
                                          </p:to>
                                        </p:set>
                                        <p:animScale>
                                          <p:cBhvr>
                                            <p:cTn id="33" dur="1000" decel="50000" fill="hold">
                                              <p:stCondLst>
                                                <p:cond delay="0"/>
                                              </p:stCondLst>
                                            </p:cTn>
                                            <p:tgtEl>
                                              <p:spTgt spid="12"/>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4" dur="1000" decel="50000" fill="hold">
                                              <p:stCondLst>
                                                <p:cond delay="0"/>
                                              </p:stCondLst>
                                            </p:cTn>
                                            <p:tgtEl>
                                              <p:spTgt spid="12"/>
                                            </p:tgtEl>
                                            <p:attrNameLst>
                                              <p:attrName>ppt_x</p:attrName>
                                              <p:attrName>ppt_y</p:attrName>
                                            </p:attrNameLst>
                                          </p:cBhvr>
                                        </p:animMotion>
                                        <p:animEffect transition="in" filter="fade">
                                          <p:cBhvr>
                                            <p:cTn id="35" dur="1000"/>
                                            <p:tgtEl>
                                              <p:spTgt spid="12"/>
                                            </p:tgtEl>
                                          </p:cBhvr>
                                        </p:animEffect>
                                      </p:childTnLst>
                                    </p:cTn>
                                  </p:par>
                                  <p:par>
                                    <p:cTn id="36" presetID="52" presetClass="entr" presetSubtype="0" fill="hold" grpId="0" nodeType="withEffect">
                                      <p:stCondLst>
                                        <p:cond delay="600"/>
                                      </p:stCondLst>
                                      <p:iterate type="lt">
                                        <p:tmPct val="0"/>
                                      </p:iterate>
                                      <p:childTnLst>
                                        <p:set>
                                          <p:cBhvr>
                                            <p:cTn id="37" dur="1" fill="hold">
                                              <p:stCondLst>
                                                <p:cond delay="0"/>
                                              </p:stCondLst>
                                            </p:cTn>
                                            <p:tgtEl>
                                              <p:spTgt spid="13"/>
                                            </p:tgtEl>
                                            <p:attrNameLst>
                                              <p:attrName>style.visibility</p:attrName>
                                            </p:attrNameLst>
                                          </p:cBhvr>
                                          <p:to>
                                            <p:strVal val="visible"/>
                                          </p:to>
                                        </p:set>
                                        <p:animScale>
                                          <p:cBhvr>
                                            <p:cTn id="38" dur="1000" decel="50000" fill="hold">
                                              <p:stCondLst>
                                                <p:cond delay="0"/>
                                              </p:stCondLst>
                                            </p:cTn>
                                            <p:tgtEl>
                                              <p:spTgt spid="13"/>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9" dur="1000" decel="50000" fill="hold">
                                              <p:stCondLst>
                                                <p:cond delay="0"/>
                                              </p:stCondLst>
                                            </p:cTn>
                                            <p:tgtEl>
                                              <p:spTgt spid="13"/>
                                            </p:tgtEl>
                                            <p:attrNameLst>
                                              <p:attrName>ppt_x</p:attrName>
                                              <p:attrName>ppt_y</p:attrName>
                                            </p:attrNameLst>
                                          </p:cBhvr>
                                        </p:animMotion>
                                        <p:animEffect transition="in" filter="fade">
                                          <p:cBhvr>
                                            <p:cTn id="40" dur="1000"/>
                                            <p:tgtEl>
                                              <p:spTgt spid="13"/>
                                            </p:tgtEl>
                                          </p:cBhvr>
                                        </p:animEffect>
                                      </p:childTnLst>
                                    </p:cTn>
                                  </p:par>
                                  <p:par>
                                    <p:cTn id="41" presetID="52" presetClass="entr" presetSubtype="0" fill="hold" grpId="0" nodeType="withEffect">
                                      <p:stCondLst>
                                        <p:cond delay="800"/>
                                      </p:stCondLst>
                                      <p:iterate type="lt">
                                        <p:tmPct val="0"/>
                                      </p:iterate>
                                      <p:childTnLst>
                                        <p:set>
                                          <p:cBhvr>
                                            <p:cTn id="42" dur="1" fill="hold">
                                              <p:stCondLst>
                                                <p:cond delay="0"/>
                                              </p:stCondLst>
                                            </p:cTn>
                                            <p:tgtEl>
                                              <p:spTgt spid="14"/>
                                            </p:tgtEl>
                                            <p:attrNameLst>
                                              <p:attrName>style.visibility</p:attrName>
                                            </p:attrNameLst>
                                          </p:cBhvr>
                                          <p:to>
                                            <p:strVal val="visible"/>
                                          </p:to>
                                        </p:set>
                                        <p:animScale>
                                          <p:cBhvr>
                                            <p:cTn id="43" dur="1000" decel="50000" fill="hold">
                                              <p:stCondLst>
                                                <p:cond delay="0"/>
                                              </p:stCondLst>
                                            </p:cTn>
                                            <p:tgtEl>
                                              <p:spTgt spid="14"/>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44" dur="1000" decel="50000" fill="hold">
                                              <p:stCondLst>
                                                <p:cond delay="0"/>
                                              </p:stCondLst>
                                            </p:cTn>
                                            <p:tgtEl>
                                              <p:spTgt spid="14"/>
                                            </p:tgtEl>
                                            <p:attrNameLst>
                                              <p:attrName>ppt_x</p:attrName>
                                              <p:attrName>ppt_y</p:attrName>
                                            </p:attrNameLst>
                                          </p:cBhvr>
                                        </p:animMotion>
                                        <p:animEffect transition="in" filter="fade">
                                          <p:cBhvr>
                                            <p:cTn id="45"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0" grpId="0" animBg="1"/>
          <p:bldP spid="6" grpId="0"/>
          <p:bldP spid="11" grpId="0"/>
          <p:bldP spid="12" grpId="0"/>
          <p:bldP spid="13" grpId="0"/>
          <p:bldP spid="14" grpId="0"/>
        </p:bldLst>
      </p:timing>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组合 22"/>
          <p:cNvGrpSpPr/>
          <p:nvPr/>
        </p:nvGrpSpPr>
        <p:grpSpPr>
          <a:xfrm>
            <a:off x="1182125" y="1290304"/>
            <a:ext cx="431528" cy="369332"/>
            <a:chOff x="6080256" y="2834720"/>
            <a:chExt cx="431528" cy="369332"/>
          </a:xfrm>
        </p:grpSpPr>
        <p:sp>
          <p:nvSpPr>
            <p:cNvPr id="41" name="椭圆 40"/>
            <p:cNvSpPr/>
            <p:nvPr/>
          </p:nvSpPr>
          <p:spPr bwMode="auto">
            <a:xfrm>
              <a:off x="6134020" y="2857386"/>
              <a:ext cx="324000" cy="324000"/>
            </a:xfrm>
            <a:prstGeom prst="ellipse">
              <a:avLst/>
            </a:prstGeom>
            <a:solidFill>
              <a:srgbClr val="FF85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defTabSz="1105235">
                <a:defRPr/>
              </a:pPr>
              <a:endParaRPr lang="zh-CN" altLang="en-US" sz="1600" dirty="0">
                <a:latin typeface="Arial Unicode MS" pitchFamily="34" charset="-122"/>
                <a:ea typeface="Arial Unicode MS" pitchFamily="34" charset="-122"/>
                <a:cs typeface="Arial Unicode MS" pitchFamily="34" charset="-122"/>
              </a:endParaRPr>
            </a:p>
          </p:txBody>
        </p:sp>
        <p:sp>
          <p:nvSpPr>
            <p:cNvPr id="42" name="TextBox 47"/>
            <p:cNvSpPr txBox="1"/>
            <p:nvPr/>
          </p:nvSpPr>
          <p:spPr>
            <a:xfrm>
              <a:off x="6080256" y="2834720"/>
              <a:ext cx="431528" cy="369332"/>
            </a:xfrm>
            <a:prstGeom prst="rect">
              <a:avLst/>
            </a:prstGeom>
            <a:noFill/>
          </p:spPr>
          <p:txBody>
            <a:bodyPr wrap="none" rtlCol="0">
              <a:spAutoFit/>
            </a:bodyPr>
            <a:lstStyle/>
            <a:p>
              <a:pPr algn="ctr"/>
              <a:r>
                <a:rPr lang="en-US" altLang="zh-CN" dirty="0">
                  <a:solidFill>
                    <a:schemeClr val="bg1"/>
                  </a:solidFill>
                  <a:latin typeface="Impact" pitchFamily="34" charset="0"/>
                  <a:ea typeface="Arial Unicode MS" pitchFamily="34" charset="-122"/>
                  <a:cs typeface="Arial Unicode MS" pitchFamily="34" charset="-122"/>
                </a:rPr>
                <a:t>05</a:t>
              </a:r>
              <a:endParaRPr lang="zh-CN" altLang="en-US" dirty="0">
                <a:solidFill>
                  <a:schemeClr val="bg1"/>
                </a:solidFill>
                <a:latin typeface="Impact" pitchFamily="34" charset="0"/>
                <a:ea typeface="Arial Unicode MS" pitchFamily="34" charset="-122"/>
                <a:cs typeface="Arial Unicode MS" pitchFamily="34" charset="-122"/>
              </a:endParaRPr>
            </a:p>
          </p:txBody>
        </p:sp>
      </p:grpSp>
      <p:sp>
        <p:nvSpPr>
          <p:cNvPr id="24" name="TextBox 6"/>
          <p:cNvSpPr txBox="1"/>
          <p:nvPr/>
        </p:nvSpPr>
        <p:spPr>
          <a:xfrm>
            <a:off x="1127448" y="1848190"/>
            <a:ext cx="10081120" cy="1372683"/>
          </a:xfrm>
          <a:prstGeom prst="rect">
            <a:avLst/>
          </a:prstGeom>
          <a:noFill/>
        </p:spPr>
        <p:txBody>
          <a:bodyPr wrap="square" rtlCol="0">
            <a:spAutoFit/>
          </a:bodyPr>
          <a:lstStyle/>
          <a:p>
            <a:pPr>
              <a:lnSpc>
                <a:spcPct val="130000"/>
              </a:lnSpc>
            </a:pPr>
            <a:r>
              <a:rPr lang="zh-CN" altLang="en-US" sz="1600" dirty="0">
                <a:solidFill>
                  <a:srgbClr val="5F5E5C"/>
                </a:solidFill>
                <a:latin typeface="微软雅黑" pitchFamily="34" charset="-122"/>
                <a:ea typeface="微软雅黑" pitchFamily="34" charset="-122"/>
              </a:rPr>
              <a:t>唐太宗令大臣封德彝举荐贤才，久之，封德彝一人未荐，唐太宗责之，答曰：“非不尽心，但今未有奇才耳！”唐太宗怒斥道：“君子用人如器，各取所长，古之致治者，岂借才于异代乎？正患己不能知，安可诬一世之人！”太宗雄视古今、见识超迈，自然远非区区封德彝可比。</a:t>
            </a:r>
            <a:r>
              <a:rPr lang="zh-CN" altLang="en-US" sz="1600" b="1" dirty="0">
                <a:solidFill>
                  <a:srgbClr val="FF0000"/>
                </a:solidFill>
                <a:latin typeface="微软雅黑" pitchFamily="34" charset="-122"/>
                <a:ea typeface="微软雅黑" pitchFamily="34" charset="-122"/>
              </a:rPr>
              <a:t>世间最大的浪费，不是水浪费，也不是能源浪费，而是人才的浪费。</a:t>
            </a:r>
            <a:r>
              <a:rPr lang="zh-CN" altLang="en-US" sz="1600" dirty="0">
                <a:solidFill>
                  <a:srgbClr val="5F5E5C"/>
                </a:solidFill>
                <a:latin typeface="微软雅黑" pitchFamily="34" charset="-122"/>
                <a:ea typeface="微软雅黑" pitchFamily="34" charset="-122"/>
              </a:rPr>
              <a:t>一世人才，尽够一世之用。人才何曾短缺？惟不得其用而已。</a:t>
            </a:r>
            <a:endParaRPr lang="zh-CN" altLang="zh-CN" sz="1600" dirty="0">
              <a:solidFill>
                <a:srgbClr val="5F5E5C"/>
              </a:solidFill>
              <a:latin typeface="微软雅黑" pitchFamily="34" charset="-122"/>
              <a:ea typeface="微软雅黑" pitchFamily="34" charset="-122"/>
            </a:endParaRPr>
          </a:p>
        </p:txBody>
      </p:sp>
      <p:sp>
        <p:nvSpPr>
          <p:cNvPr id="26" name="TextBox 6"/>
          <p:cNvSpPr txBox="1"/>
          <p:nvPr/>
        </p:nvSpPr>
        <p:spPr>
          <a:xfrm>
            <a:off x="1127448" y="3620098"/>
            <a:ext cx="6480720" cy="2012859"/>
          </a:xfrm>
          <a:prstGeom prst="rect">
            <a:avLst/>
          </a:prstGeom>
          <a:noFill/>
        </p:spPr>
        <p:txBody>
          <a:bodyPr wrap="square" rtlCol="0">
            <a:spAutoFit/>
          </a:bodyPr>
          <a:lstStyle/>
          <a:p>
            <a:pPr>
              <a:lnSpc>
                <a:spcPct val="130000"/>
              </a:lnSpc>
            </a:pPr>
            <a:r>
              <a:rPr lang="zh-CN" altLang="en-US" sz="1600" dirty="0">
                <a:solidFill>
                  <a:srgbClr val="5F5E5C"/>
                </a:solidFill>
                <a:latin typeface="微软雅黑" pitchFamily="34" charset="-122"/>
                <a:ea typeface="微软雅黑" pitchFamily="34" charset="-122"/>
              </a:rPr>
              <a:t>人非圣贤，总有瑕疵，且不可能什么方面都做的很好，不可能事事面面俱到。因此，领导者要有宽容之心，不要求全责备。古人讲“水至清则无鱼，人至察则无徒”，求全责备，则人心不附。</a:t>
            </a:r>
            <a:r>
              <a:rPr lang="zh-CN" altLang="en-US" sz="1600" b="1" dirty="0">
                <a:solidFill>
                  <a:srgbClr val="FF8500"/>
                </a:solidFill>
                <a:latin typeface="微软雅黑" pitchFamily="34" charset="-122"/>
                <a:ea typeface="微软雅黑" pitchFamily="34" charset="-122"/>
              </a:rPr>
              <a:t>纵观历史，凡用人求全责备的皆不能成事，而用人“贵适用，勿苛求”的皆有奇勋。</a:t>
            </a:r>
            <a:r>
              <a:rPr lang="zh-CN" altLang="en-US" sz="1600" dirty="0">
                <a:solidFill>
                  <a:srgbClr val="5F5E5C"/>
                </a:solidFill>
                <a:latin typeface="微软雅黑" pitchFamily="34" charset="-122"/>
                <a:ea typeface="微软雅黑" pitchFamily="34" charset="-122"/>
              </a:rPr>
              <a:t>因此，抛开对下属的种种偏见，耐心观察每位下属的表现，发掘他们的潜质，并加以训练与鼓励，你将有意想不到的收获。</a:t>
            </a:r>
            <a:endParaRPr lang="zh-CN" altLang="zh-CN" sz="1600" dirty="0">
              <a:solidFill>
                <a:srgbClr val="5F5E5C"/>
              </a:solidFill>
              <a:latin typeface="微软雅黑" pitchFamily="34" charset="-122"/>
              <a:ea typeface="微软雅黑" pitchFamily="34" charset="-122"/>
            </a:endParaRPr>
          </a:p>
        </p:txBody>
      </p:sp>
      <p:sp>
        <p:nvSpPr>
          <p:cNvPr id="18" name="矩形 6"/>
          <p:cNvSpPr>
            <a:spLocks noChangeArrowheads="1"/>
          </p:cNvSpPr>
          <p:nvPr/>
        </p:nvSpPr>
        <p:spPr bwMode="auto">
          <a:xfrm>
            <a:off x="1631504" y="1268761"/>
            <a:ext cx="484664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0000"/>
              </a:lnSpc>
              <a:spcAft>
                <a:spcPts val="500"/>
              </a:spcAft>
            </a:pPr>
            <a:r>
              <a:rPr lang="zh-CN" altLang="en-US" sz="2000" dirty="0">
                <a:solidFill>
                  <a:srgbClr val="5F5E5C"/>
                </a:solidFill>
                <a:latin typeface="华康俪金黑W8(P)" pitchFamily="34" charset="-122"/>
                <a:ea typeface="华康俪金黑W8(P)" pitchFamily="34" charset="-122"/>
              </a:rPr>
              <a:t>用人勿求全责备</a:t>
            </a:r>
          </a:p>
        </p:txBody>
      </p:sp>
      <p:pic>
        <p:nvPicPr>
          <p:cNvPr id="2050" name="Picture 2" descr="C:\Documents and Settings\t11318\桌面\11686809699217414201325081076.jpg"/>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7824193" y="3591806"/>
            <a:ext cx="3120419" cy="2069443"/>
          </a:xfrm>
          <a:prstGeom prst="rect">
            <a:avLst/>
          </a:prstGeom>
          <a:ln w="28575">
            <a:solidFill>
              <a:schemeClr val="bg1"/>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22" name="TextBox 6"/>
          <p:cNvSpPr txBox="1"/>
          <p:nvPr/>
        </p:nvSpPr>
        <p:spPr>
          <a:xfrm>
            <a:off x="9984433" y="5261935"/>
            <a:ext cx="960179" cy="307777"/>
          </a:xfrm>
          <a:prstGeom prst="rect">
            <a:avLst/>
          </a:prstGeom>
          <a:solidFill>
            <a:srgbClr val="FF0000">
              <a:alpha val="70980"/>
            </a:srgbClr>
          </a:solidFill>
        </p:spPr>
        <p:txBody>
          <a:bodyPr wrap="square" rtlCol="0">
            <a:spAutoFit/>
          </a:bodyPr>
          <a:lstStyle/>
          <a:p>
            <a:pPr algn="ctr"/>
            <a:r>
              <a:rPr lang="zh-CN" altLang="en-US" sz="1400" dirty="0">
                <a:solidFill>
                  <a:schemeClr val="bg1"/>
                </a:solidFill>
                <a:latin typeface="微软雅黑" pitchFamily="34" charset="-122"/>
                <a:ea typeface="微软雅黑" pitchFamily="34" charset="-122"/>
              </a:rPr>
              <a:t>唐太宗</a:t>
            </a:r>
            <a:endParaRPr lang="en-US" altLang="zh-CN"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844452993"/>
      </p:ext>
    </p:extLst>
  </p:cSld>
  <p:clrMapOvr>
    <a:masterClrMapping/>
  </p:clrMapOvr>
  <mc:AlternateContent xmlns:mc="http://schemas.openxmlformats.org/markup-compatibility/2006" xmlns:p14="http://schemas.microsoft.com/office/powerpoint/2010/main">
    <mc:Choice Requires="p14">
      <p:transition>
        <p14:pan/>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ppt_x"/>
                                          </p:val>
                                        </p:tav>
                                        <p:tav tm="100000">
                                          <p:val>
                                            <p:strVal val="#ppt_x"/>
                                          </p:val>
                                        </p:tav>
                                      </p:tavLst>
                                    </p:anim>
                                    <p:anim calcmode="lin" valueType="num">
                                      <p:cBhvr additive="base">
                                        <p:cTn id="8" dur="500" fill="hold"/>
                                        <p:tgtEl>
                                          <p:spTgt spid="24"/>
                                        </p:tgtEl>
                                        <p:attrNameLst>
                                          <p:attrName>ppt_y</p:attrName>
                                        </p:attrNameLst>
                                      </p:cBhvr>
                                      <p:tavLst>
                                        <p:tav tm="0">
                                          <p:val>
                                            <p:strVal val="0-#ppt_h/2"/>
                                          </p:val>
                                        </p:tav>
                                        <p:tav tm="100000">
                                          <p:val>
                                            <p:strVal val="#ppt_y"/>
                                          </p:val>
                                        </p:tav>
                                      </p:tavLst>
                                    </p:anim>
                                  </p:childTnLst>
                                </p:cTn>
                              </p:par>
                              <p:par>
                                <p:cTn id="9" presetID="2" presetClass="entr" presetSubtype="8" decel="100000" fill="hold" grpId="0" nodeType="withEffect">
                                  <p:stCondLst>
                                    <p:cond delay="0"/>
                                  </p:stCondLst>
                                  <p:childTnLst>
                                    <p:set>
                                      <p:cBhvr>
                                        <p:cTn id="10" dur="1" fill="hold">
                                          <p:stCondLst>
                                            <p:cond delay="0"/>
                                          </p:stCondLst>
                                        </p:cTn>
                                        <p:tgtEl>
                                          <p:spTgt spid="26"/>
                                        </p:tgtEl>
                                        <p:attrNameLst>
                                          <p:attrName>style.visibility</p:attrName>
                                        </p:attrNameLst>
                                      </p:cBhvr>
                                      <p:to>
                                        <p:strVal val="visible"/>
                                      </p:to>
                                    </p:set>
                                    <p:anim calcmode="lin" valueType="num">
                                      <p:cBhvr additive="base">
                                        <p:cTn id="11" dur="500" fill="hold"/>
                                        <p:tgtEl>
                                          <p:spTgt spid="26"/>
                                        </p:tgtEl>
                                        <p:attrNameLst>
                                          <p:attrName>ppt_x</p:attrName>
                                        </p:attrNameLst>
                                      </p:cBhvr>
                                      <p:tavLst>
                                        <p:tav tm="0">
                                          <p:val>
                                            <p:strVal val="0-#ppt_w/2"/>
                                          </p:val>
                                        </p:tav>
                                        <p:tav tm="100000">
                                          <p:val>
                                            <p:strVal val="#ppt_x"/>
                                          </p:val>
                                        </p:tav>
                                      </p:tavLst>
                                    </p:anim>
                                    <p:anim calcmode="lin" valueType="num">
                                      <p:cBhvr additive="base">
                                        <p:cTn id="12" dur="500" fill="hold"/>
                                        <p:tgtEl>
                                          <p:spTgt spid="2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6"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p:cNvSpPr/>
          <p:nvPr/>
        </p:nvSpPr>
        <p:spPr>
          <a:xfrm>
            <a:off x="1351477" y="1207431"/>
            <a:ext cx="108000" cy="396000"/>
          </a:xfrm>
          <a:prstGeom prst="rect">
            <a:avLst/>
          </a:prstGeom>
          <a:solidFill>
            <a:srgbClr val="FF85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p:nvSpPr>
        <p:spPr>
          <a:xfrm>
            <a:off x="1482836" y="1196752"/>
            <a:ext cx="5405253" cy="452432"/>
          </a:xfrm>
          <a:prstGeom prst="rect">
            <a:avLst/>
          </a:prstGeom>
          <a:noFill/>
        </p:spPr>
        <p:txBody>
          <a:bodyPr wrap="square" rtlCol="0">
            <a:spAutoFit/>
          </a:bodyPr>
          <a:lstStyle/>
          <a:p>
            <a:pPr>
              <a:lnSpc>
                <a:spcPct val="130000"/>
              </a:lnSpc>
            </a:pPr>
            <a:r>
              <a:rPr lang="en-US" altLang="zh-CN" dirty="0">
                <a:solidFill>
                  <a:srgbClr val="5F5E5C"/>
                </a:solidFill>
                <a:latin typeface="华康俪金黑W8(P)" panose="020B0800000000000000" pitchFamily="34" charset="-122"/>
                <a:ea typeface="华康俪金黑W8(P)" panose="020B0800000000000000" pitchFamily="34" charset="-122"/>
              </a:rPr>
              <a:t>【</a:t>
            </a:r>
            <a:r>
              <a:rPr lang="zh-CN" altLang="en-US" dirty="0">
                <a:solidFill>
                  <a:srgbClr val="5F5E5C"/>
                </a:solidFill>
                <a:latin typeface="华康俪金黑W8(P)" panose="020B0800000000000000" pitchFamily="34" charset="-122"/>
                <a:ea typeface="华康俪金黑W8(P)" panose="020B0800000000000000" pitchFamily="34" charset="-122"/>
              </a:rPr>
              <a:t>案例：</a:t>
            </a:r>
            <a:r>
              <a:rPr lang="en-US" altLang="zh-CN" dirty="0">
                <a:solidFill>
                  <a:srgbClr val="5F5E5C"/>
                </a:solidFill>
                <a:latin typeface="华康俪金黑W8(P)" panose="020B0800000000000000" pitchFamily="34" charset="-122"/>
                <a:ea typeface="华康俪金黑W8(P)" panose="020B0800000000000000" pitchFamily="34" charset="-122"/>
              </a:rPr>
              <a:t>NBA</a:t>
            </a:r>
            <a:r>
              <a:rPr lang="zh-CN" altLang="en-US" dirty="0">
                <a:solidFill>
                  <a:srgbClr val="5F5E5C"/>
                </a:solidFill>
                <a:latin typeface="华康俪金黑W8(P)" panose="020B0800000000000000" pitchFamily="34" charset="-122"/>
                <a:ea typeface="华康俪金黑W8(P)" panose="020B0800000000000000" pitchFamily="34" charset="-122"/>
              </a:rPr>
              <a:t>的不拘一格，唯才是举</a:t>
            </a:r>
            <a:r>
              <a:rPr lang="en-US" altLang="zh-CN" dirty="0">
                <a:solidFill>
                  <a:srgbClr val="5F5E5C"/>
                </a:solidFill>
                <a:latin typeface="华康俪金黑W8(P)" panose="020B0800000000000000" pitchFamily="34" charset="-122"/>
                <a:ea typeface="华康俪金黑W8(P)" panose="020B0800000000000000" pitchFamily="34" charset="-122"/>
              </a:rPr>
              <a:t>】</a:t>
            </a:r>
            <a:endParaRPr lang="zh-CN" altLang="en-US" dirty="0">
              <a:solidFill>
                <a:srgbClr val="5F5E5C"/>
              </a:solidFill>
              <a:latin typeface="华康俪金黑W8(P)" panose="020B0800000000000000" pitchFamily="34" charset="-122"/>
              <a:ea typeface="华康俪金黑W8(P)" panose="020B0800000000000000" pitchFamily="34" charset="-122"/>
            </a:endParaRPr>
          </a:p>
        </p:txBody>
      </p:sp>
      <p:grpSp>
        <p:nvGrpSpPr>
          <p:cNvPr id="28" name="组合 27"/>
          <p:cNvGrpSpPr/>
          <p:nvPr/>
        </p:nvGrpSpPr>
        <p:grpSpPr>
          <a:xfrm>
            <a:off x="191344" y="838301"/>
            <a:ext cx="1008112" cy="1008112"/>
            <a:chOff x="192931" y="838301"/>
            <a:chExt cx="1008112" cy="1008112"/>
          </a:xfrm>
        </p:grpSpPr>
        <p:sp>
          <p:nvSpPr>
            <p:cNvPr id="29" name="椭圆 28"/>
            <p:cNvSpPr/>
            <p:nvPr/>
          </p:nvSpPr>
          <p:spPr>
            <a:xfrm>
              <a:off x="192931" y="838301"/>
              <a:ext cx="1008112" cy="1008112"/>
            </a:xfrm>
            <a:prstGeom prst="ellipse">
              <a:avLst/>
            </a:prstGeom>
            <a:solidFill>
              <a:srgbClr val="FF85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文本框 29"/>
            <p:cNvSpPr txBox="1"/>
            <p:nvPr/>
          </p:nvSpPr>
          <p:spPr>
            <a:xfrm rot="20331793">
              <a:off x="194283" y="1049969"/>
              <a:ext cx="1005403" cy="584775"/>
            </a:xfrm>
            <a:prstGeom prst="rect">
              <a:avLst/>
            </a:prstGeom>
            <a:noFill/>
          </p:spPr>
          <p:txBody>
            <a:bodyPr wrap="none" rtlCol="0">
              <a:spAutoFit/>
            </a:bodyPr>
            <a:lstStyle/>
            <a:p>
              <a:r>
                <a:rPr lang="zh-CN" altLang="en-US" sz="3200" dirty="0">
                  <a:solidFill>
                    <a:schemeClr val="bg1"/>
                  </a:solidFill>
                  <a:latin typeface="华康俪金黑W8(P)" panose="020B0800000000000000" pitchFamily="34" charset="-122"/>
                  <a:ea typeface="华康俪金黑W8(P)" panose="020B0800000000000000" pitchFamily="34" charset="-122"/>
                </a:rPr>
                <a:t>案例</a:t>
              </a:r>
            </a:p>
          </p:txBody>
        </p:sp>
      </p:grpSp>
      <p:pic>
        <p:nvPicPr>
          <p:cNvPr id="1026" name="Picture 2" descr="http://zjdaily.zjol.com.cn/qjwb/images/2006-12/27/qjwb20061227c0016v01b012.jpg"/>
          <p:cNvPicPr>
            <a:picLocks noChangeAspect="1" noChangeArrowheads="1"/>
          </p:cNvPicPr>
          <p:nvPr/>
        </p:nvPicPr>
        <p:blipFill rotWithShape="1">
          <a:blip r:embed="rId2" cstate="print">
            <a:extLst>
              <a:ext uri="{28A0092B-C50C-407E-A947-70E740481C1C}">
                <a14:useLocalDpi xmlns:a14="http://schemas.microsoft.com/office/drawing/2010/main"/>
              </a:ext>
            </a:extLst>
          </a:blip>
          <a:srcRect/>
          <a:stretch/>
        </p:blipFill>
        <p:spPr bwMode="auto">
          <a:xfrm>
            <a:off x="7608169" y="3486080"/>
            <a:ext cx="3392933" cy="2337861"/>
          </a:xfrm>
          <a:prstGeom prst="rect">
            <a:avLst/>
          </a:prstGeom>
          <a:ln w="28575">
            <a:solidFill>
              <a:schemeClr val="bg1"/>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8" name="TextBox 6"/>
          <p:cNvSpPr txBox="1"/>
          <p:nvPr/>
        </p:nvSpPr>
        <p:spPr>
          <a:xfrm>
            <a:off x="1127448" y="1848190"/>
            <a:ext cx="10081120" cy="1372683"/>
          </a:xfrm>
          <a:prstGeom prst="rect">
            <a:avLst/>
          </a:prstGeom>
          <a:noFill/>
        </p:spPr>
        <p:txBody>
          <a:bodyPr wrap="square" rtlCol="0">
            <a:spAutoFit/>
          </a:bodyPr>
          <a:lstStyle/>
          <a:p>
            <a:pPr>
              <a:lnSpc>
                <a:spcPct val="130000"/>
              </a:lnSpc>
            </a:pPr>
            <a:r>
              <a:rPr lang="en-US" altLang="zh-CN" sz="1600" dirty="0">
                <a:solidFill>
                  <a:srgbClr val="5F5E5C"/>
                </a:solidFill>
                <a:latin typeface="微软雅黑" pitchFamily="34" charset="-122"/>
                <a:ea typeface="微软雅黑" pitchFamily="34" charset="-122"/>
              </a:rPr>
              <a:t>NBA</a:t>
            </a:r>
            <a:r>
              <a:rPr lang="zh-CN" altLang="en-US" sz="1600" dirty="0">
                <a:solidFill>
                  <a:srgbClr val="5F5E5C"/>
                </a:solidFill>
                <a:latin typeface="微软雅黑" pitchFamily="34" charset="-122"/>
                <a:ea typeface="微软雅黑" pitchFamily="34" charset="-122"/>
              </a:rPr>
              <a:t>是一个浓缩的舞台，是一个有趣的游戏，是一种独特的艺术，是一场野性的战斗。它崇尚英雄，呼唤英雄，锻造英雄。它敞开心怀吸纳全世界的篮球精英。不论国籍、种族，不论身份、背景，凡是能帮助团队夺取胜利，并使这项运动发扬光大的人，都会受到它热烈的欢迎，它能给无数狂热的追梦者提供最佳平台，它甚至还能满足每一位英雄的一切追求，使之爆发出更大的潜能，使之登上人生的最高巅峰。</a:t>
            </a:r>
            <a:endParaRPr lang="zh-CN" altLang="zh-CN" sz="1600" dirty="0">
              <a:solidFill>
                <a:srgbClr val="5F5E5C"/>
              </a:solidFill>
              <a:latin typeface="微软雅黑" pitchFamily="34" charset="-122"/>
              <a:ea typeface="微软雅黑" pitchFamily="34" charset="-122"/>
            </a:endParaRPr>
          </a:p>
        </p:txBody>
      </p:sp>
      <p:sp>
        <p:nvSpPr>
          <p:cNvPr id="9" name="TextBox 6"/>
          <p:cNvSpPr txBox="1"/>
          <p:nvPr/>
        </p:nvSpPr>
        <p:spPr>
          <a:xfrm>
            <a:off x="1127448" y="3488536"/>
            <a:ext cx="6349003" cy="2332946"/>
          </a:xfrm>
          <a:prstGeom prst="rect">
            <a:avLst/>
          </a:prstGeom>
          <a:noFill/>
        </p:spPr>
        <p:txBody>
          <a:bodyPr wrap="square" rtlCol="0">
            <a:spAutoFit/>
          </a:bodyPr>
          <a:lstStyle/>
          <a:p>
            <a:pPr>
              <a:lnSpc>
                <a:spcPct val="130000"/>
              </a:lnSpc>
            </a:pPr>
            <a:r>
              <a:rPr lang="en-US" altLang="zh-CN" sz="1600" dirty="0">
                <a:solidFill>
                  <a:srgbClr val="5F5E5C"/>
                </a:solidFill>
                <a:latin typeface="微软雅黑" pitchFamily="34" charset="-122"/>
                <a:ea typeface="微软雅黑" pitchFamily="34" charset="-122"/>
              </a:rPr>
              <a:t>NBA</a:t>
            </a:r>
            <a:r>
              <a:rPr lang="zh-CN" altLang="en-US" sz="1600" dirty="0">
                <a:solidFill>
                  <a:srgbClr val="5F5E5C"/>
                </a:solidFill>
                <a:latin typeface="微软雅黑" pitchFamily="34" charset="-122"/>
                <a:ea typeface="微软雅黑" pitchFamily="34" charset="-122"/>
              </a:rPr>
              <a:t>不论肤色国籍，不管宗教信仰，</a:t>
            </a:r>
            <a:r>
              <a:rPr lang="zh-CN" altLang="en-US" sz="1600" b="1" dirty="0">
                <a:solidFill>
                  <a:srgbClr val="FF8500"/>
                </a:solidFill>
                <a:latin typeface="微软雅黑" pitchFamily="34" charset="-122"/>
                <a:ea typeface="微软雅黑" pitchFamily="34" charset="-122"/>
              </a:rPr>
              <a:t>只要有真本事，就给你提供大舞台，让你纵情表演</a:t>
            </a:r>
            <a:r>
              <a:rPr lang="zh-CN" altLang="en-US" sz="1600" dirty="0">
                <a:solidFill>
                  <a:srgbClr val="5F5E5C"/>
                </a:solidFill>
                <a:latin typeface="微软雅黑" pitchFamily="34" charset="-122"/>
                <a:ea typeface="微软雅黑" pitchFamily="34" charset="-122"/>
              </a:rPr>
              <a:t>。为了使天下人才为我所用，</a:t>
            </a:r>
            <a:r>
              <a:rPr lang="en-US" altLang="zh-CN" sz="1600" dirty="0">
                <a:solidFill>
                  <a:srgbClr val="5F5E5C"/>
                </a:solidFill>
                <a:latin typeface="微软雅黑" pitchFamily="34" charset="-122"/>
                <a:ea typeface="微软雅黑" pitchFamily="34" charset="-122"/>
              </a:rPr>
              <a:t>NBA</a:t>
            </a:r>
            <a:r>
              <a:rPr lang="zh-CN" altLang="en-US" sz="1600" dirty="0">
                <a:solidFill>
                  <a:srgbClr val="5F5E5C"/>
                </a:solidFill>
                <a:latin typeface="微软雅黑" pitchFamily="34" charset="-122"/>
                <a:ea typeface="微软雅黑" pitchFamily="34" charset="-122"/>
              </a:rPr>
              <a:t>星探满世界侦察，全方位搜索，一旦发现人才就紧抓不放。为了挖姚明，火箭队的经理就不厌其烦，飞来飞去，用了</a:t>
            </a:r>
            <a:r>
              <a:rPr lang="en-US" altLang="zh-CN" sz="1600" dirty="0">
                <a:solidFill>
                  <a:srgbClr val="5F5E5C"/>
                </a:solidFill>
                <a:latin typeface="微软雅黑" pitchFamily="34" charset="-122"/>
                <a:ea typeface="微软雅黑" pitchFamily="34" charset="-122"/>
              </a:rPr>
              <a:t>3</a:t>
            </a:r>
            <a:r>
              <a:rPr lang="zh-CN" altLang="en-US" sz="1600" dirty="0">
                <a:solidFill>
                  <a:srgbClr val="5F5E5C"/>
                </a:solidFill>
                <a:latin typeface="微软雅黑" pitchFamily="34" charset="-122"/>
                <a:ea typeface="微软雅黑" pitchFamily="34" charset="-122"/>
              </a:rPr>
              <a:t>年功夫，才使小巨人加盟成功。</a:t>
            </a:r>
            <a:r>
              <a:rPr lang="en-US" altLang="zh-CN" sz="1600" dirty="0">
                <a:solidFill>
                  <a:srgbClr val="5F5E5C"/>
                </a:solidFill>
                <a:latin typeface="微软雅黑" pitchFamily="34" charset="-122"/>
                <a:ea typeface="微软雅黑" pitchFamily="34" charset="-122"/>
              </a:rPr>
              <a:t>NBA</a:t>
            </a:r>
            <a:r>
              <a:rPr lang="zh-CN" altLang="en-US" sz="1600" dirty="0">
                <a:solidFill>
                  <a:srgbClr val="5F5E5C"/>
                </a:solidFill>
                <a:latin typeface="微软雅黑" pitchFamily="34" charset="-122"/>
                <a:ea typeface="微软雅黑" pitchFamily="34" charset="-122"/>
              </a:rPr>
              <a:t>用人不订死框框，有本事就用。最高的有</a:t>
            </a:r>
            <a:r>
              <a:rPr lang="en-US" altLang="zh-CN" sz="1600" dirty="0">
                <a:solidFill>
                  <a:srgbClr val="5F5E5C"/>
                </a:solidFill>
                <a:latin typeface="微软雅黑" pitchFamily="34" charset="-122"/>
                <a:ea typeface="微软雅黑" pitchFamily="34" charset="-122"/>
              </a:rPr>
              <a:t>2.29</a:t>
            </a:r>
            <a:r>
              <a:rPr lang="zh-CN" altLang="en-US" sz="1600" dirty="0">
                <a:solidFill>
                  <a:srgbClr val="5F5E5C"/>
                </a:solidFill>
                <a:latin typeface="微软雅黑" pitchFamily="34" charset="-122"/>
                <a:ea typeface="微软雅黑" pitchFamily="34" charset="-122"/>
              </a:rPr>
              <a:t>米的布拉德利，最低的有</a:t>
            </a:r>
            <a:r>
              <a:rPr lang="en-US" altLang="zh-CN" sz="1600" dirty="0">
                <a:solidFill>
                  <a:srgbClr val="5F5E5C"/>
                </a:solidFill>
                <a:latin typeface="微软雅黑" pitchFamily="34" charset="-122"/>
                <a:ea typeface="微软雅黑" pitchFamily="34" charset="-122"/>
              </a:rPr>
              <a:t>1.65</a:t>
            </a:r>
            <a:r>
              <a:rPr lang="zh-CN" altLang="en-US" sz="1600" dirty="0">
                <a:solidFill>
                  <a:srgbClr val="5F5E5C"/>
                </a:solidFill>
                <a:latin typeface="微软雅黑" pitchFamily="34" charset="-122"/>
                <a:ea typeface="微软雅黑" pitchFamily="34" charset="-122"/>
              </a:rPr>
              <a:t>米掘进队的小矮人；既有重达</a:t>
            </a:r>
            <a:r>
              <a:rPr lang="en-US" altLang="zh-CN" sz="1600" dirty="0">
                <a:solidFill>
                  <a:srgbClr val="5F5E5C"/>
                </a:solidFill>
                <a:latin typeface="微软雅黑" pitchFamily="34" charset="-122"/>
                <a:ea typeface="微软雅黑" pitchFamily="34" charset="-122"/>
              </a:rPr>
              <a:t>300</a:t>
            </a:r>
            <a:r>
              <a:rPr lang="zh-CN" altLang="en-US" sz="1600" dirty="0">
                <a:solidFill>
                  <a:srgbClr val="5F5E5C"/>
                </a:solidFill>
                <a:latin typeface="微软雅黑" pitchFamily="34" charset="-122"/>
                <a:ea typeface="微软雅黑" pitchFamily="34" charset="-122"/>
              </a:rPr>
              <a:t>多磅的“大鲨鱼”，也有身轻如燕的艾弗森，他们都在</a:t>
            </a:r>
            <a:r>
              <a:rPr lang="en-US" altLang="zh-CN" sz="1600" dirty="0">
                <a:solidFill>
                  <a:srgbClr val="5F5E5C"/>
                </a:solidFill>
                <a:latin typeface="微软雅黑" pitchFamily="34" charset="-122"/>
                <a:ea typeface="微软雅黑" pitchFamily="34" charset="-122"/>
              </a:rPr>
              <a:t>NBA</a:t>
            </a:r>
            <a:r>
              <a:rPr lang="zh-CN" altLang="en-US" sz="1600" dirty="0">
                <a:solidFill>
                  <a:srgbClr val="5F5E5C"/>
                </a:solidFill>
                <a:latin typeface="微软雅黑" pitchFamily="34" charset="-122"/>
                <a:ea typeface="微软雅黑" pitchFamily="34" charset="-122"/>
              </a:rPr>
              <a:t>大显身手。</a:t>
            </a:r>
            <a:endParaRPr lang="zh-CN" altLang="zh-CN" sz="1600" dirty="0">
              <a:solidFill>
                <a:srgbClr val="5F5E5C"/>
              </a:solidFill>
              <a:latin typeface="微软雅黑" pitchFamily="34" charset="-122"/>
              <a:ea typeface="微软雅黑" pitchFamily="34" charset="-122"/>
            </a:endParaRPr>
          </a:p>
        </p:txBody>
      </p:sp>
    </p:spTree>
    <p:extLst>
      <p:ext uri="{BB962C8B-B14F-4D97-AF65-F5344CB8AC3E}">
        <p14:creationId xmlns:p14="http://schemas.microsoft.com/office/powerpoint/2010/main" val="31117987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0-#ppt_h/2"/>
                                          </p:val>
                                        </p:tav>
                                        <p:tav tm="100000">
                                          <p:val>
                                            <p:strVal val="#ppt_y"/>
                                          </p:val>
                                        </p:tav>
                                      </p:tavLst>
                                    </p:anim>
                                  </p:childTnLst>
                                </p:cTn>
                              </p:par>
                              <p:par>
                                <p:cTn id="9" presetID="2" presetClass="entr" presetSubtype="8" decel="10000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0-#ppt_w/2"/>
                                          </p:val>
                                        </p:tav>
                                        <p:tav tm="100000">
                                          <p:val>
                                            <p:strVal val="#ppt_x"/>
                                          </p:val>
                                        </p:tav>
                                      </p:tavLst>
                                    </p:anim>
                                    <p:anim calcmode="lin" valueType="num">
                                      <p:cBhvr additive="base">
                                        <p:cTn id="12"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组合 22"/>
          <p:cNvGrpSpPr/>
          <p:nvPr/>
        </p:nvGrpSpPr>
        <p:grpSpPr>
          <a:xfrm>
            <a:off x="1181323" y="1290304"/>
            <a:ext cx="433132" cy="369332"/>
            <a:chOff x="6079454" y="2834720"/>
            <a:chExt cx="433132" cy="369332"/>
          </a:xfrm>
        </p:grpSpPr>
        <p:sp>
          <p:nvSpPr>
            <p:cNvPr id="41" name="椭圆 40"/>
            <p:cNvSpPr/>
            <p:nvPr/>
          </p:nvSpPr>
          <p:spPr bwMode="auto">
            <a:xfrm>
              <a:off x="6134020" y="2857386"/>
              <a:ext cx="324000" cy="324000"/>
            </a:xfrm>
            <a:prstGeom prst="ellipse">
              <a:avLst/>
            </a:prstGeom>
            <a:solidFill>
              <a:srgbClr val="FF85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defTabSz="1105235">
                <a:defRPr/>
              </a:pPr>
              <a:endParaRPr lang="zh-CN" altLang="en-US" sz="1600" dirty="0">
                <a:latin typeface="Arial Unicode MS" pitchFamily="34" charset="-122"/>
                <a:ea typeface="Arial Unicode MS" pitchFamily="34" charset="-122"/>
                <a:cs typeface="Arial Unicode MS" pitchFamily="34" charset="-122"/>
              </a:endParaRPr>
            </a:p>
          </p:txBody>
        </p:sp>
        <p:sp>
          <p:nvSpPr>
            <p:cNvPr id="42" name="TextBox 47"/>
            <p:cNvSpPr txBox="1"/>
            <p:nvPr/>
          </p:nvSpPr>
          <p:spPr>
            <a:xfrm>
              <a:off x="6079454" y="2834720"/>
              <a:ext cx="433132" cy="369332"/>
            </a:xfrm>
            <a:prstGeom prst="rect">
              <a:avLst/>
            </a:prstGeom>
            <a:noFill/>
          </p:spPr>
          <p:txBody>
            <a:bodyPr wrap="none" rtlCol="0">
              <a:spAutoFit/>
            </a:bodyPr>
            <a:lstStyle/>
            <a:p>
              <a:pPr algn="ctr"/>
              <a:r>
                <a:rPr lang="en-US" altLang="zh-CN" dirty="0">
                  <a:solidFill>
                    <a:schemeClr val="bg1"/>
                  </a:solidFill>
                  <a:latin typeface="Impact" pitchFamily="34" charset="0"/>
                  <a:ea typeface="Arial Unicode MS" pitchFamily="34" charset="-122"/>
                  <a:cs typeface="Arial Unicode MS" pitchFamily="34" charset="-122"/>
                </a:rPr>
                <a:t>06</a:t>
              </a:r>
              <a:endParaRPr lang="zh-CN" altLang="en-US" dirty="0">
                <a:solidFill>
                  <a:schemeClr val="bg1"/>
                </a:solidFill>
                <a:latin typeface="Impact" pitchFamily="34" charset="0"/>
                <a:ea typeface="Arial Unicode MS" pitchFamily="34" charset="-122"/>
                <a:cs typeface="Arial Unicode MS" pitchFamily="34" charset="-122"/>
              </a:endParaRPr>
            </a:p>
          </p:txBody>
        </p:sp>
      </p:grpSp>
      <p:sp>
        <p:nvSpPr>
          <p:cNvPr id="24" name="TextBox 6"/>
          <p:cNvSpPr txBox="1"/>
          <p:nvPr/>
        </p:nvSpPr>
        <p:spPr>
          <a:xfrm>
            <a:off x="1127448" y="1848190"/>
            <a:ext cx="10081120" cy="1372683"/>
          </a:xfrm>
          <a:prstGeom prst="rect">
            <a:avLst/>
          </a:prstGeom>
          <a:noFill/>
        </p:spPr>
        <p:txBody>
          <a:bodyPr wrap="square" rtlCol="0">
            <a:spAutoFit/>
          </a:bodyPr>
          <a:lstStyle/>
          <a:p>
            <a:pPr>
              <a:lnSpc>
                <a:spcPct val="130000"/>
              </a:lnSpc>
            </a:pPr>
            <a:r>
              <a:rPr lang="zh-CN" altLang="en-US" sz="1600" dirty="0">
                <a:solidFill>
                  <a:srgbClr val="5F5E5C"/>
                </a:solidFill>
                <a:latin typeface="微软雅黑" pitchFamily="34" charset="-122"/>
                <a:ea typeface="微软雅黑" pitchFamily="34" charset="-122"/>
              </a:rPr>
              <a:t>在选拔人才的问题上，常受论资排辈的思想影响。当选拔年轻人时，就会有人提出问题：“年轻的提起来，老的怎么办？”最后只以靠“多年媳妇熬成婆”，按照年资一茬一茬往下排。应当说这种</a:t>
            </a:r>
            <a:r>
              <a:rPr lang="zh-CN" altLang="en-US" sz="1600" b="1" dirty="0">
                <a:solidFill>
                  <a:srgbClr val="FF0000"/>
                </a:solidFill>
                <a:latin typeface="微软雅黑" pitchFamily="34" charset="-122"/>
                <a:ea typeface="微软雅黑" pitchFamily="34" charset="-122"/>
              </a:rPr>
              <a:t>论资排辈的观念，是选拔人才中的一种最普遍、最顽固的习惯势力</a:t>
            </a:r>
            <a:r>
              <a:rPr lang="zh-CN" altLang="en-US" sz="1600" dirty="0">
                <a:solidFill>
                  <a:srgbClr val="5F5E5C"/>
                </a:solidFill>
                <a:latin typeface="微软雅黑" pitchFamily="34" charset="-122"/>
                <a:ea typeface="微软雅黑" pitchFamily="34" charset="-122"/>
              </a:rPr>
              <a:t>。古人就说，“当自其壮年心力精强时用之，若拘以资格，则往往至于耆老，此不思之甚也。”（</a:t>
            </a:r>
            <a:r>
              <a:rPr lang="en-US" altLang="zh-CN" sz="1600" dirty="0">
                <a:solidFill>
                  <a:srgbClr val="5F5E5C"/>
                </a:solidFill>
                <a:latin typeface="微软雅黑" pitchFamily="34" charset="-122"/>
                <a:ea typeface="微软雅黑" pitchFamily="34" charset="-122"/>
              </a:rPr>
              <a:t>《</a:t>
            </a:r>
            <a:r>
              <a:rPr lang="zh-CN" altLang="en-US" sz="1600" dirty="0">
                <a:solidFill>
                  <a:srgbClr val="5F5E5C"/>
                </a:solidFill>
                <a:latin typeface="微软雅黑" pitchFamily="34" charset="-122"/>
                <a:ea typeface="微软雅黑" pitchFamily="34" charset="-122"/>
              </a:rPr>
              <a:t>金史</a:t>
            </a:r>
            <a:r>
              <a:rPr lang="en-US" altLang="zh-CN" sz="1600" dirty="0">
                <a:solidFill>
                  <a:srgbClr val="5F5E5C"/>
                </a:solidFill>
                <a:latin typeface="微软雅黑" pitchFamily="34" charset="-122"/>
                <a:ea typeface="微软雅黑" pitchFamily="34" charset="-122"/>
              </a:rPr>
              <a:t>》</a:t>
            </a:r>
            <a:r>
              <a:rPr lang="zh-CN" altLang="en-US" sz="1600" dirty="0">
                <a:solidFill>
                  <a:srgbClr val="5F5E5C"/>
                </a:solidFill>
                <a:latin typeface="微软雅黑" pitchFamily="34" charset="-122"/>
                <a:ea typeface="微软雅黑" pitchFamily="34" charset="-122"/>
              </a:rPr>
              <a:t>卷八</a:t>
            </a:r>
            <a:r>
              <a:rPr lang="en-US" altLang="zh-CN" sz="1600" dirty="0">
                <a:solidFill>
                  <a:srgbClr val="5F5E5C"/>
                </a:solidFill>
                <a:latin typeface="微软雅黑" pitchFamily="34" charset="-122"/>
                <a:ea typeface="微软雅黑" pitchFamily="34" charset="-122"/>
              </a:rPr>
              <a:t>《</a:t>
            </a:r>
            <a:r>
              <a:rPr lang="zh-CN" altLang="en-US" sz="1600" dirty="0">
                <a:solidFill>
                  <a:srgbClr val="5F5E5C"/>
                </a:solidFill>
                <a:latin typeface="微软雅黑" pitchFamily="34" charset="-122"/>
                <a:ea typeface="微软雅黑" pitchFamily="34" charset="-122"/>
              </a:rPr>
              <a:t>世宗纪</a:t>
            </a:r>
            <a:r>
              <a:rPr lang="en-US" altLang="zh-CN" sz="1600" dirty="0">
                <a:solidFill>
                  <a:srgbClr val="5F5E5C"/>
                </a:solidFill>
                <a:latin typeface="微软雅黑" pitchFamily="34" charset="-122"/>
                <a:ea typeface="微软雅黑" pitchFamily="34" charset="-122"/>
              </a:rPr>
              <a:t>》</a:t>
            </a:r>
            <a:r>
              <a:rPr lang="zh-CN" altLang="en-US" sz="1600" dirty="0">
                <a:solidFill>
                  <a:srgbClr val="5F5E5C"/>
                </a:solidFill>
                <a:latin typeface="微软雅黑" pitchFamily="34" charset="-122"/>
                <a:ea typeface="微软雅黑" pitchFamily="34" charset="-122"/>
              </a:rPr>
              <a:t>）</a:t>
            </a:r>
            <a:endParaRPr lang="zh-CN" altLang="zh-CN" sz="1600" dirty="0">
              <a:solidFill>
                <a:srgbClr val="5F5E5C"/>
              </a:solidFill>
              <a:latin typeface="微软雅黑" pitchFamily="34" charset="-122"/>
              <a:ea typeface="微软雅黑" pitchFamily="34" charset="-122"/>
            </a:endParaRPr>
          </a:p>
        </p:txBody>
      </p:sp>
      <p:sp>
        <p:nvSpPr>
          <p:cNvPr id="18" name="矩形 6"/>
          <p:cNvSpPr>
            <a:spLocks noChangeArrowheads="1"/>
          </p:cNvSpPr>
          <p:nvPr/>
        </p:nvSpPr>
        <p:spPr bwMode="auto">
          <a:xfrm>
            <a:off x="1631504" y="1268761"/>
            <a:ext cx="484664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0000"/>
              </a:lnSpc>
              <a:spcAft>
                <a:spcPts val="500"/>
              </a:spcAft>
            </a:pPr>
            <a:r>
              <a:rPr lang="zh-CN" altLang="en-US" sz="2000" dirty="0">
                <a:solidFill>
                  <a:srgbClr val="5F5E5C"/>
                </a:solidFill>
                <a:latin typeface="华康俪金黑W8(P)" pitchFamily="34" charset="-122"/>
                <a:ea typeface="华康俪金黑W8(P)" pitchFamily="34" charset="-122"/>
              </a:rPr>
              <a:t>用人不论资级</a:t>
            </a:r>
          </a:p>
        </p:txBody>
      </p:sp>
      <p:sp>
        <p:nvSpPr>
          <p:cNvPr id="10" name="矩形 9"/>
          <p:cNvSpPr/>
          <p:nvPr/>
        </p:nvSpPr>
        <p:spPr>
          <a:xfrm>
            <a:off x="3137714" y="3676040"/>
            <a:ext cx="7854831" cy="1985208"/>
          </a:xfrm>
          <a:prstGeom prst="rect">
            <a:avLst/>
          </a:prstGeom>
          <a:solidFill>
            <a:srgbClr val="FF85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TextBox 2"/>
          <p:cNvSpPr txBox="1">
            <a:spLocks noChangeArrowheads="1"/>
          </p:cNvSpPr>
          <p:nvPr/>
        </p:nvSpPr>
        <p:spPr bwMode="auto">
          <a:xfrm>
            <a:off x="3359697" y="3717033"/>
            <a:ext cx="7568223" cy="1849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lnSpc>
                <a:spcPct val="130000"/>
              </a:lnSpc>
              <a:spcAft>
                <a:spcPts val="600"/>
              </a:spcAft>
            </a:pPr>
            <a:r>
              <a:rPr lang="en-US" altLang="zh-CN" sz="2000" b="1" dirty="0">
                <a:solidFill>
                  <a:schemeClr val="bg1"/>
                </a:solidFill>
                <a:latin typeface="微软雅黑" pitchFamily="34" charset="-122"/>
                <a:ea typeface="微软雅黑" pitchFamily="34" charset="-122"/>
              </a:rPr>
              <a:t>【</a:t>
            </a:r>
            <a:r>
              <a:rPr lang="zh-CN" altLang="en-US" sz="2000" b="1" dirty="0">
                <a:solidFill>
                  <a:schemeClr val="bg1"/>
                </a:solidFill>
                <a:latin typeface="微软雅黑" pitchFamily="34" charset="-122"/>
                <a:ea typeface="微软雅黑" pitchFamily="34" charset="-122"/>
              </a:rPr>
              <a:t>郭台铭的用人哲学</a:t>
            </a:r>
            <a:r>
              <a:rPr lang="en-US" altLang="zh-CN" sz="2000" b="1" dirty="0">
                <a:solidFill>
                  <a:schemeClr val="bg1"/>
                </a:solidFill>
                <a:latin typeface="微软雅黑" pitchFamily="34" charset="-122"/>
                <a:ea typeface="微软雅黑" pitchFamily="34" charset="-122"/>
              </a:rPr>
              <a:t>】</a:t>
            </a:r>
          </a:p>
          <a:p>
            <a:pPr eaLnBrk="1" hangingPunct="1">
              <a:lnSpc>
                <a:spcPct val="130000"/>
              </a:lnSpc>
              <a:spcAft>
                <a:spcPts val="600"/>
              </a:spcAft>
            </a:pPr>
            <a:r>
              <a:rPr lang="zh-CN" altLang="en-US" sz="1600" dirty="0">
                <a:solidFill>
                  <a:schemeClr val="bg1"/>
                </a:solidFill>
                <a:latin typeface="微软雅黑" pitchFamily="34" charset="-122"/>
                <a:ea typeface="微软雅黑" pitchFamily="34" charset="-122"/>
              </a:rPr>
              <a:t>业界曾流传一句话：“郭台铭喜欢用没有退路的人。”郭台铭用人的一大原则，就是看他有没有卖命的决心。而没有退路的人通常都愿意全力以赴。“给已经吃饱的人一碗饭吃，不但用处不大，而且他也不会感激你，但是给饿肚子的人一碗饭吃，他不但会全力以赴，而且还会感谢你！”这也是郭台铭的用人一大法则。</a:t>
            </a:r>
            <a:endParaRPr lang="zh-CN" altLang="en-US" dirty="0">
              <a:solidFill>
                <a:schemeClr val="bg1"/>
              </a:solidFill>
            </a:endParaRPr>
          </a:p>
        </p:txBody>
      </p:sp>
      <p:pic>
        <p:nvPicPr>
          <p:cNvPr id="2" name="Picture 2" descr="http://imgsrc.baidu.com/baike/pic/item/e824b899a9014c08fa39970e0a7b02087bf4f41f.jpg"/>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1259087" y="3422037"/>
            <a:ext cx="1878627" cy="2379962"/>
          </a:xfrm>
          <a:prstGeom prst="rect">
            <a:avLst/>
          </a:prstGeom>
          <a:ln w="28575">
            <a:solidFill>
              <a:schemeClr val="bg1"/>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1966662"/>
      </p:ext>
    </p:extLst>
  </p:cSld>
  <p:clrMapOvr>
    <a:masterClrMapping/>
  </p:clrMapOvr>
  <mc:AlternateContent xmlns:mc="http://schemas.openxmlformats.org/markup-compatibility/2006" xmlns:p14="http://schemas.microsoft.com/office/powerpoint/2010/main">
    <mc:Choice Requires="p14">
      <p:transition>
        <p14:pan/>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ppt_x"/>
                                          </p:val>
                                        </p:tav>
                                        <p:tav tm="100000">
                                          <p:val>
                                            <p:strVal val="#ppt_x"/>
                                          </p:val>
                                        </p:tav>
                                      </p:tavLst>
                                    </p:anim>
                                    <p:anim calcmode="lin" valueType="num">
                                      <p:cBhvr additive="base">
                                        <p:cTn id="8" dur="500" fill="hold"/>
                                        <p:tgtEl>
                                          <p:spTgt spid="2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11"/>
          <p:cNvSpPr txBox="1"/>
          <p:nvPr/>
        </p:nvSpPr>
        <p:spPr>
          <a:xfrm>
            <a:off x="6382866" y="2257708"/>
            <a:ext cx="1261885" cy="523220"/>
          </a:xfrm>
          <a:prstGeom prst="rect">
            <a:avLst/>
          </a:prstGeom>
          <a:noFill/>
        </p:spPr>
        <p:txBody>
          <a:bodyPr wrap="none" rtlCol="0">
            <a:spAutoFit/>
          </a:bodyPr>
          <a:lstStyle/>
          <a:p>
            <a:pPr algn="r"/>
            <a:r>
              <a:rPr lang="zh-CN" altLang="en-US" sz="2800" dirty="0">
                <a:solidFill>
                  <a:schemeClr val="bg1"/>
                </a:solidFill>
                <a:latin typeface="微软雅黑" pitchFamily="34" charset="-122"/>
                <a:ea typeface="微软雅黑" pitchFamily="34" charset="-122"/>
              </a:rPr>
              <a:t>第四章</a:t>
            </a:r>
          </a:p>
        </p:txBody>
      </p:sp>
      <p:sp>
        <p:nvSpPr>
          <p:cNvPr id="11" name="文本占位符 3"/>
          <p:cNvSpPr txBox="1">
            <a:spLocks/>
          </p:cNvSpPr>
          <p:nvPr/>
        </p:nvSpPr>
        <p:spPr>
          <a:xfrm>
            <a:off x="6300986" y="2924945"/>
            <a:ext cx="4187502" cy="792087"/>
          </a:xfrm>
          <a:prstGeom prst="rect">
            <a:avLst/>
          </a:prstGeom>
        </p:spPr>
        <p:txBody>
          <a:bodyPr vert="horz" lIns="91440" tIns="45720" rIns="91440" bIns="45720" rtlCol="0" anchor="ctr">
            <a:noAutofit/>
          </a:bodyPr>
          <a:lstStyle>
            <a:lvl1pPr marL="0" indent="0" algn="l" defTabSz="914400" rtl="0" eaLnBrk="1" latinLnBrk="0" hangingPunct="1">
              <a:spcBef>
                <a:spcPct val="20000"/>
              </a:spcBef>
              <a:buFont typeface="Arial" pitchFamily="34" charset="0"/>
              <a:buNone/>
              <a:defRPr sz="2800" b="1" kern="1200">
                <a:solidFill>
                  <a:srgbClr val="56762C"/>
                </a:solidFill>
                <a:latin typeface="+mn-lt"/>
                <a:ea typeface="+mn-ea"/>
                <a:cs typeface="+mn-cs"/>
              </a:defRPr>
            </a:lvl1pPr>
            <a:lvl2pPr marL="457200" indent="0" algn="l" defTabSz="914400" rtl="0" eaLnBrk="1" latinLnBrk="0" hangingPunct="1">
              <a:spcBef>
                <a:spcPct val="20000"/>
              </a:spcBef>
              <a:buFont typeface="Arial" pitchFamily="34" charset="0"/>
              <a:buNone/>
              <a:defRPr sz="1800" kern="1200">
                <a:solidFill>
                  <a:schemeClr val="tx1">
                    <a:tint val="75000"/>
                  </a:schemeClr>
                </a:solidFill>
                <a:latin typeface="+mn-lt"/>
                <a:ea typeface="+mn-ea"/>
                <a:cs typeface="+mn-cs"/>
              </a:defRPr>
            </a:lvl2pPr>
            <a:lvl3pPr marL="914400" indent="0" algn="l" defTabSz="914400" rtl="0" eaLnBrk="1" latinLnBrk="0" hangingPunct="1">
              <a:spcBef>
                <a:spcPct val="20000"/>
              </a:spcBef>
              <a:buFont typeface="Arial" pitchFamily="34" charset="0"/>
              <a:buNone/>
              <a:defRPr sz="1600" kern="1200">
                <a:solidFill>
                  <a:schemeClr val="tx1">
                    <a:tint val="75000"/>
                  </a:schemeClr>
                </a:solidFill>
                <a:latin typeface="+mn-lt"/>
                <a:ea typeface="+mn-ea"/>
                <a:cs typeface="+mn-cs"/>
              </a:defRPr>
            </a:lvl3pPr>
            <a:lvl4pPr marL="1371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4pPr>
            <a:lvl5pPr marL="18288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5pPr>
            <a:lvl6pPr marL="22860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9pPr>
          </a:lstStyle>
          <a:p>
            <a:r>
              <a:rPr lang="zh-CN" altLang="en-US" sz="4800" dirty="0">
                <a:solidFill>
                  <a:schemeClr val="bg1"/>
                </a:solidFill>
                <a:ea typeface="微软雅黑" pitchFamily="34" charset="-122"/>
              </a:rPr>
              <a:t>育人篇</a:t>
            </a:r>
          </a:p>
        </p:txBody>
      </p:sp>
      <p:sp>
        <p:nvSpPr>
          <p:cNvPr id="12" name="矩形 11"/>
          <p:cNvSpPr/>
          <p:nvPr/>
        </p:nvSpPr>
        <p:spPr>
          <a:xfrm>
            <a:off x="6312024" y="2841386"/>
            <a:ext cx="4536504" cy="21600"/>
          </a:xfrm>
          <a:prstGeom prst="rect">
            <a:avLst/>
          </a:prstGeom>
          <a:solidFill>
            <a:schemeClr val="bg1"/>
          </a:solidFill>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5" name="椭圆 4"/>
          <p:cNvSpPr/>
          <p:nvPr/>
        </p:nvSpPr>
        <p:spPr>
          <a:xfrm>
            <a:off x="1775520" y="1026782"/>
            <a:ext cx="3672408" cy="3672408"/>
          </a:xfrm>
          <a:prstGeom prst="ellipse">
            <a:avLst/>
          </a:prstGeom>
          <a:blipFill dpi="0" rotWithShape="1">
            <a:blip r:embed="rId2" cstate="screen">
              <a:extLst>
                <a:ext uri="{28A0092B-C50C-407E-A947-70E740481C1C}">
                  <a14:useLocalDpi xmlns:a14="http://schemas.microsoft.com/office/drawing/2010/main"/>
                </a:ext>
              </a:extLst>
            </a:blip>
            <a:srcRect/>
            <a:stretch>
              <a:fillRect/>
            </a:stretch>
          </a:blipFill>
          <a:ln>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891173829"/>
      </p:ext>
    </p:extLst>
  </p:cSld>
  <p:clrMapOvr>
    <a:masterClrMapping/>
  </p:clrMapOvr>
  <mc:AlternateContent xmlns:mc="http://schemas.openxmlformats.org/markup-compatibility/2006" xmlns:p14="http://schemas.microsoft.com/office/powerpoint/2010/main">
    <mc:Choice Requires="p14">
      <p:transition>
        <p14:prism isInverted="1"/>
      </p:transition>
    </mc:Choice>
    <mc:Fallback xmlns="">
      <p:transition>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ntr" presetSubtype="0" fill="hold" grpId="0" nodeType="withEffect">
                                      <p:stCondLst>
                                        <p:cond delay="200"/>
                                      </p:stCondLst>
                                      <p:iterate type="lt">
                                        <p:tmPct val="10000"/>
                                      </p:iterate>
                                      <p:childTnLst>
                                        <p:set>
                                          <p:cBhvr>
                                            <p:cTn id="6" dur="1" fill="hold">
                                              <p:stCondLst>
                                                <p:cond delay="0"/>
                                              </p:stCondLst>
                                            </p:cTn>
                                            <p:tgtEl>
                                              <p:spTgt spid="10"/>
                                            </p:tgtEl>
                                            <p:attrNameLst>
                                              <p:attrName>style.visibility</p:attrName>
                                            </p:attrNameLst>
                                          </p:cBhvr>
                                          <p:to>
                                            <p:strVal val="visible"/>
                                          </p:to>
                                        </p:set>
                                        <p:anim calcmode="lin" valueType="num">
                                          <p:cBhvr>
                                            <p:cTn id="7" dur="1000" fill="hold"/>
                                            <p:tgtEl>
                                              <p:spTgt spid="10"/>
                                            </p:tgtEl>
                                            <p:attrNameLst>
                                              <p:attrName>ppt_w</p:attrName>
                                            </p:attrNameLst>
                                          </p:cBhvr>
                                          <p:tavLst>
                                            <p:tav tm="0">
                                              <p:val>
                                                <p:fltVal val="0"/>
                                              </p:val>
                                            </p:tav>
                                            <p:tav tm="100000">
                                              <p:val>
                                                <p:strVal val="#ppt_w"/>
                                              </p:val>
                                            </p:tav>
                                          </p:tavLst>
                                        </p:anim>
                                        <p:anim calcmode="lin" valueType="num">
                                          <p:cBhvr>
                                            <p:cTn id="8" dur="1000" fill="hold"/>
                                            <p:tgtEl>
                                              <p:spTgt spid="10"/>
                                            </p:tgtEl>
                                            <p:attrNameLst>
                                              <p:attrName>ppt_h</p:attrName>
                                            </p:attrNameLst>
                                          </p:cBhvr>
                                          <p:tavLst>
                                            <p:tav tm="0">
                                              <p:val>
                                                <p:fltVal val="0"/>
                                              </p:val>
                                            </p:tav>
                                            <p:tav tm="100000">
                                              <p:val>
                                                <p:strVal val="#ppt_h"/>
                                              </p:val>
                                            </p:tav>
                                          </p:tavLst>
                                        </p:anim>
                                        <p:anim calcmode="lin" valueType="num">
                                          <p:cBhvr>
                                            <p:cTn id="9" dur="1000" fill="hold"/>
                                            <p:tgtEl>
                                              <p:spTgt spid="10"/>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10"/>
                                            </p:tgtEl>
                                            <p:attrNameLst>
                                              <p:attrName>ppt_y</p:attrName>
                                            </p:attrNameLst>
                                          </p:cBhvr>
                                          <p:tavLst>
                                            <p:tav tm="0" fmla="#ppt_y+(sin(-2*pi*(1-$))*-#ppt_x+cos(-2*pi*(1-$))*(1-#ppt_y))*(1-$)">
                                              <p:val>
                                                <p:fltVal val="0"/>
                                              </p:val>
                                            </p:tav>
                                            <p:tav tm="100000">
                                              <p:val>
                                                <p:fltVal val="1"/>
                                              </p:val>
                                            </p:tav>
                                          </p:tavLst>
                                        </p:anim>
                                      </p:childTnLst>
                                    </p:cTn>
                                  </p:par>
                                </p:childTnLst>
                              </p:cTn>
                            </p:par>
                            <p:par>
                              <p:cTn id="11" fill="hold">
                                <p:stCondLst>
                                  <p:cond delay="1400"/>
                                </p:stCondLst>
                                <p:childTnLst>
                                  <p:par>
                                    <p:cTn id="12" presetID="2" presetClass="entr" presetSubtype="2" fill="hold" grpId="0" nodeType="afterEffect" p14:presetBounceEnd="57500">
                                      <p:stCondLst>
                                        <p:cond delay="0"/>
                                      </p:stCondLst>
                                      <p:childTnLst>
                                        <p:set>
                                          <p:cBhvr>
                                            <p:cTn id="13" dur="1" fill="hold">
                                              <p:stCondLst>
                                                <p:cond delay="0"/>
                                              </p:stCondLst>
                                            </p:cTn>
                                            <p:tgtEl>
                                              <p:spTgt spid="12"/>
                                            </p:tgtEl>
                                            <p:attrNameLst>
                                              <p:attrName>style.visibility</p:attrName>
                                            </p:attrNameLst>
                                          </p:cBhvr>
                                          <p:to>
                                            <p:strVal val="visible"/>
                                          </p:to>
                                        </p:set>
                                        <p:anim calcmode="lin" valueType="num" p14:bounceEnd="57500">
                                          <p:cBhvr additive="base">
                                            <p:cTn id="14" dur="400" fill="hold"/>
                                            <p:tgtEl>
                                              <p:spTgt spid="12"/>
                                            </p:tgtEl>
                                            <p:attrNameLst>
                                              <p:attrName>ppt_x</p:attrName>
                                            </p:attrNameLst>
                                          </p:cBhvr>
                                          <p:tavLst>
                                            <p:tav tm="0">
                                              <p:val>
                                                <p:strVal val="1+#ppt_w/2"/>
                                              </p:val>
                                            </p:tav>
                                            <p:tav tm="100000">
                                              <p:val>
                                                <p:strVal val="#ppt_x"/>
                                              </p:val>
                                            </p:tav>
                                          </p:tavLst>
                                        </p:anim>
                                        <p:anim calcmode="lin" valueType="num" p14:bounceEnd="57500">
                                          <p:cBhvr additive="base">
                                            <p:cTn id="15" dur="400" fill="hold"/>
                                            <p:tgtEl>
                                              <p:spTgt spid="12"/>
                                            </p:tgtEl>
                                            <p:attrNameLst>
                                              <p:attrName>ppt_y</p:attrName>
                                            </p:attrNameLst>
                                          </p:cBhvr>
                                          <p:tavLst>
                                            <p:tav tm="0">
                                              <p:val>
                                                <p:strVal val="#ppt_y"/>
                                              </p:val>
                                            </p:tav>
                                            <p:tav tm="100000">
                                              <p:val>
                                                <p:strVal val="#ppt_y"/>
                                              </p:val>
                                            </p:tav>
                                          </p:tavLst>
                                        </p:anim>
                                      </p:childTnLst>
                                    </p:cTn>
                                  </p:par>
                                </p:childTnLst>
                              </p:cTn>
                            </p:par>
                            <p:par>
                              <p:cTn id="16" fill="hold">
                                <p:stCondLst>
                                  <p:cond delay="1800"/>
                                </p:stCondLst>
                                <p:childTnLst>
                                  <p:par>
                                    <p:cTn id="17" presetID="22" presetClass="entr" presetSubtype="8"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wipe(left)">
                                          <p:cBhvr>
                                            <p:cTn id="1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ntr" presetSubtype="0" fill="hold" grpId="0" nodeType="withEffect">
                                      <p:stCondLst>
                                        <p:cond delay="200"/>
                                      </p:stCondLst>
                                      <p:iterate type="lt">
                                        <p:tmPct val="10000"/>
                                      </p:iterate>
                                      <p:childTnLst>
                                        <p:set>
                                          <p:cBhvr>
                                            <p:cTn id="6" dur="1" fill="hold">
                                              <p:stCondLst>
                                                <p:cond delay="0"/>
                                              </p:stCondLst>
                                            </p:cTn>
                                            <p:tgtEl>
                                              <p:spTgt spid="10"/>
                                            </p:tgtEl>
                                            <p:attrNameLst>
                                              <p:attrName>style.visibility</p:attrName>
                                            </p:attrNameLst>
                                          </p:cBhvr>
                                          <p:to>
                                            <p:strVal val="visible"/>
                                          </p:to>
                                        </p:set>
                                        <p:anim calcmode="lin" valueType="num">
                                          <p:cBhvr>
                                            <p:cTn id="7" dur="1000" fill="hold"/>
                                            <p:tgtEl>
                                              <p:spTgt spid="10"/>
                                            </p:tgtEl>
                                            <p:attrNameLst>
                                              <p:attrName>ppt_w</p:attrName>
                                            </p:attrNameLst>
                                          </p:cBhvr>
                                          <p:tavLst>
                                            <p:tav tm="0">
                                              <p:val>
                                                <p:fltVal val="0"/>
                                              </p:val>
                                            </p:tav>
                                            <p:tav tm="100000">
                                              <p:val>
                                                <p:strVal val="#ppt_w"/>
                                              </p:val>
                                            </p:tav>
                                          </p:tavLst>
                                        </p:anim>
                                        <p:anim calcmode="lin" valueType="num">
                                          <p:cBhvr>
                                            <p:cTn id="8" dur="1000" fill="hold"/>
                                            <p:tgtEl>
                                              <p:spTgt spid="10"/>
                                            </p:tgtEl>
                                            <p:attrNameLst>
                                              <p:attrName>ppt_h</p:attrName>
                                            </p:attrNameLst>
                                          </p:cBhvr>
                                          <p:tavLst>
                                            <p:tav tm="0">
                                              <p:val>
                                                <p:fltVal val="0"/>
                                              </p:val>
                                            </p:tav>
                                            <p:tav tm="100000">
                                              <p:val>
                                                <p:strVal val="#ppt_h"/>
                                              </p:val>
                                            </p:tav>
                                          </p:tavLst>
                                        </p:anim>
                                        <p:anim calcmode="lin" valueType="num">
                                          <p:cBhvr>
                                            <p:cTn id="9" dur="1000" fill="hold"/>
                                            <p:tgtEl>
                                              <p:spTgt spid="10"/>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10"/>
                                            </p:tgtEl>
                                            <p:attrNameLst>
                                              <p:attrName>ppt_y</p:attrName>
                                            </p:attrNameLst>
                                          </p:cBhvr>
                                          <p:tavLst>
                                            <p:tav tm="0" fmla="#ppt_y+(sin(-2*pi*(1-$))*-#ppt_x+cos(-2*pi*(1-$))*(1-#ppt_y))*(1-$)">
                                              <p:val>
                                                <p:fltVal val="0"/>
                                              </p:val>
                                            </p:tav>
                                            <p:tav tm="100000">
                                              <p:val>
                                                <p:fltVal val="1"/>
                                              </p:val>
                                            </p:tav>
                                          </p:tavLst>
                                        </p:anim>
                                      </p:childTnLst>
                                    </p:cTn>
                                  </p:par>
                                </p:childTnLst>
                              </p:cTn>
                            </p:par>
                            <p:par>
                              <p:cTn id="11" fill="hold">
                                <p:stCondLst>
                                  <p:cond delay="1400"/>
                                </p:stCondLst>
                                <p:childTnLst>
                                  <p:par>
                                    <p:cTn id="12" presetID="2" presetClass="entr" presetSubtype="2" fill="hold" grpId="0" nodeType="afterEffect">
                                      <p:stCondLst>
                                        <p:cond delay="0"/>
                                      </p:stCondLst>
                                      <p:childTnLst>
                                        <p:set>
                                          <p:cBhvr>
                                            <p:cTn id="13" dur="1" fill="hold">
                                              <p:stCondLst>
                                                <p:cond delay="0"/>
                                              </p:stCondLst>
                                            </p:cTn>
                                            <p:tgtEl>
                                              <p:spTgt spid="12"/>
                                            </p:tgtEl>
                                            <p:attrNameLst>
                                              <p:attrName>style.visibility</p:attrName>
                                            </p:attrNameLst>
                                          </p:cBhvr>
                                          <p:to>
                                            <p:strVal val="visible"/>
                                          </p:to>
                                        </p:set>
                                        <p:anim calcmode="lin" valueType="num">
                                          <p:cBhvr additive="base">
                                            <p:cTn id="14" dur="400" fill="hold"/>
                                            <p:tgtEl>
                                              <p:spTgt spid="12"/>
                                            </p:tgtEl>
                                            <p:attrNameLst>
                                              <p:attrName>ppt_x</p:attrName>
                                            </p:attrNameLst>
                                          </p:cBhvr>
                                          <p:tavLst>
                                            <p:tav tm="0">
                                              <p:val>
                                                <p:strVal val="1+#ppt_w/2"/>
                                              </p:val>
                                            </p:tav>
                                            <p:tav tm="100000">
                                              <p:val>
                                                <p:strVal val="#ppt_x"/>
                                              </p:val>
                                            </p:tav>
                                          </p:tavLst>
                                        </p:anim>
                                        <p:anim calcmode="lin" valueType="num">
                                          <p:cBhvr additive="base">
                                            <p:cTn id="15" dur="400" fill="hold"/>
                                            <p:tgtEl>
                                              <p:spTgt spid="12"/>
                                            </p:tgtEl>
                                            <p:attrNameLst>
                                              <p:attrName>ppt_y</p:attrName>
                                            </p:attrNameLst>
                                          </p:cBhvr>
                                          <p:tavLst>
                                            <p:tav tm="0">
                                              <p:val>
                                                <p:strVal val="#ppt_y"/>
                                              </p:val>
                                            </p:tav>
                                            <p:tav tm="100000">
                                              <p:val>
                                                <p:strVal val="#ppt_y"/>
                                              </p:val>
                                            </p:tav>
                                          </p:tavLst>
                                        </p:anim>
                                      </p:childTnLst>
                                    </p:cTn>
                                  </p:par>
                                </p:childTnLst>
                              </p:cTn>
                            </p:par>
                            <p:par>
                              <p:cTn id="16" fill="hold">
                                <p:stCondLst>
                                  <p:cond delay="1800"/>
                                </p:stCondLst>
                                <p:childTnLst>
                                  <p:par>
                                    <p:cTn id="17" presetID="22" presetClass="entr" presetSubtype="8"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wipe(left)">
                                          <p:cBhvr>
                                            <p:cTn id="1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animBg="1"/>
        </p:bldLst>
      </p:timing>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一个好的领导，一定是一个好的教练 - ※布衣公子 - 浮生偷闲"/>
          <p:cNvPicPr>
            <a:picLocks noChangeAspect="1" noChangeArrowheads="1"/>
          </p:cNvPicPr>
          <p:nvPr/>
        </p:nvPicPr>
        <p:blipFill rotWithShape="1">
          <a:blip r:embed="rId2" cstate="print">
            <a:extLst>
              <a:ext uri="{28A0092B-C50C-407E-A947-70E740481C1C}">
                <a14:useLocalDpi xmlns:a14="http://schemas.microsoft.com/office/drawing/2010/main"/>
              </a:ext>
            </a:extLst>
          </a:blip>
          <a:srcRect/>
          <a:stretch/>
        </p:blipFill>
        <p:spPr bwMode="auto">
          <a:xfrm>
            <a:off x="1271464" y="3356993"/>
            <a:ext cx="4752000" cy="2362058"/>
          </a:xfrm>
          <a:prstGeom prst="rect">
            <a:avLst/>
          </a:prstGeom>
          <a:ln w="28575">
            <a:solidFill>
              <a:schemeClr val="bg1"/>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029" name="Picture 5" descr="F:\360云盘\02-个人资料\！PPT图片及版面资源\06-PPT精选插图\02-商务\培养.jpg"/>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6096000" y="3356992"/>
            <a:ext cx="4752000" cy="2362058"/>
          </a:xfrm>
          <a:prstGeom prst="rect">
            <a:avLst/>
          </a:prstGeom>
          <a:ln w="28575">
            <a:solidFill>
              <a:schemeClr val="bg1"/>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1055441" y="1336238"/>
            <a:ext cx="4608512" cy="492443"/>
          </a:xfrm>
          <a:prstGeom prst="rect">
            <a:avLst/>
          </a:prstGeom>
          <a:noFill/>
        </p:spPr>
        <p:txBody>
          <a:bodyPr wrap="square" rtlCol="0">
            <a:spAutoFit/>
          </a:bodyPr>
          <a:lstStyle/>
          <a:p>
            <a:pPr>
              <a:lnSpc>
                <a:spcPct val="130000"/>
              </a:lnSpc>
            </a:pPr>
            <a:r>
              <a:rPr lang="zh-CN" altLang="en-US" sz="2000" dirty="0">
                <a:solidFill>
                  <a:srgbClr val="5F5E5C"/>
                </a:solidFill>
                <a:latin typeface="华康俪金黑W8(P)" panose="020B0800000000000000" pitchFamily="34" charset="-122"/>
                <a:ea typeface="华康俪金黑W8(P)" panose="020B0800000000000000" pitchFamily="34" charset="-122"/>
              </a:rPr>
              <a:t>（一）培育下属是领导者的良心</a:t>
            </a:r>
          </a:p>
        </p:txBody>
      </p:sp>
      <p:sp>
        <p:nvSpPr>
          <p:cNvPr id="22" name="TextBox 6"/>
          <p:cNvSpPr txBox="1"/>
          <p:nvPr/>
        </p:nvSpPr>
        <p:spPr>
          <a:xfrm>
            <a:off x="1127448" y="1840294"/>
            <a:ext cx="10009112" cy="1372683"/>
          </a:xfrm>
          <a:prstGeom prst="rect">
            <a:avLst/>
          </a:prstGeom>
          <a:noFill/>
        </p:spPr>
        <p:txBody>
          <a:bodyPr wrap="square" rtlCol="0">
            <a:spAutoFit/>
          </a:bodyPr>
          <a:lstStyle/>
          <a:p>
            <a:pPr>
              <a:lnSpc>
                <a:spcPct val="130000"/>
              </a:lnSpc>
            </a:pPr>
            <a:r>
              <a:rPr lang="zh-CN" altLang="en-US" sz="1600" dirty="0">
                <a:solidFill>
                  <a:srgbClr val="5F5E5C"/>
                </a:solidFill>
                <a:latin typeface="微软雅黑" pitchFamily="34" charset="-122"/>
                <a:ea typeface="微软雅黑" pitchFamily="34" charset="-122"/>
              </a:rPr>
              <a:t>曾读到这样的一段话，让我很是震撼：“</a:t>
            </a:r>
            <a:r>
              <a:rPr lang="zh-CN" altLang="en-US" sz="1600" b="1" dirty="0">
                <a:solidFill>
                  <a:srgbClr val="FF0000"/>
                </a:solidFill>
                <a:latin typeface="微软雅黑" pitchFamily="34" charset="-122"/>
                <a:ea typeface="微软雅黑" pitchFamily="34" charset="-122"/>
              </a:rPr>
              <a:t>下属跟着领导，不管钱挣没挣多少，但个人所掌握的知识、技能和工作能力一定要能够不断的提升，否则，这个领导就是没有良心的</a:t>
            </a:r>
            <a:r>
              <a:rPr lang="zh-CN" altLang="en-US" sz="1600" dirty="0">
                <a:solidFill>
                  <a:srgbClr val="5F5E5C"/>
                </a:solidFill>
                <a:latin typeface="微软雅黑" pitchFamily="34" charset="-122"/>
                <a:ea typeface="微软雅黑" pitchFamily="34" charset="-122"/>
              </a:rPr>
              <a:t>。” 领导者的任务之一，就是培养下属，把下属培养成才了，绩效提升了，那么团队的绩效也就上来了！另外，</a:t>
            </a:r>
            <a:r>
              <a:rPr lang="zh-CN" altLang="en-US" sz="1600" b="1" dirty="0">
                <a:solidFill>
                  <a:srgbClr val="FF8500"/>
                </a:solidFill>
                <a:latin typeface="微软雅黑" pitchFamily="34" charset="-122"/>
                <a:ea typeface="微软雅黑" pitchFamily="34" charset="-122"/>
              </a:rPr>
              <a:t>自己用的人，要自己去培养</a:t>
            </a:r>
            <a:r>
              <a:rPr lang="zh-CN" altLang="en-US" sz="1600" dirty="0">
                <a:solidFill>
                  <a:srgbClr val="5F5E5C"/>
                </a:solidFill>
                <a:latin typeface="微软雅黑" pitchFamily="34" charset="-122"/>
                <a:ea typeface="微软雅黑" pitchFamily="34" charset="-122"/>
              </a:rPr>
              <a:t>。这样，员工才有感恩的心，才懂得忠诚，才更愿意自动自发的去工作。才能真正成为领导的左膀右臂。</a:t>
            </a:r>
            <a:endParaRPr lang="zh-CN" altLang="zh-CN" sz="1600" b="1" dirty="0">
              <a:solidFill>
                <a:srgbClr val="E67819"/>
              </a:solidFill>
              <a:latin typeface="微软雅黑" pitchFamily="34" charset="-122"/>
              <a:ea typeface="微软雅黑" pitchFamily="34" charset="-122"/>
            </a:endParaRPr>
          </a:p>
        </p:txBody>
      </p:sp>
    </p:spTree>
    <p:extLst>
      <p:ext uri="{BB962C8B-B14F-4D97-AF65-F5344CB8AC3E}">
        <p14:creationId xmlns:p14="http://schemas.microsoft.com/office/powerpoint/2010/main" val="131068867"/>
      </p:ext>
    </p:extLst>
  </p:cSld>
  <p:clrMapOvr>
    <a:masterClrMapping/>
  </p:clrMapOvr>
  <mc:AlternateContent xmlns:mc="http://schemas.openxmlformats.org/markup-compatibility/2006" xmlns:p15="http://schemas.microsoft.com/office/powerpoint/2012/main">
    <mc:Choice Requires="p15">
      <p:transition spd="med">
        <p15:prstTrans prst="pageCurlDoubl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left)">
                                      <p:cBhvr>
                                        <p:cTn id="7" dur="500"/>
                                        <p:tgtEl>
                                          <p:spTgt spid="21"/>
                                        </p:tgtEl>
                                      </p:cBhvr>
                                    </p:animEffect>
                                  </p:childTnLst>
                                </p:cTn>
                              </p:par>
                            </p:childTnLst>
                          </p:cTn>
                        </p:par>
                        <p:par>
                          <p:cTn id="8" fill="hold">
                            <p:stCondLst>
                              <p:cond delay="500"/>
                            </p:stCondLst>
                            <p:childTnLst>
                              <p:par>
                                <p:cTn id="9" presetID="2" presetClass="entr" presetSubtype="1" decel="100000" fill="hold" grpId="0" nodeType="afterEffect">
                                  <p:stCondLst>
                                    <p:cond delay="0"/>
                                  </p:stCondLst>
                                  <p:childTnLst>
                                    <p:set>
                                      <p:cBhvr>
                                        <p:cTn id="10" dur="1" fill="hold">
                                          <p:stCondLst>
                                            <p:cond delay="0"/>
                                          </p:stCondLst>
                                        </p:cTn>
                                        <p:tgtEl>
                                          <p:spTgt spid="22"/>
                                        </p:tgtEl>
                                        <p:attrNameLst>
                                          <p:attrName>style.visibility</p:attrName>
                                        </p:attrNameLst>
                                      </p:cBhvr>
                                      <p:to>
                                        <p:strVal val="visible"/>
                                      </p:to>
                                    </p:set>
                                    <p:anim calcmode="lin" valueType="num">
                                      <p:cBhvr additive="base">
                                        <p:cTn id="11" dur="500" fill="hold"/>
                                        <p:tgtEl>
                                          <p:spTgt spid="22"/>
                                        </p:tgtEl>
                                        <p:attrNameLst>
                                          <p:attrName>ppt_x</p:attrName>
                                        </p:attrNameLst>
                                      </p:cBhvr>
                                      <p:tavLst>
                                        <p:tav tm="0">
                                          <p:val>
                                            <p:strVal val="#ppt_x"/>
                                          </p:val>
                                        </p:tav>
                                        <p:tav tm="100000">
                                          <p:val>
                                            <p:strVal val="#ppt_x"/>
                                          </p:val>
                                        </p:tav>
                                      </p:tavLst>
                                    </p:anim>
                                    <p:anim calcmode="lin" valueType="num">
                                      <p:cBhvr additive="base">
                                        <p:cTn id="12" dur="500" fill="hold"/>
                                        <p:tgtEl>
                                          <p:spTgt spid="2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p:cNvSpPr txBox="1"/>
          <p:nvPr/>
        </p:nvSpPr>
        <p:spPr>
          <a:xfrm>
            <a:off x="1055441" y="1336238"/>
            <a:ext cx="5760639" cy="492443"/>
          </a:xfrm>
          <a:prstGeom prst="rect">
            <a:avLst/>
          </a:prstGeom>
          <a:noFill/>
        </p:spPr>
        <p:txBody>
          <a:bodyPr wrap="square" rtlCol="0">
            <a:spAutoFit/>
          </a:bodyPr>
          <a:lstStyle/>
          <a:p>
            <a:pPr>
              <a:lnSpc>
                <a:spcPct val="130000"/>
              </a:lnSpc>
            </a:pPr>
            <a:r>
              <a:rPr lang="zh-CN" altLang="en-US" sz="2000" dirty="0">
                <a:solidFill>
                  <a:srgbClr val="5F5E5C"/>
                </a:solidFill>
                <a:latin typeface="华康俪金黑W8(P)" panose="020B0800000000000000" pitchFamily="34" charset="-122"/>
                <a:ea typeface="华康俪金黑W8(P)" panose="020B0800000000000000" pitchFamily="34" charset="-122"/>
              </a:rPr>
              <a:t>（二）不能提高下属的素质则是领导者的责任</a:t>
            </a:r>
          </a:p>
        </p:txBody>
      </p:sp>
      <p:sp>
        <p:nvSpPr>
          <p:cNvPr id="22" name="TextBox 6"/>
          <p:cNvSpPr txBox="1"/>
          <p:nvPr/>
        </p:nvSpPr>
        <p:spPr>
          <a:xfrm>
            <a:off x="1127448" y="1840294"/>
            <a:ext cx="10009112" cy="1692771"/>
          </a:xfrm>
          <a:prstGeom prst="rect">
            <a:avLst/>
          </a:prstGeom>
          <a:noFill/>
        </p:spPr>
        <p:txBody>
          <a:bodyPr wrap="square" rtlCol="0">
            <a:spAutoFit/>
          </a:bodyPr>
          <a:lstStyle/>
          <a:p>
            <a:pPr>
              <a:lnSpc>
                <a:spcPct val="130000"/>
              </a:lnSpc>
            </a:pPr>
            <a:r>
              <a:rPr lang="zh-CN" altLang="en-US" sz="1600" dirty="0">
                <a:solidFill>
                  <a:srgbClr val="5F5E5C"/>
                </a:solidFill>
                <a:latin typeface="微软雅黑" pitchFamily="34" charset="-122"/>
                <a:ea typeface="微软雅黑" pitchFamily="34" charset="-122"/>
              </a:rPr>
              <a:t>部属的素质就是领导的素质，</a:t>
            </a:r>
            <a:r>
              <a:rPr lang="zh-CN" altLang="en-US" sz="1600" b="1" dirty="0">
                <a:solidFill>
                  <a:srgbClr val="FF0000"/>
                </a:solidFill>
                <a:latin typeface="微软雅黑" pitchFamily="34" charset="-122"/>
                <a:ea typeface="微软雅黑" pitchFamily="34" charset="-122"/>
              </a:rPr>
              <a:t>部下素质低不是你的责任，不能提高他的素质则是你的责任</a:t>
            </a:r>
            <a:r>
              <a:rPr lang="zh-CN" altLang="en-US" sz="1600" dirty="0">
                <a:solidFill>
                  <a:srgbClr val="5F5E5C"/>
                </a:solidFill>
                <a:latin typeface="微软雅黑" pitchFamily="34" charset="-122"/>
                <a:ea typeface="微软雅黑" pitchFamily="34" charset="-122"/>
              </a:rPr>
              <a:t>。领导者的任务之一，就是培养下属，对于可造之材，你必须付诸精心地培育。然而，若是将一个资质平庸的下属，培养成卓越人才，谈何容易！不是每位领导都有这份雅量和耐性。但是，宁肯“鞭打慢牛”，也不能“卸套不用”而自己去干。领导不能自恃权重、能力比下属强，就随意干扰下属做事，抢夺下属的权利。只有通过各种岗位的砥砺磨炼，人才才能逐渐成熟，其素质也才能逐渐提高，才能实现其社会价值。</a:t>
            </a:r>
            <a:endParaRPr lang="zh-CN" altLang="zh-CN" sz="1600" b="1" dirty="0">
              <a:solidFill>
                <a:srgbClr val="E67819"/>
              </a:solidFill>
              <a:latin typeface="微软雅黑" pitchFamily="34" charset="-122"/>
              <a:ea typeface="微软雅黑" pitchFamily="34" charset="-122"/>
            </a:endParaRPr>
          </a:p>
        </p:txBody>
      </p:sp>
      <p:pic>
        <p:nvPicPr>
          <p:cNvPr id="6" name="图片 5"/>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4931347" y="3850373"/>
            <a:ext cx="3097213" cy="1965325"/>
          </a:xfrm>
          <a:prstGeom prst="rect">
            <a:avLst/>
          </a:prstGeom>
          <a:ln w="28575">
            <a:solidFill>
              <a:schemeClr val="bg1"/>
            </a:solidFill>
          </a:ln>
          <a:effectLst>
            <a:outerShdw blurRad="50800" dist="38100" dir="2700000" algn="tl" rotWithShape="0">
              <a:prstClr val="black">
                <a:alpha val="40000"/>
              </a:prstClr>
            </a:outerShdw>
          </a:effectLst>
        </p:spPr>
      </p:pic>
      <p:pic>
        <p:nvPicPr>
          <p:cNvPr id="7" name="图片 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112224" y="3850718"/>
            <a:ext cx="2954338" cy="1964635"/>
          </a:xfrm>
          <a:prstGeom prst="rect">
            <a:avLst/>
          </a:prstGeom>
          <a:ln w="28575">
            <a:solidFill>
              <a:schemeClr val="bg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4092307118"/>
      </p:ext>
    </p:extLst>
  </p:cSld>
  <p:clrMapOvr>
    <a:masterClrMapping/>
  </p:clrMapOvr>
  <mc:AlternateContent xmlns:mc="http://schemas.openxmlformats.org/markup-compatibility/2006" xmlns:p14="http://schemas.microsoft.com/office/powerpoint/2010/main">
    <mc:Choice Requires="p14">
      <p:transition>
        <p14:pan/>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left)">
                                      <p:cBhvr>
                                        <p:cTn id="7" dur="500"/>
                                        <p:tgtEl>
                                          <p:spTgt spid="21"/>
                                        </p:tgtEl>
                                      </p:cBhvr>
                                    </p:animEffect>
                                  </p:childTnLst>
                                </p:cTn>
                              </p:par>
                            </p:childTnLst>
                          </p:cTn>
                        </p:par>
                        <p:par>
                          <p:cTn id="8" fill="hold">
                            <p:stCondLst>
                              <p:cond delay="500"/>
                            </p:stCondLst>
                            <p:childTnLst>
                              <p:par>
                                <p:cTn id="9" presetID="2" presetClass="entr" presetSubtype="1" decel="100000" fill="hold" grpId="0" nodeType="afterEffect">
                                  <p:stCondLst>
                                    <p:cond delay="0"/>
                                  </p:stCondLst>
                                  <p:childTnLst>
                                    <p:set>
                                      <p:cBhvr>
                                        <p:cTn id="10" dur="1" fill="hold">
                                          <p:stCondLst>
                                            <p:cond delay="0"/>
                                          </p:stCondLst>
                                        </p:cTn>
                                        <p:tgtEl>
                                          <p:spTgt spid="22"/>
                                        </p:tgtEl>
                                        <p:attrNameLst>
                                          <p:attrName>style.visibility</p:attrName>
                                        </p:attrNameLst>
                                      </p:cBhvr>
                                      <p:to>
                                        <p:strVal val="visible"/>
                                      </p:to>
                                    </p:set>
                                    <p:anim calcmode="lin" valueType="num">
                                      <p:cBhvr additive="base">
                                        <p:cTn id="11" dur="500" fill="hold"/>
                                        <p:tgtEl>
                                          <p:spTgt spid="22"/>
                                        </p:tgtEl>
                                        <p:attrNameLst>
                                          <p:attrName>ppt_x</p:attrName>
                                        </p:attrNameLst>
                                      </p:cBhvr>
                                      <p:tavLst>
                                        <p:tav tm="0">
                                          <p:val>
                                            <p:strVal val="#ppt_x"/>
                                          </p:val>
                                        </p:tav>
                                        <p:tav tm="100000">
                                          <p:val>
                                            <p:strVal val="#ppt_x"/>
                                          </p:val>
                                        </p:tav>
                                      </p:tavLst>
                                    </p:anim>
                                    <p:anim calcmode="lin" valueType="num">
                                      <p:cBhvr additive="base">
                                        <p:cTn id="12" dur="500" fill="hold"/>
                                        <p:tgtEl>
                                          <p:spTgt spid="2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p:cNvSpPr txBox="1"/>
          <p:nvPr/>
        </p:nvSpPr>
        <p:spPr>
          <a:xfrm>
            <a:off x="1055441" y="1336238"/>
            <a:ext cx="5760639" cy="492443"/>
          </a:xfrm>
          <a:prstGeom prst="rect">
            <a:avLst/>
          </a:prstGeom>
          <a:noFill/>
        </p:spPr>
        <p:txBody>
          <a:bodyPr wrap="square" rtlCol="0">
            <a:spAutoFit/>
          </a:bodyPr>
          <a:lstStyle/>
          <a:p>
            <a:pPr>
              <a:lnSpc>
                <a:spcPct val="130000"/>
              </a:lnSpc>
            </a:pPr>
            <a:r>
              <a:rPr lang="zh-CN" altLang="en-US" sz="2000" dirty="0">
                <a:solidFill>
                  <a:srgbClr val="5F5E5C"/>
                </a:solidFill>
                <a:latin typeface="华康俪金黑W8(P)" panose="020B0800000000000000" pitchFamily="34" charset="-122"/>
                <a:ea typeface="华康俪金黑W8(P)" panose="020B0800000000000000" pitchFamily="34" charset="-122"/>
              </a:rPr>
              <a:t>（三）人才培育是企业竞争力不断提升的保障</a:t>
            </a:r>
          </a:p>
        </p:txBody>
      </p:sp>
      <p:sp>
        <p:nvSpPr>
          <p:cNvPr id="22" name="TextBox 6"/>
          <p:cNvSpPr txBox="1"/>
          <p:nvPr/>
        </p:nvSpPr>
        <p:spPr>
          <a:xfrm>
            <a:off x="1127448" y="1840294"/>
            <a:ext cx="10009112" cy="1372683"/>
          </a:xfrm>
          <a:prstGeom prst="rect">
            <a:avLst/>
          </a:prstGeom>
          <a:noFill/>
        </p:spPr>
        <p:txBody>
          <a:bodyPr wrap="square" rtlCol="0">
            <a:spAutoFit/>
          </a:bodyPr>
          <a:lstStyle/>
          <a:p>
            <a:pPr>
              <a:lnSpc>
                <a:spcPct val="130000"/>
              </a:lnSpc>
            </a:pPr>
            <a:r>
              <a:rPr lang="zh-CN" altLang="en-US" sz="1600" dirty="0">
                <a:solidFill>
                  <a:srgbClr val="5F5E5C"/>
                </a:solidFill>
                <a:latin typeface="微软雅黑" pitchFamily="34" charset="-122"/>
                <a:ea typeface="微软雅黑" pitchFamily="34" charset="-122"/>
              </a:rPr>
              <a:t>培育人才已经不仅仅是一种福利，而是企业参与市场竞争的最必须的、最重要的手段！松下幸之助说，“出产品之前先出人才。一个优秀的管理者总是不失时机地把对人才的培养和训练摆上重要的议事日程。培育人才是现代社会背景下的‘杀手锏’，谁拥有了它，谁就预示着成功。</a:t>
            </a:r>
            <a:r>
              <a:rPr lang="zh-CN" altLang="en-US" sz="1600" b="1" dirty="0">
                <a:solidFill>
                  <a:srgbClr val="FF0000"/>
                </a:solidFill>
                <a:latin typeface="微软雅黑" pitchFamily="34" charset="-122"/>
                <a:ea typeface="微软雅黑" pitchFamily="34" charset="-122"/>
              </a:rPr>
              <a:t>只有傻瓜或自愿把自己的企业推向悬崖的人，才会对培育人才置若罔闻。</a:t>
            </a:r>
            <a:r>
              <a:rPr lang="zh-CN" altLang="en-US" sz="1600" dirty="0">
                <a:solidFill>
                  <a:srgbClr val="5F5E5C"/>
                </a:solidFill>
                <a:latin typeface="微软雅黑" pitchFamily="34" charset="-122"/>
                <a:ea typeface="微软雅黑" pitchFamily="34" charset="-122"/>
              </a:rPr>
              <a:t>”</a:t>
            </a:r>
            <a:endParaRPr lang="zh-CN" altLang="zh-CN" sz="1600" b="1" dirty="0">
              <a:solidFill>
                <a:srgbClr val="E67819"/>
              </a:solidFill>
              <a:latin typeface="微软雅黑" pitchFamily="34" charset="-122"/>
              <a:ea typeface="微软雅黑" pitchFamily="34" charset="-122"/>
            </a:endParaRPr>
          </a:p>
        </p:txBody>
      </p:sp>
      <p:pic>
        <p:nvPicPr>
          <p:cNvPr id="2050" name="Picture 2" descr="C:\Documents and Settings\t11318\桌面\25.jpg"/>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4766314" y="3284984"/>
            <a:ext cx="6300249" cy="2472022"/>
          </a:xfrm>
          <a:prstGeom prst="rect">
            <a:avLst/>
          </a:prstGeom>
          <a:ln w="28575">
            <a:solidFill>
              <a:schemeClr val="bg1"/>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9810408"/>
      </p:ext>
    </p:extLst>
  </p:cSld>
  <p:clrMapOvr>
    <a:masterClrMapping/>
  </p:clrMapOvr>
  <mc:AlternateContent xmlns:mc="http://schemas.openxmlformats.org/markup-compatibility/2006" xmlns:p14="http://schemas.microsoft.com/office/powerpoint/2010/main">
    <mc:Choice Requires="p14">
      <p:transition>
        <p14:pan/>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left)">
                                      <p:cBhvr>
                                        <p:cTn id="7" dur="500"/>
                                        <p:tgtEl>
                                          <p:spTgt spid="21"/>
                                        </p:tgtEl>
                                      </p:cBhvr>
                                    </p:animEffect>
                                  </p:childTnLst>
                                </p:cTn>
                              </p:par>
                            </p:childTnLst>
                          </p:cTn>
                        </p:par>
                        <p:par>
                          <p:cTn id="8" fill="hold">
                            <p:stCondLst>
                              <p:cond delay="500"/>
                            </p:stCondLst>
                            <p:childTnLst>
                              <p:par>
                                <p:cTn id="9" presetID="2" presetClass="entr" presetSubtype="1" decel="100000" fill="hold" grpId="0" nodeType="afterEffect">
                                  <p:stCondLst>
                                    <p:cond delay="0"/>
                                  </p:stCondLst>
                                  <p:childTnLst>
                                    <p:set>
                                      <p:cBhvr>
                                        <p:cTn id="10" dur="1" fill="hold">
                                          <p:stCondLst>
                                            <p:cond delay="0"/>
                                          </p:stCondLst>
                                        </p:cTn>
                                        <p:tgtEl>
                                          <p:spTgt spid="22"/>
                                        </p:tgtEl>
                                        <p:attrNameLst>
                                          <p:attrName>style.visibility</p:attrName>
                                        </p:attrNameLst>
                                      </p:cBhvr>
                                      <p:to>
                                        <p:strVal val="visible"/>
                                      </p:to>
                                    </p:set>
                                    <p:anim calcmode="lin" valueType="num">
                                      <p:cBhvr additive="base">
                                        <p:cTn id="11" dur="500" fill="hold"/>
                                        <p:tgtEl>
                                          <p:spTgt spid="22"/>
                                        </p:tgtEl>
                                        <p:attrNameLst>
                                          <p:attrName>ppt_x</p:attrName>
                                        </p:attrNameLst>
                                      </p:cBhvr>
                                      <p:tavLst>
                                        <p:tav tm="0">
                                          <p:val>
                                            <p:strVal val="#ppt_x"/>
                                          </p:val>
                                        </p:tav>
                                        <p:tav tm="100000">
                                          <p:val>
                                            <p:strVal val="#ppt_x"/>
                                          </p:val>
                                        </p:tav>
                                      </p:tavLst>
                                    </p:anim>
                                    <p:anim calcmode="lin" valueType="num">
                                      <p:cBhvr additive="base">
                                        <p:cTn id="12" dur="500" fill="hold"/>
                                        <p:tgtEl>
                                          <p:spTgt spid="2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p:cNvSpPr txBox="1"/>
          <p:nvPr/>
        </p:nvSpPr>
        <p:spPr>
          <a:xfrm>
            <a:off x="1055441" y="1336238"/>
            <a:ext cx="5760639" cy="492443"/>
          </a:xfrm>
          <a:prstGeom prst="rect">
            <a:avLst/>
          </a:prstGeom>
          <a:noFill/>
        </p:spPr>
        <p:txBody>
          <a:bodyPr wrap="square" rtlCol="0">
            <a:spAutoFit/>
          </a:bodyPr>
          <a:lstStyle/>
          <a:p>
            <a:pPr>
              <a:lnSpc>
                <a:spcPct val="130000"/>
              </a:lnSpc>
            </a:pPr>
            <a:r>
              <a:rPr lang="zh-CN" altLang="en-US" sz="2000" dirty="0">
                <a:solidFill>
                  <a:srgbClr val="5F5E5C"/>
                </a:solidFill>
                <a:latin typeface="华康俪金黑W8(P)" panose="020B0800000000000000" pitchFamily="34" charset="-122"/>
                <a:ea typeface="华康俪金黑W8(P)" panose="020B0800000000000000" pitchFamily="34" charset="-122"/>
              </a:rPr>
              <a:t>（四）只有输出，没有输入，人才便会干枯</a:t>
            </a:r>
          </a:p>
        </p:txBody>
      </p:sp>
      <p:sp>
        <p:nvSpPr>
          <p:cNvPr id="22" name="TextBox 6"/>
          <p:cNvSpPr txBox="1"/>
          <p:nvPr/>
        </p:nvSpPr>
        <p:spPr>
          <a:xfrm>
            <a:off x="1127448" y="1840293"/>
            <a:ext cx="10009112" cy="1052596"/>
          </a:xfrm>
          <a:prstGeom prst="rect">
            <a:avLst/>
          </a:prstGeom>
          <a:noFill/>
        </p:spPr>
        <p:txBody>
          <a:bodyPr wrap="square" rtlCol="0">
            <a:spAutoFit/>
          </a:bodyPr>
          <a:lstStyle/>
          <a:p>
            <a:pPr>
              <a:lnSpc>
                <a:spcPct val="130000"/>
              </a:lnSpc>
            </a:pPr>
            <a:r>
              <a:rPr lang="zh-CN" altLang="en-US" sz="1600" dirty="0">
                <a:solidFill>
                  <a:srgbClr val="5F5E5C"/>
                </a:solidFill>
                <a:latin typeface="微软雅黑" pitchFamily="34" charset="-122"/>
                <a:ea typeface="微软雅黑" pitchFamily="34" charset="-122"/>
              </a:rPr>
              <a:t>人才的使用过程，是一个人才的输出过程。</a:t>
            </a:r>
            <a:r>
              <a:rPr lang="zh-CN" altLang="en-US" sz="1600" b="1" dirty="0">
                <a:solidFill>
                  <a:srgbClr val="FF0000"/>
                </a:solidFill>
                <a:latin typeface="微软雅黑" pitchFamily="34" charset="-122"/>
                <a:ea typeface="微软雅黑" pitchFamily="34" charset="-122"/>
              </a:rPr>
              <a:t>任何一个系统，如果只有输出而没有输入，那么，这个系统就会无法维持长久</a:t>
            </a:r>
            <a:r>
              <a:rPr lang="zh-CN" altLang="en-US" sz="1600" dirty="0">
                <a:solidFill>
                  <a:srgbClr val="5F5E5C"/>
                </a:solidFill>
                <a:latin typeface="微软雅黑" pitchFamily="34" charset="-122"/>
                <a:ea typeface="微软雅黑" pitchFamily="34" charset="-122"/>
              </a:rPr>
              <a:t>，就会失去应有的功能。要使人才保持并增长其才能，则必须重视人才的才能输入，重视培养。更重要的是采用多种形式，在实际工作中进行培养和锻炼，不断提高其适应飞跃发展的新形势的能力。</a:t>
            </a:r>
            <a:endParaRPr lang="zh-CN" altLang="zh-CN" sz="1600" b="1" dirty="0">
              <a:solidFill>
                <a:srgbClr val="E67819"/>
              </a:solidFill>
              <a:latin typeface="微软雅黑" pitchFamily="34" charset="-122"/>
              <a:ea typeface="微软雅黑" pitchFamily="34" charset="-122"/>
            </a:endParaRPr>
          </a:p>
        </p:txBody>
      </p:sp>
      <p:pic>
        <p:nvPicPr>
          <p:cNvPr id="3075" name="Picture 3" descr="F:\360云盘\02-个人资料\！PPT图片及版面资源\06-PPT精选插图\03-人物\1858-12030616294567.jpg"/>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3223018" y="3356992"/>
            <a:ext cx="3883544" cy="2304256"/>
          </a:xfrm>
          <a:prstGeom prst="rect">
            <a:avLst/>
          </a:prstGeom>
          <a:ln w="28575">
            <a:solidFill>
              <a:schemeClr val="bg1"/>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6" name="Picture 4" descr="F:\360云盘\02-个人资料\！PPT图片及版面资源\06-PPT精选插图\03-人物\1858-12030616330523.jpg"/>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7183018" y="3356992"/>
            <a:ext cx="3883544" cy="2304256"/>
          </a:xfrm>
          <a:prstGeom prst="rect">
            <a:avLst/>
          </a:prstGeom>
          <a:ln w="28575">
            <a:solidFill>
              <a:schemeClr val="bg1"/>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724891"/>
      </p:ext>
    </p:extLst>
  </p:cSld>
  <p:clrMapOvr>
    <a:masterClrMapping/>
  </p:clrMapOvr>
  <mc:AlternateContent xmlns:mc="http://schemas.openxmlformats.org/markup-compatibility/2006" xmlns:p14="http://schemas.microsoft.com/office/powerpoint/2010/main">
    <mc:Choice Requires="p14">
      <p:transition>
        <p14:pan/>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left)">
                                      <p:cBhvr>
                                        <p:cTn id="7" dur="500"/>
                                        <p:tgtEl>
                                          <p:spTgt spid="21"/>
                                        </p:tgtEl>
                                      </p:cBhvr>
                                    </p:animEffect>
                                  </p:childTnLst>
                                </p:cTn>
                              </p:par>
                            </p:childTnLst>
                          </p:cTn>
                        </p:par>
                        <p:par>
                          <p:cTn id="8" fill="hold">
                            <p:stCondLst>
                              <p:cond delay="500"/>
                            </p:stCondLst>
                            <p:childTnLst>
                              <p:par>
                                <p:cTn id="9" presetID="2" presetClass="entr" presetSubtype="1" decel="100000" fill="hold" grpId="0" nodeType="afterEffect">
                                  <p:stCondLst>
                                    <p:cond delay="0"/>
                                  </p:stCondLst>
                                  <p:childTnLst>
                                    <p:set>
                                      <p:cBhvr>
                                        <p:cTn id="10" dur="1" fill="hold">
                                          <p:stCondLst>
                                            <p:cond delay="0"/>
                                          </p:stCondLst>
                                        </p:cTn>
                                        <p:tgtEl>
                                          <p:spTgt spid="22"/>
                                        </p:tgtEl>
                                        <p:attrNameLst>
                                          <p:attrName>style.visibility</p:attrName>
                                        </p:attrNameLst>
                                      </p:cBhvr>
                                      <p:to>
                                        <p:strVal val="visible"/>
                                      </p:to>
                                    </p:set>
                                    <p:anim calcmode="lin" valueType="num">
                                      <p:cBhvr additive="base">
                                        <p:cTn id="11" dur="500" fill="hold"/>
                                        <p:tgtEl>
                                          <p:spTgt spid="22"/>
                                        </p:tgtEl>
                                        <p:attrNameLst>
                                          <p:attrName>ppt_x</p:attrName>
                                        </p:attrNameLst>
                                      </p:cBhvr>
                                      <p:tavLst>
                                        <p:tav tm="0">
                                          <p:val>
                                            <p:strVal val="#ppt_x"/>
                                          </p:val>
                                        </p:tav>
                                        <p:tav tm="100000">
                                          <p:val>
                                            <p:strVal val="#ppt_x"/>
                                          </p:val>
                                        </p:tav>
                                      </p:tavLst>
                                    </p:anim>
                                    <p:anim calcmode="lin" valueType="num">
                                      <p:cBhvr additive="base">
                                        <p:cTn id="12" dur="500" fill="hold"/>
                                        <p:tgtEl>
                                          <p:spTgt spid="2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360云盘\02-个人资料\！PPT图片及版面资源\06-PPT精选插图\04-图标\ooopic_1343100467.png"/>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1199457" y="1102882"/>
            <a:ext cx="864096" cy="76206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2063553" y="1336238"/>
            <a:ext cx="4752526" cy="492443"/>
          </a:xfrm>
          <a:prstGeom prst="rect">
            <a:avLst/>
          </a:prstGeom>
          <a:noFill/>
        </p:spPr>
        <p:txBody>
          <a:bodyPr wrap="square" rtlCol="0">
            <a:spAutoFit/>
          </a:bodyPr>
          <a:lstStyle/>
          <a:p>
            <a:pPr>
              <a:lnSpc>
                <a:spcPct val="130000"/>
              </a:lnSpc>
            </a:pPr>
            <a:r>
              <a:rPr lang="en-US" altLang="zh-CN" sz="2000" dirty="0">
                <a:solidFill>
                  <a:srgbClr val="5F5E5C"/>
                </a:solidFill>
                <a:latin typeface="华康俪金黑W8(P)" panose="020B0800000000000000" pitchFamily="34" charset="-122"/>
                <a:ea typeface="华康俪金黑W8(P)" panose="020B0800000000000000" pitchFamily="34" charset="-122"/>
              </a:rPr>
              <a:t>【</a:t>
            </a:r>
            <a:r>
              <a:rPr lang="zh-CN" altLang="en-US" sz="2000" dirty="0">
                <a:solidFill>
                  <a:srgbClr val="5F5E5C"/>
                </a:solidFill>
                <a:latin typeface="华康俪金黑W8(P)" panose="020B0800000000000000" pitchFamily="34" charset="-122"/>
                <a:ea typeface="华康俪金黑W8(P)" panose="020B0800000000000000" pitchFamily="34" charset="-122"/>
              </a:rPr>
              <a:t>微博段子：</a:t>
            </a:r>
            <a:r>
              <a:rPr lang="zh-CN" altLang="en-US" sz="2000" dirty="0">
                <a:solidFill>
                  <a:srgbClr val="FF8500"/>
                </a:solidFill>
                <a:latin typeface="华康俪金黑W8(P)" panose="020B0800000000000000" pitchFamily="34" charset="-122"/>
                <a:ea typeface="华康俪金黑W8(P)" panose="020B0800000000000000" pitchFamily="34" charset="-122"/>
              </a:rPr>
              <a:t>关于员工成长</a:t>
            </a:r>
            <a:r>
              <a:rPr lang="en-US" altLang="zh-CN" sz="2000" dirty="0">
                <a:solidFill>
                  <a:srgbClr val="5F5E5C"/>
                </a:solidFill>
                <a:latin typeface="华康俪金黑W8(P)" panose="020B0800000000000000" pitchFamily="34" charset="-122"/>
                <a:ea typeface="华康俪金黑W8(P)" panose="020B0800000000000000" pitchFamily="34" charset="-122"/>
              </a:rPr>
              <a:t>】</a:t>
            </a:r>
            <a:endParaRPr lang="zh-CN" altLang="en-US" sz="2000" dirty="0">
              <a:solidFill>
                <a:srgbClr val="5F5E5C"/>
              </a:solidFill>
              <a:latin typeface="华康俪金黑W8(P)" panose="020B0800000000000000" pitchFamily="34" charset="-122"/>
              <a:ea typeface="华康俪金黑W8(P)" panose="020B0800000000000000" pitchFamily="34" charset="-122"/>
            </a:endParaRPr>
          </a:p>
        </p:txBody>
      </p:sp>
      <p:grpSp>
        <p:nvGrpSpPr>
          <p:cNvPr id="8" name="组合 7"/>
          <p:cNvGrpSpPr/>
          <p:nvPr/>
        </p:nvGrpSpPr>
        <p:grpSpPr>
          <a:xfrm>
            <a:off x="1236527" y="1938264"/>
            <a:ext cx="9925052" cy="1490736"/>
            <a:chOff x="-155055" y="2770631"/>
            <a:chExt cx="9925052" cy="1490736"/>
          </a:xfrm>
        </p:grpSpPr>
        <p:sp>
          <p:nvSpPr>
            <p:cNvPr id="9" name="圆角矩形 8"/>
            <p:cNvSpPr/>
            <p:nvPr/>
          </p:nvSpPr>
          <p:spPr>
            <a:xfrm>
              <a:off x="-155055" y="2922831"/>
              <a:ext cx="9925052" cy="1338536"/>
            </a:xfrm>
            <a:prstGeom prst="roundRect">
              <a:avLst>
                <a:gd name="adj" fmla="val 4375"/>
              </a:avLst>
            </a:prstGeom>
            <a:solidFill>
              <a:srgbClr val="FF85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0" name="等腰三角形 9"/>
            <p:cNvSpPr/>
            <p:nvPr/>
          </p:nvSpPr>
          <p:spPr>
            <a:xfrm flipH="1">
              <a:off x="-48110" y="2770631"/>
              <a:ext cx="288032" cy="171464"/>
            </a:xfrm>
            <a:prstGeom prst="triangle">
              <a:avLst>
                <a:gd name="adj" fmla="val 0"/>
              </a:avLst>
            </a:prstGeom>
            <a:solidFill>
              <a:srgbClr val="FF85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1" name="TextBox 6"/>
            <p:cNvSpPr txBox="1"/>
            <p:nvPr/>
          </p:nvSpPr>
          <p:spPr>
            <a:xfrm>
              <a:off x="-95099" y="3023321"/>
              <a:ext cx="9793088" cy="1172629"/>
            </a:xfrm>
            <a:prstGeom prst="rect">
              <a:avLst/>
            </a:prstGeom>
            <a:noFill/>
          </p:spPr>
          <p:txBody>
            <a:bodyPr wrap="square" rtlCol="0">
              <a:spAutoFit/>
            </a:bodyPr>
            <a:lstStyle/>
            <a:p>
              <a:pPr>
                <a:lnSpc>
                  <a:spcPct val="130000"/>
                </a:lnSpc>
              </a:pPr>
              <a:r>
                <a:rPr lang="en-US" altLang="zh-CN" dirty="0">
                  <a:solidFill>
                    <a:prstClr val="white"/>
                  </a:solidFill>
                  <a:latin typeface="微软雅黑" pitchFamily="34" charset="-122"/>
                  <a:ea typeface="微软雅黑" pitchFamily="34" charset="-122"/>
                </a:rPr>
                <a:t>1</a:t>
              </a:r>
              <a:r>
                <a:rPr lang="zh-CN" altLang="en-US" dirty="0">
                  <a:solidFill>
                    <a:prstClr val="white"/>
                  </a:solidFill>
                  <a:latin typeface="微软雅黑" pitchFamily="34" charset="-122"/>
                  <a:ea typeface="微软雅黑" pitchFamily="34" charset="-122"/>
                </a:rPr>
                <a:t>）只有成就员工，才能成就团队、成就公司，进而成就老板；</a:t>
              </a:r>
              <a:r>
                <a:rPr lang="en-US" altLang="zh-CN" dirty="0">
                  <a:solidFill>
                    <a:prstClr val="white"/>
                  </a:solidFill>
                  <a:latin typeface="微软雅黑" pitchFamily="34" charset="-122"/>
                  <a:ea typeface="微软雅黑" pitchFamily="34" charset="-122"/>
                </a:rPr>
                <a:t>2</a:t>
              </a:r>
              <a:r>
                <a:rPr lang="zh-CN" altLang="en-US" dirty="0">
                  <a:solidFill>
                    <a:prstClr val="white"/>
                  </a:solidFill>
                  <a:latin typeface="微软雅黑" pitchFamily="34" charset="-122"/>
                  <a:ea typeface="微软雅黑" pitchFamily="34" charset="-122"/>
                </a:rPr>
                <a:t>）怕员工出风头、居功自傲，那是因为你要么心胸不够，要么你仅仅是利用员工而已；</a:t>
              </a:r>
              <a:r>
                <a:rPr lang="en-US" altLang="zh-CN" dirty="0">
                  <a:solidFill>
                    <a:prstClr val="white"/>
                  </a:solidFill>
                  <a:latin typeface="微软雅黑" pitchFamily="34" charset="-122"/>
                  <a:ea typeface="微软雅黑" pitchFamily="34" charset="-122"/>
                </a:rPr>
                <a:t>3</a:t>
              </a:r>
              <a:r>
                <a:rPr lang="zh-CN" altLang="en-US" dirty="0">
                  <a:solidFill>
                    <a:prstClr val="white"/>
                  </a:solidFill>
                  <a:latin typeface="微软雅黑" pitchFamily="34" charset="-122"/>
                  <a:ea typeface="微软雅黑" pitchFamily="34" charset="-122"/>
                </a:rPr>
                <a:t>）好的老板一定要关注员工的成长甚于公司的成长，公司最大的投入也应该放在员工身上而不是固定资产、营销等。</a:t>
              </a:r>
              <a:endParaRPr lang="zh-CN" altLang="zh-CN" dirty="0">
                <a:solidFill>
                  <a:prstClr val="white"/>
                </a:solidFill>
                <a:latin typeface="微软雅黑" pitchFamily="34" charset="-122"/>
                <a:ea typeface="微软雅黑" pitchFamily="34" charset="-122"/>
              </a:endParaRPr>
            </a:p>
          </p:txBody>
        </p:sp>
      </p:grpSp>
      <p:sp>
        <p:nvSpPr>
          <p:cNvPr id="15" name="TextBox 14"/>
          <p:cNvSpPr txBox="1"/>
          <p:nvPr/>
        </p:nvSpPr>
        <p:spPr>
          <a:xfrm>
            <a:off x="1055441" y="3728646"/>
            <a:ext cx="9462642" cy="492443"/>
          </a:xfrm>
          <a:prstGeom prst="rect">
            <a:avLst/>
          </a:prstGeom>
          <a:noFill/>
        </p:spPr>
        <p:txBody>
          <a:bodyPr wrap="square" rtlCol="0">
            <a:spAutoFit/>
          </a:bodyPr>
          <a:lstStyle/>
          <a:p>
            <a:pPr>
              <a:lnSpc>
                <a:spcPct val="130000"/>
              </a:lnSpc>
            </a:pPr>
            <a:r>
              <a:rPr lang="en-US" altLang="zh-CN" sz="2000" dirty="0">
                <a:solidFill>
                  <a:srgbClr val="5F5E5C"/>
                </a:solidFill>
                <a:latin typeface="华康俪金黑W8(P)" panose="020B0800000000000000" pitchFamily="34" charset="-122"/>
                <a:ea typeface="华康俪金黑W8(P)" panose="020B0800000000000000" pitchFamily="34" charset="-122"/>
              </a:rPr>
              <a:t>【</a:t>
            </a:r>
            <a:r>
              <a:rPr lang="zh-CN" altLang="en-US" sz="2000" dirty="0">
                <a:solidFill>
                  <a:srgbClr val="FF0000"/>
                </a:solidFill>
                <a:latin typeface="华康俪金黑W8(P)" panose="020B0800000000000000" pitchFamily="34" charset="-122"/>
                <a:ea typeface="华康俪金黑W8(P)" panose="020B0800000000000000" pitchFamily="34" charset="-122"/>
              </a:rPr>
              <a:t>请思考：</a:t>
            </a:r>
            <a:r>
              <a:rPr lang="zh-CN" altLang="en-US" sz="2000" dirty="0">
                <a:solidFill>
                  <a:srgbClr val="5F5E5C"/>
                </a:solidFill>
                <a:latin typeface="华康俪金黑W8(P)" panose="020B0800000000000000" pitchFamily="34" charset="-122"/>
                <a:ea typeface="华康俪金黑W8(P)" panose="020B0800000000000000" pitchFamily="34" charset="-122"/>
              </a:rPr>
              <a:t>如果您精心培育的员工流失了，怎么办？</a:t>
            </a:r>
            <a:r>
              <a:rPr lang="en-US" altLang="zh-CN" sz="2000" dirty="0">
                <a:solidFill>
                  <a:srgbClr val="5F5E5C"/>
                </a:solidFill>
                <a:latin typeface="华康俪金黑W8(P)" panose="020B0800000000000000" pitchFamily="34" charset="-122"/>
                <a:ea typeface="华康俪金黑W8(P)" panose="020B0800000000000000" pitchFamily="34" charset="-122"/>
              </a:rPr>
              <a:t>】</a:t>
            </a:r>
            <a:endParaRPr lang="zh-CN" altLang="en-US" sz="2000" dirty="0">
              <a:solidFill>
                <a:srgbClr val="5F5E5C"/>
              </a:solidFill>
              <a:latin typeface="华康俪金黑W8(P)" panose="020B0800000000000000" pitchFamily="34" charset="-122"/>
              <a:ea typeface="华康俪金黑W8(P)" panose="020B0800000000000000" pitchFamily="34" charset="-122"/>
            </a:endParaRPr>
          </a:p>
        </p:txBody>
      </p:sp>
      <p:sp>
        <p:nvSpPr>
          <p:cNvPr id="17" name="TextBox 6"/>
          <p:cNvSpPr txBox="1"/>
          <p:nvPr/>
        </p:nvSpPr>
        <p:spPr>
          <a:xfrm>
            <a:off x="1127448" y="4216558"/>
            <a:ext cx="10009112" cy="1372683"/>
          </a:xfrm>
          <a:prstGeom prst="rect">
            <a:avLst/>
          </a:prstGeom>
          <a:noFill/>
        </p:spPr>
        <p:txBody>
          <a:bodyPr wrap="square" rtlCol="0">
            <a:spAutoFit/>
          </a:bodyPr>
          <a:lstStyle/>
          <a:p>
            <a:pPr>
              <a:lnSpc>
                <a:spcPct val="130000"/>
              </a:lnSpc>
            </a:pPr>
            <a:r>
              <a:rPr lang="zh-CN" altLang="en-US" sz="1600" dirty="0">
                <a:solidFill>
                  <a:srgbClr val="5F5E5C"/>
                </a:solidFill>
                <a:latin typeface="微软雅黑" pitchFamily="34" charset="-122"/>
                <a:ea typeface="微软雅黑" pitchFamily="34" charset="-122"/>
              </a:rPr>
              <a:t>不要怕花费过你巨额培训费用的员工有朝一日离你而去，这是人才发展的正常规律。试想，如果你所培育的人才像</a:t>
            </a:r>
            <a:r>
              <a:rPr lang="en-US" altLang="zh-CN" sz="1600" dirty="0">
                <a:solidFill>
                  <a:srgbClr val="5F5E5C"/>
                </a:solidFill>
                <a:latin typeface="微软雅黑" pitchFamily="34" charset="-122"/>
                <a:ea typeface="微软雅黑" pitchFamily="34" charset="-122"/>
              </a:rPr>
              <a:t>GE</a:t>
            </a:r>
            <a:r>
              <a:rPr lang="zh-CN" altLang="en-US" sz="1600" dirty="0">
                <a:solidFill>
                  <a:srgbClr val="5F5E5C"/>
                </a:solidFill>
                <a:latin typeface="微软雅黑" pitchFamily="34" charset="-122"/>
                <a:ea typeface="微软雅黑" pitchFamily="34" charset="-122"/>
              </a:rPr>
              <a:t>一样，能够成为</a:t>
            </a:r>
            <a:r>
              <a:rPr lang="en-US" altLang="zh-CN" sz="1600" dirty="0">
                <a:solidFill>
                  <a:srgbClr val="5F5E5C"/>
                </a:solidFill>
                <a:latin typeface="微软雅黑" pitchFamily="34" charset="-122"/>
                <a:ea typeface="微软雅黑" pitchFamily="34" charset="-122"/>
              </a:rPr>
              <a:t>1/3</a:t>
            </a:r>
            <a:r>
              <a:rPr lang="zh-CN" altLang="en-US" sz="1600" dirty="0">
                <a:solidFill>
                  <a:srgbClr val="5F5E5C"/>
                </a:solidFill>
                <a:latin typeface="微软雅黑" pitchFamily="34" charset="-122"/>
                <a:ea typeface="微软雅黑" pitchFamily="34" charset="-122"/>
              </a:rPr>
              <a:t>全球</a:t>
            </a:r>
            <a:r>
              <a:rPr lang="en-US" altLang="zh-CN" sz="1600" dirty="0">
                <a:solidFill>
                  <a:srgbClr val="5F5E5C"/>
                </a:solidFill>
                <a:latin typeface="微软雅黑" pitchFamily="34" charset="-122"/>
                <a:ea typeface="微软雅黑" pitchFamily="34" charset="-122"/>
              </a:rPr>
              <a:t>500</a:t>
            </a:r>
            <a:r>
              <a:rPr lang="zh-CN" altLang="en-US" sz="1600" dirty="0">
                <a:solidFill>
                  <a:srgbClr val="5F5E5C"/>
                </a:solidFill>
                <a:latin typeface="微软雅黑" pitchFamily="34" charset="-122"/>
                <a:ea typeface="微软雅黑" pitchFamily="34" charset="-122"/>
              </a:rPr>
              <a:t>强巨头的</a:t>
            </a:r>
            <a:r>
              <a:rPr lang="en-US" altLang="zh-CN" sz="1600" dirty="0">
                <a:solidFill>
                  <a:srgbClr val="5F5E5C"/>
                </a:solidFill>
                <a:latin typeface="微软雅黑" pitchFamily="34" charset="-122"/>
                <a:ea typeface="微软雅黑" pitchFamily="34" charset="-122"/>
              </a:rPr>
              <a:t>CEO</a:t>
            </a:r>
            <a:r>
              <a:rPr lang="zh-CN" altLang="en-US" sz="1600" dirty="0">
                <a:solidFill>
                  <a:srgbClr val="5F5E5C"/>
                </a:solidFill>
                <a:latin typeface="微软雅黑" pitchFamily="34" charset="-122"/>
                <a:ea typeface="微软雅黑" pitchFamily="34" charset="-122"/>
              </a:rPr>
              <a:t>，你的公司将在业界有多么强大！从另一个角度讲，若员工离你而去，你反而首先还是应该自问：我精心培育、重用他（她）了吗？他（她）为什么离我而去？我们首先都会从自身找原因！正如王安石所言：</a:t>
            </a:r>
            <a:r>
              <a:rPr lang="zh-CN" altLang="en-US" sz="1600" b="1" dirty="0">
                <a:solidFill>
                  <a:srgbClr val="FF8500"/>
                </a:solidFill>
                <a:latin typeface="微软雅黑" pitchFamily="34" charset="-122"/>
                <a:ea typeface="微软雅黑" pitchFamily="34" charset="-122"/>
              </a:rPr>
              <a:t>教，养，取，任，每一个环节都不能忽视。</a:t>
            </a:r>
            <a:endParaRPr lang="zh-CN" altLang="zh-CN" sz="1600" b="1" dirty="0">
              <a:solidFill>
                <a:srgbClr val="FF8500"/>
              </a:solidFill>
              <a:latin typeface="微软雅黑" pitchFamily="34" charset="-122"/>
              <a:ea typeface="微软雅黑" pitchFamily="34" charset="-122"/>
            </a:endParaRPr>
          </a:p>
        </p:txBody>
      </p:sp>
    </p:spTree>
    <p:extLst>
      <p:ext uri="{BB962C8B-B14F-4D97-AF65-F5344CB8AC3E}">
        <p14:creationId xmlns:p14="http://schemas.microsoft.com/office/powerpoint/2010/main" val="280727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par>
                          <p:cTn id="8" fill="hold">
                            <p:stCondLst>
                              <p:cond delay="500"/>
                            </p:stCondLst>
                            <p:childTnLst>
                              <p:par>
                                <p:cTn id="9" presetID="2" presetClass="entr" presetSubtype="4" decel="10000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childTnLst>
                          </p:cTn>
                        </p:par>
                        <p:par>
                          <p:cTn id="13" fill="hold">
                            <p:stCondLst>
                              <p:cond delay="1000"/>
                            </p:stCondLst>
                            <p:childTnLst>
                              <p:par>
                                <p:cTn id="14" presetID="22" presetClass="entr" presetSubtype="8" fill="hold" grpId="0" nodeType="after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wipe(left)">
                                      <p:cBhvr>
                                        <p:cTn id="16" dur="500"/>
                                        <p:tgtEl>
                                          <p:spTgt spid="15"/>
                                        </p:tgtEl>
                                      </p:cBhvr>
                                    </p:animEffect>
                                  </p:childTnLst>
                                </p:cTn>
                              </p:par>
                            </p:childTnLst>
                          </p:cTn>
                        </p:par>
                        <p:par>
                          <p:cTn id="17" fill="hold">
                            <p:stCondLst>
                              <p:cond delay="1500"/>
                            </p:stCondLst>
                            <p:childTnLst>
                              <p:par>
                                <p:cTn id="18" presetID="2" presetClass="entr" presetSubtype="1" decel="100000" fill="hold" grpId="0" nodeType="afterEffect">
                                  <p:stCondLst>
                                    <p:cond delay="0"/>
                                  </p:stCondLst>
                                  <p:childTnLst>
                                    <p:set>
                                      <p:cBhvr>
                                        <p:cTn id="19" dur="1" fill="hold">
                                          <p:stCondLst>
                                            <p:cond delay="0"/>
                                          </p:stCondLst>
                                        </p:cTn>
                                        <p:tgtEl>
                                          <p:spTgt spid="17"/>
                                        </p:tgtEl>
                                        <p:attrNameLst>
                                          <p:attrName>style.visibility</p:attrName>
                                        </p:attrNameLst>
                                      </p:cBhvr>
                                      <p:to>
                                        <p:strVal val="visible"/>
                                      </p:to>
                                    </p:set>
                                    <p:anim calcmode="lin" valueType="num">
                                      <p:cBhvr additive="base">
                                        <p:cTn id="20" dur="500" fill="hold"/>
                                        <p:tgtEl>
                                          <p:spTgt spid="17"/>
                                        </p:tgtEl>
                                        <p:attrNameLst>
                                          <p:attrName>ppt_x</p:attrName>
                                        </p:attrNameLst>
                                      </p:cBhvr>
                                      <p:tavLst>
                                        <p:tav tm="0">
                                          <p:val>
                                            <p:strVal val="#ppt_x"/>
                                          </p:val>
                                        </p:tav>
                                        <p:tav tm="100000">
                                          <p:val>
                                            <p:strVal val="#ppt_x"/>
                                          </p:val>
                                        </p:tav>
                                      </p:tavLst>
                                    </p:anim>
                                    <p:anim calcmode="lin" valueType="num">
                                      <p:cBhvr additive="base">
                                        <p:cTn id="21" dur="500" fill="hold"/>
                                        <p:tgtEl>
                                          <p:spTgt spid="1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5" grpId="0"/>
      <p:bldP spid="17"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1193875" y="1646732"/>
            <a:ext cx="1282175" cy="1224136"/>
            <a:chOff x="1195461" y="1894945"/>
            <a:chExt cx="1282175" cy="1224136"/>
          </a:xfrm>
        </p:grpSpPr>
        <p:sp>
          <p:nvSpPr>
            <p:cNvPr id="13" name="椭圆 12"/>
            <p:cNvSpPr/>
            <p:nvPr/>
          </p:nvSpPr>
          <p:spPr>
            <a:xfrm>
              <a:off x="1253500" y="1894945"/>
              <a:ext cx="1224136" cy="1224136"/>
            </a:xfrm>
            <a:prstGeom prst="ellipse">
              <a:avLst/>
            </a:prstGeom>
            <a:solidFill>
              <a:schemeClr val="bg1"/>
            </a:solidFill>
            <a:ln w="57150">
              <a:solidFill>
                <a:srgbClr val="FF85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4" name="文本框 21"/>
            <p:cNvSpPr txBox="1"/>
            <p:nvPr/>
          </p:nvSpPr>
          <p:spPr>
            <a:xfrm rot="20331793">
              <a:off x="1195461" y="2030222"/>
              <a:ext cx="1263345" cy="954107"/>
            </a:xfrm>
            <a:prstGeom prst="rect">
              <a:avLst/>
            </a:prstGeom>
            <a:noFill/>
          </p:spPr>
          <p:txBody>
            <a:bodyPr wrap="square" rtlCol="0">
              <a:spAutoFit/>
            </a:bodyPr>
            <a:lstStyle/>
            <a:p>
              <a:pPr algn="ctr"/>
              <a:r>
                <a:rPr lang="zh-CN" altLang="en-US" sz="2800" dirty="0">
                  <a:solidFill>
                    <a:prstClr val="black">
                      <a:lumMod val="65000"/>
                      <a:lumOff val="35000"/>
                    </a:prstClr>
                  </a:solidFill>
                  <a:latin typeface="华康俪金黑W8(P)" panose="020B0800000000000000" pitchFamily="34" charset="-122"/>
                  <a:ea typeface="华康俪金黑W8(P)" panose="020B0800000000000000" pitchFamily="34" charset="-122"/>
                </a:rPr>
                <a:t>思想</a:t>
              </a:r>
              <a:endParaRPr lang="en-US" altLang="zh-CN" sz="2800" dirty="0">
                <a:solidFill>
                  <a:prstClr val="black">
                    <a:lumMod val="65000"/>
                    <a:lumOff val="35000"/>
                  </a:prstClr>
                </a:solidFill>
                <a:latin typeface="华康俪金黑W8(P)" panose="020B0800000000000000" pitchFamily="34" charset="-122"/>
                <a:ea typeface="华康俪金黑W8(P)" panose="020B0800000000000000" pitchFamily="34" charset="-122"/>
              </a:endParaRPr>
            </a:p>
            <a:p>
              <a:pPr algn="ctr"/>
              <a:r>
                <a:rPr lang="zh-CN" altLang="en-US" sz="2800" dirty="0">
                  <a:solidFill>
                    <a:prstClr val="black">
                      <a:lumMod val="65000"/>
                      <a:lumOff val="35000"/>
                    </a:prstClr>
                  </a:solidFill>
                  <a:latin typeface="华康俪金黑W8(P)" panose="020B0800000000000000" pitchFamily="34" charset="-122"/>
                  <a:ea typeface="华康俪金黑W8(P)" panose="020B0800000000000000" pitchFamily="34" charset="-122"/>
                </a:rPr>
                <a:t>为先</a:t>
              </a:r>
            </a:p>
          </p:txBody>
        </p:sp>
      </p:grpSp>
      <p:sp>
        <p:nvSpPr>
          <p:cNvPr id="16" name="矩形 15"/>
          <p:cNvSpPr/>
          <p:nvPr/>
        </p:nvSpPr>
        <p:spPr>
          <a:xfrm>
            <a:off x="2665906" y="1628800"/>
            <a:ext cx="45719" cy="1260000"/>
          </a:xfrm>
          <a:prstGeom prst="rect">
            <a:avLst/>
          </a:prstGeom>
          <a:solidFill>
            <a:srgbClr val="FF85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8" name="矩形 8"/>
          <p:cNvSpPr>
            <a:spLocks noChangeArrowheads="1"/>
          </p:cNvSpPr>
          <p:nvPr/>
        </p:nvSpPr>
        <p:spPr bwMode="auto">
          <a:xfrm>
            <a:off x="2837322" y="1732502"/>
            <a:ext cx="3277812" cy="1052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30000"/>
              </a:lnSpc>
            </a:pPr>
            <a:r>
              <a:rPr lang="zh-CN" altLang="en-US" sz="1600" dirty="0">
                <a:solidFill>
                  <a:srgbClr val="5F5E5C"/>
                </a:solidFill>
                <a:latin typeface="微软雅黑" pitchFamily="34" charset="-122"/>
                <a:ea typeface="微软雅黑" pitchFamily="34" charset="-122"/>
              </a:rPr>
              <a:t>思想决定行为。因此，培育下属，要首先注重对价值观</a:t>
            </a:r>
            <a:r>
              <a:rPr lang="en-US" altLang="zh-CN" sz="1600" dirty="0">
                <a:solidFill>
                  <a:srgbClr val="5F5E5C"/>
                </a:solidFill>
                <a:latin typeface="微软雅黑" pitchFamily="34" charset="-122"/>
                <a:ea typeface="微软雅黑" pitchFamily="34" charset="-122"/>
              </a:rPr>
              <a:t>/</a:t>
            </a:r>
            <a:r>
              <a:rPr lang="zh-CN" altLang="en-US" sz="1600" dirty="0">
                <a:solidFill>
                  <a:srgbClr val="5F5E5C"/>
                </a:solidFill>
                <a:latin typeface="微软雅黑" pitchFamily="34" charset="-122"/>
                <a:ea typeface="微软雅黑" pitchFamily="34" charset="-122"/>
              </a:rPr>
              <a:t>态度、责任心、思想观念等的教导。</a:t>
            </a:r>
            <a:endParaRPr lang="zh-CN" altLang="en-US" sz="1400" b="1" dirty="0">
              <a:solidFill>
                <a:srgbClr val="FF0000"/>
              </a:solidFill>
              <a:latin typeface="微软雅黑" pitchFamily="34" charset="-122"/>
              <a:ea typeface="微软雅黑" pitchFamily="34" charset="-122"/>
            </a:endParaRPr>
          </a:p>
        </p:txBody>
      </p:sp>
      <p:grpSp>
        <p:nvGrpSpPr>
          <p:cNvPr id="19" name="组合 18"/>
          <p:cNvGrpSpPr/>
          <p:nvPr/>
        </p:nvGrpSpPr>
        <p:grpSpPr>
          <a:xfrm>
            <a:off x="2321447" y="3113351"/>
            <a:ext cx="1273406" cy="1224136"/>
            <a:chOff x="2323034" y="3268771"/>
            <a:chExt cx="1273406" cy="1224136"/>
          </a:xfrm>
        </p:grpSpPr>
        <p:sp>
          <p:nvSpPr>
            <p:cNvPr id="20" name="椭圆 19"/>
            <p:cNvSpPr/>
            <p:nvPr/>
          </p:nvSpPr>
          <p:spPr>
            <a:xfrm>
              <a:off x="2372304" y="3268771"/>
              <a:ext cx="1224136" cy="1224136"/>
            </a:xfrm>
            <a:prstGeom prst="ellipse">
              <a:avLst/>
            </a:prstGeom>
            <a:solidFill>
              <a:schemeClr val="bg1"/>
            </a:solidFill>
            <a:ln w="57150">
              <a:solidFill>
                <a:srgbClr val="3C78C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1" name="文本框 25"/>
            <p:cNvSpPr txBox="1"/>
            <p:nvPr/>
          </p:nvSpPr>
          <p:spPr>
            <a:xfrm rot="20331793">
              <a:off x="2323034" y="3388225"/>
              <a:ext cx="1263345" cy="954107"/>
            </a:xfrm>
            <a:prstGeom prst="rect">
              <a:avLst/>
            </a:prstGeom>
            <a:noFill/>
          </p:spPr>
          <p:txBody>
            <a:bodyPr wrap="square" rtlCol="0">
              <a:spAutoFit/>
            </a:bodyPr>
            <a:lstStyle/>
            <a:p>
              <a:pPr algn="ctr"/>
              <a:r>
                <a:rPr lang="zh-CN" altLang="en-US" sz="2800" dirty="0">
                  <a:solidFill>
                    <a:prstClr val="black">
                      <a:lumMod val="65000"/>
                      <a:lumOff val="35000"/>
                    </a:prstClr>
                  </a:solidFill>
                  <a:latin typeface="华康俪金黑W8(P)" panose="020B0800000000000000" pitchFamily="34" charset="-122"/>
                  <a:ea typeface="华康俪金黑W8(P)" panose="020B0800000000000000" pitchFamily="34" charset="-122"/>
                </a:rPr>
                <a:t>以身</a:t>
              </a:r>
              <a:endParaRPr lang="en-US" altLang="zh-CN" sz="2800" dirty="0">
                <a:solidFill>
                  <a:prstClr val="black">
                    <a:lumMod val="65000"/>
                    <a:lumOff val="35000"/>
                  </a:prstClr>
                </a:solidFill>
                <a:latin typeface="华康俪金黑W8(P)" panose="020B0800000000000000" pitchFamily="34" charset="-122"/>
                <a:ea typeface="华康俪金黑W8(P)" panose="020B0800000000000000" pitchFamily="34" charset="-122"/>
              </a:endParaRPr>
            </a:p>
            <a:p>
              <a:pPr algn="ctr"/>
              <a:r>
                <a:rPr lang="zh-CN" altLang="en-US" sz="2800" dirty="0">
                  <a:solidFill>
                    <a:prstClr val="black">
                      <a:lumMod val="65000"/>
                      <a:lumOff val="35000"/>
                    </a:prstClr>
                  </a:solidFill>
                  <a:latin typeface="华康俪金黑W8(P)" panose="020B0800000000000000" pitchFamily="34" charset="-122"/>
                  <a:ea typeface="华康俪金黑W8(P)" panose="020B0800000000000000" pitchFamily="34" charset="-122"/>
                </a:rPr>
                <a:t>作则</a:t>
              </a:r>
            </a:p>
          </p:txBody>
        </p:sp>
      </p:grpSp>
      <p:sp>
        <p:nvSpPr>
          <p:cNvPr id="22" name="矩形 21"/>
          <p:cNvSpPr/>
          <p:nvPr/>
        </p:nvSpPr>
        <p:spPr>
          <a:xfrm>
            <a:off x="3791745" y="3095419"/>
            <a:ext cx="45719" cy="1260000"/>
          </a:xfrm>
          <a:prstGeom prst="rect">
            <a:avLst/>
          </a:prstGeom>
          <a:solidFill>
            <a:srgbClr val="3C78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3" name="矩形 8"/>
          <p:cNvSpPr>
            <a:spLocks noChangeArrowheads="1"/>
          </p:cNvSpPr>
          <p:nvPr/>
        </p:nvSpPr>
        <p:spPr bwMode="auto">
          <a:xfrm>
            <a:off x="4034354" y="3199121"/>
            <a:ext cx="3033167" cy="1052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30000"/>
              </a:lnSpc>
            </a:pPr>
            <a:r>
              <a:rPr lang="zh-CN" altLang="en-US" sz="1600" dirty="0">
                <a:solidFill>
                  <a:srgbClr val="5F5E5C"/>
                </a:solidFill>
                <a:latin typeface="微软雅黑" pitchFamily="34" charset="-122"/>
                <a:ea typeface="微软雅黑" pitchFamily="34" charset="-122"/>
              </a:rPr>
              <a:t>言传身教，以身作则是培育下属最起码要求。领导自己没有做到的就不可能要求下属做好。</a:t>
            </a:r>
            <a:endParaRPr lang="zh-CN" altLang="en-US" sz="1400" b="1" dirty="0">
              <a:solidFill>
                <a:srgbClr val="FF0000"/>
              </a:solidFill>
              <a:latin typeface="微软雅黑" pitchFamily="34" charset="-122"/>
              <a:ea typeface="微软雅黑" pitchFamily="34" charset="-122"/>
            </a:endParaRPr>
          </a:p>
        </p:txBody>
      </p:sp>
      <p:sp>
        <p:nvSpPr>
          <p:cNvPr id="24" name="矩形 23"/>
          <p:cNvSpPr/>
          <p:nvPr/>
        </p:nvSpPr>
        <p:spPr>
          <a:xfrm>
            <a:off x="8571091" y="3095419"/>
            <a:ext cx="45719" cy="1260000"/>
          </a:xfrm>
          <a:prstGeom prst="rect">
            <a:avLst/>
          </a:prstGeom>
          <a:solidFill>
            <a:srgbClr val="FF33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25" name="组合 24"/>
          <p:cNvGrpSpPr/>
          <p:nvPr/>
        </p:nvGrpSpPr>
        <p:grpSpPr>
          <a:xfrm>
            <a:off x="7130459" y="3113351"/>
            <a:ext cx="1263345" cy="1224136"/>
            <a:chOff x="7132045" y="3349473"/>
            <a:chExt cx="1263345" cy="1224136"/>
          </a:xfrm>
        </p:grpSpPr>
        <p:sp>
          <p:nvSpPr>
            <p:cNvPr id="26" name="椭圆 25"/>
            <p:cNvSpPr/>
            <p:nvPr/>
          </p:nvSpPr>
          <p:spPr>
            <a:xfrm>
              <a:off x="7151650" y="3349473"/>
              <a:ext cx="1224136" cy="1224136"/>
            </a:xfrm>
            <a:prstGeom prst="ellipse">
              <a:avLst/>
            </a:prstGeom>
            <a:solidFill>
              <a:schemeClr val="bg1"/>
            </a:solidFill>
            <a:ln w="57150">
              <a:solidFill>
                <a:srgbClr val="FF33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7" name="文本框 29"/>
            <p:cNvSpPr txBox="1"/>
            <p:nvPr/>
          </p:nvSpPr>
          <p:spPr>
            <a:xfrm rot="20331793">
              <a:off x="7132045" y="3476007"/>
              <a:ext cx="1263345" cy="954107"/>
            </a:xfrm>
            <a:prstGeom prst="rect">
              <a:avLst/>
            </a:prstGeom>
            <a:noFill/>
          </p:spPr>
          <p:txBody>
            <a:bodyPr wrap="square" rtlCol="0">
              <a:spAutoFit/>
            </a:bodyPr>
            <a:lstStyle/>
            <a:p>
              <a:pPr algn="ctr"/>
              <a:r>
                <a:rPr lang="zh-CN" altLang="en-US" sz="2800" dirty="0">
                  <a:solidFill>
                    <a:prstClr val="black">
                      <a:lumMod val="65000"/>
                      <a:lumOff val="35000"/>
                    </a:prstClr>
                  </a:solidFill>
                  <a:latin typeface="华康俪金黑W8(P)" panose="020B0800000000000000" pitchFamily="34" charset="-122"/>
                  <a:ea typeface="华康俪金黑W8(P)" panose="020B0800000000000000" pitchFamily="34" charset="-122"/>
                </a:rPr>
                <a:t>因材</a:t>
              </a:r>
              <a:endParaRPr lang="en-US" altLang="zh-CN" sz="2800" dirty="0">
                <a:solidFill>
                  <a:prstClr val="black">
                    <a:lumMod val="65000"/>
                    <a:lumOff val="35000"/>
                  </a:prstClr>
                </a:solidFill>
                <a:latin typeface="华康俪金黑W8(P)" panose="020B0800000000000000" pitchFamily="34" charset="-122"/>
                <a:ea typeface="华康俪金黑W8(P)" panose="020B0800000000000000" pitchFamily="34" charset="-122"/>
              </a:endParaRPr>
            </a:p>
            <a:p>
              <a:pPr algn="ctr"/>
              <a:r>
                <a:rPr lang="zh-CN" altLang="en-US" sz="2800" dirty="0">
                  <a:solidFill>
                    <a:prstClr val="black">
                      <a:lumMod val="65000"/>
                      <a:lumOff val="35000"/>
                    </a:prstClr>
                  </a:solidFill>
                  <a:latin typeface="华康俪金黑W8(P)" panose="020B0800000000000000" pitchFamily="34" charset="-122"/>
                  <a:ea typeface="华康俪金黑W8(P)" panose="020B0800000000000000" pitchFamily="34" charset="-122"/>
                </a:rPr>
                <a:t>施教</a:t>
              </a:r>
            </a:p>
          </p:txBody>
        </p:sp>
      </p:grpSp>
      <p:sp>
        <p:nvSpPr>
          <p:cNvPr id="28" name="矩形 8"/>
          <p:cNvSpPr>
            <a:spLocks noChangeArrowheads="1"/>
          </p:cNvSpPr>
          <p:nvPr/>
        </p:nvSpPr>
        <p:spPr bwMode="auto">
          <a:xfrm>
            <a:off x="8786882" y="3199121"/>
            <a:ext cx="2997750" cy="1052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30000"/>
              </a:lnSpc>
            </a:pPr>
            <a:r>
              <a:rPr lang="zh-CN" altLang="en-US" sz="1600" dirty="0">
                <a:solidFill>
                  <a:srgbClr val="5F5E5C"/>
                </a:solidFill>
                <a:latin typeface="微软雅黑" pitchFamily="34" charset="-122"/>
                <a:ea typeface="微软雅黑" pitchFamily="34" charset="-122"/>
              </a:rPr>
              <a:t>不同员工的背景、基础、潜力都是不同的，因此，培育下属，要根据这些差异，因材施教。</a:t>
            </a:r>
            <a:endParaRPr lang="zh-CN" altLang="en-US" sz="1400" b="1" dirty="0">
              <a:solidFill>
                <a:srgbClr val="FF0000"/>
              </a:solidFill>
              <a:latin typeface="微软雅黑" pitchFamily="34" charset="-122"/>
              <a:ea typeface="微软雅黑" pitchFamily="34" charset="-122"/>
            </a:endParaRPr>
          </a:p>
        </p:txBody>
      </p:sp>
      <p:grpSp>
        <p:nvGrpSpPr>
          <p:cNvPr id="29" name="组合 28"/>
          <p:cNvGrpSpPr/>
          <p:nvPr/>
        </p:nvGrpSpPr>
        <p:grpSpPr>
          <a:xfrm>
            <a:off x="1210779" y="4599443"/>
            <a:ext cx="1265271" cy="1224136"/>
            <a:chOff x="1212365" y="4782615"/>
            <a:chExt cx="1265271" cy="1224136"/>
          </a:xfrm>
        </p:grpSpPr>
        <p:sp>
          <p:nvSpPr>
            <p:cNvPr id="30" name="椭圆 29"/>
            <p:cNvSpPr/>
            <p:nvPr/>
          </p:nvSpPr>
          <p:spPr>
            <a:xfrm>
              <a:off x="1253500" y="4782615"/>
              <a:ext cx="1224136" cy="1224136"/>
            </a:xfrm>
            <a:prstGeom prst="ellipse">
              <a:avLst/>
            </a:prstGeom>
            <a:solidFill>
              <a:schemeClr val="bg1"/>
            </a:solidFill>
            <a:ln w="571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1" name="文本框 34"/>
            <p:cNvSpPr txBox="1"/>
            <p:nvPr/>
          </p:nvSpPr>
          <p:spPr>
            <a:xfrm rot="20331793">
              <a:off x="1212365" y="4917630"/>
              <a:ext cx="1263345" cy="954107"/>
            </a:xfrm>
            <a:prstGeom prst="rect">
              <a:avLst/>
            </a:prstGeom>
            <a:noFill/>
          </p:spPr>
          <p:txBody>
            <a:bodyPr wrap="square" rtlCol="0">
              <a:spAutoFit/>
            </a:bodyPr>
            <a:lstStyle/>
            <a:p>
              <a:pPr algn="ctr"/>
              <a:r>
                <a:rPr lang="zh-CN" altLang="en-US" sz="2800" dirty="0">
                  <a:solidFill>
                    <a:prstClr val="black">
                      <a:lumMod val="65000"/>
                      <a:lumOff val="35000"/>
                    </a:prstClr>
                  </a:solidFill>
                  <a:latin typeface="华康俪金黑W8(P)" panose="020B0800000000000000" pitchFamily="34" charset="-122"/>
                  <a:ea typeface="华康俪金黑W8(P)" panose="020B0800000000000000" pitchFamily="34" charset="-122"/>
                </a:rPr>
                <a:t>及时</a:t>
              </a:r>
              <a:endParaRPr lang="en-US" altLang="zh-CN" sz="2800" dirty="0">
                <a:solidFill>
                  <a:prstClr val="black">
                    <a:lumMod val="65000"/>
                    <a:lumOff val="35000"/>
                  </a:prstClr>
                </a:solidFill>
                <a:latin typeface="华康俪金黑W8(P)" panose="020B0800000000000000" pitchFamily="34" charset="-122"/>
                <a:ea typeface="华康俪金黑W8(P)" panose="020B0800000000000000" pitchFamily="34" charset="-122"/>
              </a:endParaRPr>
            </a:p>
            <a:p>
              <a:pPr algn="ctr"/>
              <a:r>
                <a:rPr lang="zh-CN" altLang="en-US" sz="2800" dirty="0">
                  <a:solidFill>
                    <a:prstClr val="black">
                      <a:lumMod val="65000"/>
                      <a:lumOff val="35000"/>
                    </a:prstClr>
                  </a:solidFill>
                  <a:latin typeface="华康俪金黑W8(P)" panose="020B0800000000000000" pitchFamily="34" charset="-122"/>
                  <a:ea typeface="华康俪金黑W8(P)" panose="020B0800000000000000" pitchFamily="34" charset="-122"/>
                </a:rPr>
                <a:t>纠错</a:t>
              </a:r>
            </a:p>
          </p:txBody>
        </p:sp>
      </p:grpSp>
      <p:sp>
        <p:nvSpPr>
          <p:cNvPr id="32" name="矩形 31"/>
          <p:cNvSpPr/>
          <p:nvPr/>
        </p:nvSpPr>
        <p:spPr>
          <a:xfrm>
            <a:off x="2665906" y="4581511"/>
            <a:ext cx="45719" cy="12600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3" name="矩形 8"/>
          <p:cNvSpPr>
            <a:spLocks noChangeArrowheads="1"/>
          </p:cNvSpPr>
          <p:nvPr/>
        </p:nvSpPr>
        <p:spPr bwMode="auto">
          <a:xfrm>
            <a:off x="2837321" y="4685213"/>
            <a:ext cx="3099017" cy="1052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30000"/>
              </a:lnSpc>
            </a:pPr>
            <a:r>
              <a:rPr lang="zh-CN" altLang="en-US" sz="1600" dirty="0">
                <a:solidFill>
                  <a:srgbClr val="5F5E5C"/>
                </a:solidFill>
                <a:latin typeface="微软雅黑" pitchFamily="34" charset="-122"/>
                <a:ea typeface="微软雅黑" pitchFamily="34" charset="-122"/>
              </a:rPr>
              <a:t>及时纠错就是指领导在下属工作中发现问题或错误时，要及时给予更正。</a:t>
            </a:r>
            <a:endParaRPr lang="zh-CN" altLang="en-US" sz="1400" b="1" dirty="0">
              <a:solidFill>
                <a:srgbClr val="FF0000"/>
              </a:solidFill>
              <a:latin typeface="微软雅黑" pitchFamily="34" charset="-122"/>
              <a:ea typeface="微软雅黑" pitchFamily="34" charset="-122"/>
            </a:endParaRPr>
          </a:p>
        </p:txBody>
      </p:sp>
      <p:grpSp>
        <p:nvGrpSpPr>
          <p:cNvPr id="34" name="组合 33"/>
          <p:cNvGrpSpPr/>
          <p:nvPr/>
        </p:nvGrpSpPr>
        <p:grpSpPr>
          <a:xfrm>
            <a:off x="6065863" y="1646732"/>
            <a:ext cx="1273406" cy="1224136"/>
            <a:chOff x="2323034" y="3268771"/>
            <a:chExt cx="1273406" cy="1224136"/>
          </a:xfrm>
        </p:grpSpPr>
        <p:sp>
          <p:nvSpPr>
            <p:cNvPr id="35" name="椭圆 34"/>
            <p:cNvSpPr/>
            <p:nvPr/>
          </p:nvSpPr>
          <p:spPr>
            <a:xfrm>
              <a:off x="2372304" y="3268771"/>
              <a:ext cx="1224136" cy="1224136"/>
            </a:xfrm>
            <a:prstGeom prst="ellipse">
              <a:avLst/>
            </a:prstGeom>
            <a:solidFill>
              <a:schemeClr val="bg1"/>
            </a:solidFill>
            <a:ln w="57150">
              <a:solidFill>
                <a:srgbClr val="8BAB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6" name="文本框 25"/>
            <p:cNvSpPr txBox="1"/>
            <p:nvPr/>
          </p:nvSpPr>
          <p:spPr>
            <a:xfrm rot="20331793">
              <a:off x="2323034" y="3388225"/>
              <a:ext cx="1263345" cy="954107"/>
            </a:xfrm>
            <a:prstGeom prst="rect">
              <a:avLst/>
            </a:prstGeom>
            <a:noFill/>
          </p:spPr>
          <p:txBody>
            <a:bodyPr wrap="square" rtlCol="0">
              <a:spAutoFit/>
            </a:bodyPr>
            <a:lstStyle/>
            <a:p>
              <a:pPr algn="ctr"/>
              <a:r>
                <a:rPr lang="zh-CN" altLang="en-US" sz="2800" dirty="0">
                  <a:solidFill>
                    <a:prstClr val="black">
                      <a:lumMod val="65000"/>
                      <a:lumOff val="35000"/>
                    </a:prstClr>
                  </a:solidFill>
                  <a:latin typeface="华康俪金黑W8(P)" panose="020B0800000000000000" pitchFamily="34" charset="-122"/>
                  <a:ea typeface="华康俪金黑W8(P)" panose="020B0800000000000000" pitchFamily="34" charset="-122"/>
                </a:rPr>
                <a:t>循序</a:t>
              </a:r>
              <a:endParaRPr lang="en-US" altLang="zh-CN" sz="2800" dirty="0">
                <a:solidFill>
                  <a:prstClr val="black">
                    <a:lumMod val="65000"/>
                    <a:lumOff val="35000"/>
                  </a:prstClr>
                </a:solidFill>
                <a:latin typeface="华康俪金黑W8(P)" panose="020B0800000000000000" pitchFamily="34" charset="-122"/>
                <a:ea typeface="华康俪金黑W8(P)" panose="020B0800000000000000" pitchFamily="34" charset="-122"/>
              </a:endParaRPr>
            </a:p>
            <a:p>
              <a:pPr algn="ctr"/>
              <a:r>
                <a:rPr lang="zh-CN" altLang="en-US" sz="2800" dirty="0">
                  <a:solidFill>
                    <a:prstClr val="black">
                      <a:lumMod val="65000"/>
                      <a:lumOff val="35000"/>
                    </a:prstClr>
                  </a:solidFill>
                  <a:latin typeface="华康俪金黑W8(P)" panose="020B0800000000000000" pitchFamily="34" charset="-122"/>
                  <a:ea typeface="华康俪金黑W8(P)" panose="020B0800000000000000" pitchFamily="34" charset="-122"/>
                </a:rPr>
                <a:t>渐进</a:t>
              </a:r>
            </a:p>
          </p:txBody>
        </p:sp>
      </p:grpSp>
      <p:sp>
        <p:nvSpPr>
          <p:cNvPr id="37" name="矩形 36"/>
          <p:cNvSpPr/>
          <p:nvPr/>
        </p:nvSpPr>
        <p:spPr>
          <a:xfrm>
            <a:off x="7536161" y="1628800"/>
            <a:ext cx="45719" cy="1260000"/>
          </a:xfrm>
          <a:prstGeom prst="rect">
            <a:avLst/>
          </a:prstGeom>
          <a:solidFill>
            <a:srgbClr val="8BA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8" name="矩形 8"/>
          <p:cNvSpPr>
            <a:spLocks noChangeArrowheads="1"/>
          </p:cNvSpPr>
          <p:nvPr/>
        </p:nvSpPr>
        <p:spPr bwMode="auto">
          <a:xfrm>
            <a:off x="7778770" y="1732502"/>
            <a:ext cx="3789838" cy="1052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30000"/>
              </a:lnSpc>
            </a:pPr>
            <a:r>
              <a:rPr lang="zh-CN" altLang="en-US" sz="1600" dirty="0">
                <a:solidFill>
                  <a:srgbClr val="5F5E5C"/>
                </a:solidFill>
                <a:latin typeface="微软雅黑" pitchFamily="34" charset="-122"/>
                <a:ea typeface="微软雅黑" pitchFamily="34" charset="-122"/>
              </a:rPr>
              <a:t>柳传志说，“培养人才跟培养裁缝类同，不能一开始就给他一块上等毛料做西服，而应该让他从缝鞋垫做起。</a:t>
            </a:r>
            <a:r>
              <a:rPr lang="en-US" altLang="zh-CN" sz="1600" dirty="0">
                <a:solidFill>
                  <a:srgbClr val="5F5E5C"/>
                </a:solidFill>
                <a:latin typeface="微软雅黑" pitchFamily="34" charset="-122"/>
                <a:ea typeface="微软雅黑" pitchFamily="34" charset="-122"/>
              </a:rPr>
              <a:t>”</a:t>
            </a:r>
            <a:endParaRPr lang="zh-CN" altLang="en-US" sz="1400" b="1" dirty="0">
              <a:solidFill>
                <a:srgbClr val="FF0000"/>
              </a:solidFill>
              <a:latin typeface="微软雅黑" pitchFamily="34" charset="-122"/>
              <a:ea typeface="微软雅黑" pitchFamily="34" charset="-122"/>
            </a:endParaRPr>
          </a:p>
        </p:txBody>
      </p:sp>
      <p:grpSp>
        <p:nvGrpSpPr>
          <p:cNvPr id="39" name="组合 38"/>
          <p:cNvGrpSpPr/>
          <p:nvPr/>
        </p:nvGrpSpPr>
        <p:grpSpPr>
          <a:xfrm>
            <a:off x="6065863" y="4599443"/>
            <a:ext cx="1273406" cy="1224136"/>
            <a:chOff x="2323034" y="3268771"/>
            <a:chExt cx="1273406" cy="1224136"/>
          </a:xfrm>
        </p:grpSpPr>
        <p:sp>
          <p:nvSpPr>
            <p:cNvPr id="40" name="椭圆 39"/>
            <p:cNvSpPr/>
            <p:nvPr/>
          </p:nvSpPr>
          <p:spPr>
            <a:xfrm>
              <a:off x="2372304" y="3268771"/>
              <a:ext cx="1224136" cy="1224136"/>
            </a:xfrm>
            <a:prstGeom prst="ellipse">
              <a:avLst/>
            </a:prstGeom>
            <a:solidFill>
              <a:schemeClr val="bg1"/>
            </a:solid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1" name="文本框 25"/>
            <p:cNvSpPr txBox="1"/>
            <p:nvPr/>
          </p:nvSpPr>
          <p:spPr>
            <a:xfrm rot="20331793">
              <a:off x="2323034" y="3388225"/>
              <a:ext cx="1263345" cy="954107"/>
            </a:xfrm>
            <a:prstGeom prst="rect">
              <a:avLst/>
            </a:prstGeom>
            <a:noFill/>
          </p:spPr>
          <p:txBody>
            <a:bodyPr wrap="square" rtlCol="0">
              <a:spAutoFit/>
            </a:bodyPr>
            <a:lstStyle/>
            <a:p>
              <a:pPr algn="ctr"/>
              <a:r>
                <a:rPr lang="zh-CN" altLang="en-US" sz="2800" dirty="0">
                  <a:solidFill>
                    <a:prstClr val="black">
                      <a:lumMod val="65000"/>
                      <a:lumOff val="35000"/>
                    </a:prstClr>
                  </a:solidFill>
                  <a:latin typeface="华康俪金黑W8(P)" panose="020B0800000000000000" pitchFamily="34" charset="-122"/>
                  <a:ea typeface="华康俪金黑W8(P)" panose="020B0800000000000000" pitchFamily="34" charset="-122"/>
                </a:rPr>
                <a:t>激发</a:t>
              </a:r>
              <a:endParaRPr lang="en-US" altLang="zh-CN" sz="2800" dirty="0">
                <a:solidFill>
                  <a:prstClr val="black">
                    <a:lumMod val="65000"/>
                    <a:lumOff val="35000"/>
                  </a:prstClr>
                </a:solidFill>
                <a:latin typeface="华康俪金黑W8(P)" panose="020B0800000000000000" pitchFamily="34" charset="-122"/>
                <a:ea typeface="华康俪金黑W8(P)" panose="020B0800000000000000" pitchFamily="34" charset="-122"/>
              </a:endParaRPr>
            </a:p>
            <a:p>
              <a:pPr algn="ctr"/>
              <a:r>
                <a:rPr lang="zh-CN" altLang="en-US" sz="2800" dirty="0">
                  <a:solidFill>
                    <a:prstClr val="black">
                      <a:lumMod val="65000"/>
                      <a:lumOff val="35000"/>
                    </a:prstClr>
                  </a:solidFill>
                  <a:latin typeface="华康俪金黑W8(P)" panose="020B0800000000000000" pitchFamily="34" charset="-122"/>
                  <a:ea typeface="华康俪金黑W8(P)" panose="020B0800000000000000" pitchFamily="34" charset="-122"/>
                </a:rPr>
                <a:t>鼓励</a:t>
              </a:r>
            </a:p>
          </p:txBody>
        </p:sp>
      </p:grpSp>
      <p:sp>
        <p:nvSpPr>
          <p:cNvPr id="42" name="矩形 41"/>
          <p:cNvSpPr/>
          <p:nvPr/>
        </p:nvSpPr>
        <p:spPr>
          <a:xfrm>
            <a:off x="7536161" y="4581511"/>
            <a:ext cx="45719" cy="12600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3" name="矩形 8"/>
          <p:cNvSpPr>
            <a:spLocks noChangeArrowheads="1"/>
          </p:cNvSpPr>
          <p:nvPr/>
        </p:nvSpPr>
        <p:spPr bwMode="auto">
          <a:xfrm>
            <a:off x="7778770" y="4685213"/>
            <a:ext cx="3789838" cy="1052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30000"/>
              </a:lnSpc>
            </a:pPr>
            <a:r>
              <a:rPr lang="zh-CN" altLang="en-US" sz="1600" dirty="0">
                <a:solidFill>
                  <a:srgbClr val="5F5E5C"/>
                </a:solidFill>
                <a:latin typeface="微软雅黑" pitchFamily="34" charset="-122"/>
                <a:ea typeface="微软雅黑" pitchFamily="34" charset="-122"/>
              </a:rPr>
              <a:t>有时候下属可能对自己缺乏信心，不能清楚地认识和评价自己，这时，领导要多多鼓励下属，激发下属的潜能。</a:t>
            </a:r>
            <a:endParaRPr lang="zh-CN" altLang="en-US" sz="1400" b="1" dirty="0">
              <a:solidFill>
                <a:srgbClr val="FF0000"/>
              </a:solidFill>
              <a:latin typeface="微软雅黑" pitchFamily="34" charset="-122"/>
              <a:ea typeface="微软雅黑" pitchFamily="34" charset="-122"/>
            </a:endParaRPr>
          </a:p>
        </p:txBody>
      </p:sp>
    </p:spTree>
    <p:extLst>
      <p:ext uri="{BB962C8B-B14F-4D97-AF65-F5344CB8AC3E}">
        <p14:creationId xmlns:p14="http://schemas.microsoft.com/office/powerpoint/2010/main" val="2405120613"/>
      </p:ext>
    </p:extLst>
  </p:cSld>
  <p:clrMapOvr>
    <a:masterClrMapping/>
  </p:clrMapOvr>
  <p:transition>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250"/>
                                        <p:tgtEl>
                                          <p:spTgt spid="16"/>
                                        </p:tgtEl>
                                      </p:cBhvr>
                                    </p:animEffect>
                                  </p:childTnLst>
                                </p:cTn>
                              </p:par>
                            </p:childTnLst>
                          </p:cTn>
                        </p:par>
                        <p:par>
                          <p:cTn id="8" fill="hold">
                            <p:stCondLst>
                              <p:cond delay="250"/>
                            </p:stCondLst>
                            <p:childTnLst>
                              <p:par>
                                <p:cTn id="9" presetID="10" presetClass="entr" presetSubtype="0" fill="hold" grpId="0" nodeType="afterEffect">
                                  <p:stCondLst>
                                    <p:cond delay="0"/>
                                  </p:stCondLst>
                                  <p:childTnLst>
                                    <p:set>
                                      <p:cBhvr>
                                        <p:cTn id="10" dur="1" fill="hold">
                                          <p:stCondLst>
                                            <p:cond delay="0"/>
                                          </p:stCondLst>
                                        </p:cTn>
                                        <p:tgtEl>
                                          <p:spTgt spid="32"/>
                                        </p:tgtEl>
                                        <p:attrNameLst>
                                          <p:attrName>style.visibility</p:attrName>
                                        </p:attrNameLst>
                                      </p:cBhvr>
                                      <p:to>
                                        <p:strVal val="visible"/>
                                      </p:to>
                                    </p:set>
                                    <p:animEffect transition="in" filter="fade">
                                      <p:cBhvr>
                                        <p:cTn id="11" dur="250"/>
                                        <p:tgtEl>
                                          <p:spTgt spid="32"/>
                                        </p:tgtEl>
                                      </p:cBhvr>
                                    </p:animEffect>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42"/>
                                        </p:tgtEl>
                                        <p:attrNameLst>
                                          <p:attrName>style.visibility</p:attrName>
                                        </p:attrNameLst>
                                      </p:cBhvr>
                                      <p:to>
                                        <p:strVal val="visible"/>
                                      </p:to>
                                    </p:set>
                                    <p:animEffect transition="in" filter="fade">
                                      <p:cBhvr>
                                        <p:cTn id="15" dur="250"/>
                                        <p:tgtEl>
                                          <p:spTgt spid="42"/>
                                        </p:tgtEl>
                                      </p:cBhvr>
                                    </p:animEffect>
                                  </p:childTnLst>
                                </p:cTn>
                              </p:par>
                            </p:childTnLst>
                          </p:cTn>
                        </p:par>
                        <p:par>
                          <p:cTn id="16" fill="hold">
                            <p:stCondLst>
                              <p:cond delay="750"/>
                            </p:stCondLst>
                            <p:childTnLst>
                              <p:par>
                                <p:cTn id="17" presetID="10" presetClass="entr" presetSubtype="0" fill="hold" grpId="0" nodeType="after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fade">
                                      <p:cBhvr>
                                        <p:cTn id="19" dur="250"/>
                                        <p:tgtEl>
                                          <p:spTgt spid="22"/>
                                        </p:tgtEl>
                                      </p:cBhvr>
                                    </p:animEffect>
                                  </p:childTnLst>
                                </p:cTn>
                              </p:par>
                            </p:childTnLst>
                          </p:cTn>
                        </p:par>
                        <p:par>
                          <p:cTn id="20" fill="hold">
                            <p:stCondLst>
                              <p:cond delay="1000"/>
                            </p:stCondLst>
                            <p:childTnLst>
                              <p:par>
                                <p:cTn id="21" presetID="10" presetClass="entr" presetSubtype="0" fill="hold" grpId="0" nodeType="afterEffect">
                                  <p:stCondLst>
                                    <p:cond delay="0"/>
                                  </p:stCondLst>
                                  <p:childTnLst>
                                    <p:set>
                                      <p:cBhvr>
                                        <p:cTn id="22" dur="1" fill="hold">
                                          <p:stCondLst>
                                            <p:cond delay="0"/>
                                          </p:stCondLst>
                                        </p:cTn>
                                        <p:tgtEl>
                                          <p:spTgt spid="24"/>
                                        </p:tgtEl>
                                        <p:attrNameLst>
                                          <p:attrName>style.visibility</p:attrName>
                                        </p:attrNameLst>
                                      </p:cBhvr>
                                      <p:to>
                                        <p:strVal val="visible"/>
                                      </p:to>
                                    </p:set>
                                    <p:animEffect transition="in" filter="fade">
                                      <p:cBhvr>
                                        <p:cTn id="23" dur="250"/>
                                        <p:tgtEl>
                                          <p:spTgt spid="24"/>
                                        </p:tgtEl>
                                      </p:cBhvr>
                                    </p:animEffect>
                                  </p:childTnLst>
                                </p:cTn>
                              </p:par>
                            </p:childTnLst>
                          </p:cTn>
                        </p:par>
                        <p:par>
                          <p:cTn id="24" fill="hold">
                            <p:stCondLst>
                              <p:cond delay="1250"/>
                            </p:stCondLst>
                            <p:childTnLst>
                              <p:par>
                                <p:cTn id="25" presetID="10" presetClass="entr" presetSubtype="0" fill="hold" grpId="0" nodeType="afterEffect">
                                  <p:stCondLst>
                                    <p:cond delay="0"/>
                                  </p:stCondLst>
                                  <p:childTnLst>
                                    <p:set>
                                      <p:cBhvr>
                                        <p:cTn id="26" dur="1" fill="hold">
                                          <p:stCondLst>
                                            <p:cond delay="0"/>
                                          </p:stCondLst>
                                        </p:cTn>
                                        <p:tgtEl>
                                          <p:spTgt spid="37"/>
                                        </p:tgtEl>
                                        <p:attrNameLst>
                                          <p:attrName>style.visibility</p:attrName>
                                        </p:attrNameLst>
                                      </p:cBhvr>
                                      <p:to>
                                        <p:strVal val="visible"/>
                                      </p:to>
                                    </p:set>
                                    <p:animEffect transition="in" filter="fade">
                                      <p:cBhvr>
                                        <p:cTn id="27" dur="250"/>
                                        <p:tgtEl>
                                          <p:spTgt spid="37"/>
                                        </p:tgtEl>
                                      </p:cBhvr>
                                    </p:animEffect>
                                  </p:childTnLst>
                                </p:cTn>
                              </p:par>
                            </p:childTnLst>
                          </p:cTn>
                        </p:par>
                        <p:par>
                          <p:cTn id="28" fill="hold">
                            <p:stCondLst>
                              <p:cond delay="1500"/>
                            </p:stCondLst>
                            <p:childTnLst>
                              <p:par>
                                <p:cTn id="29" presetID="2" presetClass="entr" presetSubtype="2" decel="100000" fill="hold" nodeType="after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additive="base">
                                        <p:cTn id="31" dur="500" fill="hold"/>
                                        <p:tgtEl>
                                          <p:spTgt spid="12"/>
                                        </p:tgtEl>
                                        <p:attrNameLst>
                                          <p:attrName>ppt_x</p:attrName>
                                        </p:attrNameLst>
                                      </p:cBhvr>
                                      <p:tavLst>
                                        <p:tav tm="0">
                                          <p:val>
                                            <p:strVal val="1+#ppt_w/2"/>
                                          </p:val>
                                        </p:tav>
                                        <p:tav tm="100000">
                                          <p:val>
                                            <p:strVal val="#ppt_x"/>
                                          </p:val>
                                        </p:tav>
                                      </p:tavLst>
                                    </p:anim>
                                    <p:anim calcmode="lin" valueType="num">
                                      <p:cBhvr additive="base">
                                        <p:cTn id="32" dur="500" fill="hold"/>
                                        <p:tgtEl>
                                          <p:spTgt spid="12"/>
                                        </p:tgtEl>
                                        <p:attrNameLst>
                                          <p:attrName>ppt_y</p:attrName>
                                        </p:attrNameLst>
                                      </p:cBhvr>
                                      <p:tavLst>
                                        <p:tav tm="0">
                                          <p:val>
                                            <p:strVal val="#ppt_y"/>
                                          </p:val>
                                        </p:tav>
                                        <p:tav tm="100000">
                                          <p:val>
                                            <p:strVal val="#ppt_y"/>
                                          </p:val>
                                        </p:tav>
                                      </p:tavLst>
                                    </p:anim>
                                  </p:childTnLst>
                                </p:cTn>
                              </p:par>
                              <p:par>
                                <p:cTn id="33" presetID="2" presetClass="entr" presetSubtype="2" decel="100000" fill="hold" nodeType="withEffect">
                                  <p:stCondLst>
                                    <p:cond delay="0"/>
                                  </p:stCondLst>
                                  <p:childTnLst>
                                    <p:set>
                                      <p:cBhvr>
                                        <p:cTn id="34" dur="1" fill="hold">
                                          <p:stCondLst>
                                            <p:cond delay="0"/>
                                          </p:stCondLst>
                                        </p:cTn>
                                        <p:tgtEl>
                                          <p:spTgt spid="29"/>
                                        </p:tgtEl>
                                        <p:attrNameLst>
                                          <p:attrName>style.visibility</p:attrName>
                                        </p:attrNameLst>
                                      </p:cBhvr>
                                      <p:to>
                                        <p:strVal val="visible"/>
                                      </p:to>
                                    </p:set>
                                    <p:anim calcmode="lin" valueType="num">
                                      <p:cBhvr additive="base">
                                        <p:cTn id="35" dur="500" fill="hold"/>
                                        <p:tgtEl>
                                          <p:spTgt spid="29"/>
                                        </p:tgtEl>
                                        <p:attrNameLst>
                                          <p:attrName>ppt_x</p:attrName>
                                        </p:attrNameLst>
                                      </p:cBhvr>
                                      <p:tavLst>
                                        <p:tav tm="0">
                                          <p:val>
                                            <p:strVal val="1+#ppt_w/2"/>
                                          </p:val>
                                        </p:tav>
                                        <p:tav tm="100000">
                                          <p:val>
                                            <p:strVal val="#ppt_x"/>
                                          </p:val>
                                        </p:tav>
                                      </p:tavLst>
                                    </p:anim>
                                    <p:anim calcmode="lin" valueType="num">
                                      <p:cBhvr additive="base">
                                        <p:cTn id="36" dur="500" fill="hold"/>
                                        <p:tgtEl>
                                          <p:spTgt spid="29"/>
                                        </p:tgtEl>
                                        <p:attrNameLst>
                                          <p:attrName>ppt_y</p:attrName>
                                        </p:attrNameLst>
                                      </p:cBhvr>
                                      <p:tavLst>
                                        <p:tav tm="0">
                                          <p:val>
                                            <p:strVal val="#ppt_y"/>
                                          </p:val>
                                        </p:tav>
                                        <p:tav tm="100000">
                                          <p:val>
                                            <p:strVal val="#ppt_y"/>
                                          </p:val>
                                        </p:tav>
                                      </p:tavLst>
                                    </p:anim>
                                  </p:childTnLst>
                                </p:cTn>
                              </p:par>
                              <p:par>
                                <p:cTn id="37" presetID="2" presetClass="entr" presetSubtype="8" decel="100000" fill="hold" nodeType="withEffect">
                                  <p:stCondLst>
                                    <p:cond delay="0"/>
                                  </p:stCondLst>
                                  <p:childTnLst>
                                    <p:set>
                                      <p:cBhvr>
                                        <p:cTn id="38" dur="1" fill="hold">
                                          <p:stCondLst>
                                            <p:cond delay="0"/>
                                          </p:stCondLst>
                                        </p:cTn>
                                        <p:tgtEl>
                                          <p:spTgt spid="34"/>
                                        </p:tgtEl>
                                        <p:attrNameLst>
                                          <p:attrName>style.visibility</p:attrName>
                                        </p:attrNameLst>
                                      </p:cBhvr>
                                      <p:to>
                                        <p:strVal val="visible"/>
                                      </p:to>
                                    </p:set>
                                    <p:anim calcmode="lin" valueType="num">
                                      <p:cBhvr additive="base">
                                        <p:cTn id="39" dur="500" fill="hold"/>
                                        <p:tgtEl>
                                          <p:spTgt spid="34"/>
                                        </p:tgtEl>
                                        <p:attrNameLst>
                                          <p:attrName>ppt_x</p:attrName>
                                        </p:attrNameLst>
                                      </p:cBhvr>
                                      <p:tavLst>
                                        <p:tav tm="0">
                                          <p:val>
                                            <p:strVal val="0-#ppt_w/2"/>
                                          </p:val>
                                        </p:tav>
                                        <p:tav tm="100000">
                                          <p:val>
                                            <p:strVal val="#ppt_x"/>
                                          </p:val>
                                        </p:tav>
                                      </p:tavLst>
                                    </p:anim>
                                    <p:anim calcmode="lin" valueType="num">
                                      <p:cBhvr additive="base">
                                        <p:cTn id="40" dur="500" fill="hold"/>
                                        <p:tgtEl>
                                          <p:spTgt spid="34"/>
                                        </p:tgtEl>
                                        <p:attrNameLst>
                                          <p:attrName>ppt_y</p:attrName>
                                        </p:attrNameLst>
                                      </p:cBhvr>
                                      <p:tavLst>
                                        <p:tav tm="0">
                                          <p:val>
                                            <p:strVal val="#ppt_y"/>
                                          </p:val>
                                        </p:tav>
                                        <p:tav tm="100000">
                                          <p:val>
                                            <p:strVal val="#ppt_y"/>
                                          </p:val>
                                        </p:tav>
                                      </p:tavLst>
                                    </p:anim>
                                  </p:childTnLst>
                                </p:cTn>
                              </p:par>
                              <p:par>
                                <p:cTn id="41" presetID="2" presetClass="entr" presetSubtype="2" decel="100000" fill="hold" nodeType="withEffect">
                                  <p:stCondLst>
                                    <p:cond delay="0"/>
                                  </p:stCondLst>
                                  <p:childTnLst>
                                    <p:set>
                                      <p:cBhvr>
                                        <p:cTn id="42" dur="1" fill="hold">
                                          <p:stCondLst>
                                            <p:cond delay="0"/>
                                          </p:stCondLst>
                                        </p:cTn>
                                        <p:tgtEl>
                                          <p:spTgt spid="19"/>
                                        </p:tgtEl>
                                        <p:attrNameLst>
                                          <p:attrName>style.visibility</p:attrName>
                                        </p:attrNameLst>
                                      </p:cBhvr>
                                      <p:to>
                                        <p:strVal val="visible"/>
                                      </p:to>
                                    </p:set>
                                    <p:anim calcmode="lin" valueType="num">
                                      <p:cBhvr additive="base">
                                        <p:cTn id="43" dur="500" fill="hold"/>
                                        <p:tgtEl>
                                          <p:spTgt spid="19"/>
                                        </p:tgtEl>
                                        <p:attrNameLst>
                                          <p:attrName>ppt_x</p:attrName>
                                        </p:attrNameLst>
                                      </p:cBhvr>
                                      <p:tavLst>
                                        <p:tav tm="0">
                                          <p:val>
                                            <p:strVal val="1+#ppt_w/2"/>
                                          </p:val>
                                        </p:tav>
                                        <p:tav tm="100000">
                                          <p:val>
                                            <p:strVal val="#ppt_x"/>
                                          </p:val>
                                        </p:tav>
                                      </p:tavLst>
                                    </p:anim>
                                    <p:anim calcmode="lin" valueType="num">
                                      <p:cBhvr additive="base">
                                        <p:cTn id="44" dur="500" fill="hold"/>
                                        <p:tgtEl>
                                          <p:spTgt spid="19"/>
                                        </p:tgtEl>
                                        <p:attrNameLst>
                                          <p:attrName>ppt_y</p:attrName>
                                        </p:attrNameLst>
                                      </p:cBhvr>
                                      <p:tavLst>
                                        <p:tav tm="0">
                                          <p:val>
                                            <p:strVal val="#ppt_y"/>
                                          </p:val>
                                        </p:tav>
                                        <p:tav tm="100000">
                                          <p:val>
                                            <p:strVal val="#ppt_y"/>
                                          </p:val>
                                        </p:tav>
                                      </p:tavLst>
                                    </p:anim>
                                  </p:childTnLst>
                                </p:cTn>
                              </p:par>
                              <p:par>
                                <p:cTn id="45" presetID="2" presetClass="entr" presetSubtype="8" decel="100000" fill="hold" nodeType="withEffect">
                                  <p:stCondLst>
                                    <p:cond delay="0"/>
                                  </p:stCondLst>
                                  <p:childTnLst>
                                    <p:set>
                                      <p:cBhvr>
                                        <p:cTn id="46" dur="1" fill="hold">
                                          <p:stCondLst>
                                            <p:cond delay="0"/>
                                          </p:stCondLst>
                                        </p:cTn>
                                        <p:tgtEl>
                                          <p:spTgt spid="25"/>
                                        </p:tgtEl>
                                        <p:attrNameLst>
                                          <p:attrName>style.visibility</p:attrName>
                                        </p:attrNameLst>
                                      </p:cBhvr>
                                      <p:to>
                                        <p:strVal val="visible"/>
                                      </p:to>
                                    </p:set>
                                    <p:anim calcmode="lin" valueType="num">
                                      <p:cBhvr additive="base">
                                        <p:cTn id="47" dur="500" fill="hold"/>
                                        <p:tgtEl>
                                          <p:spTgt spid="25"/>
                                        </p:tgtEl>
                                        <p:attrNameLst>
                                          <p:attrName>ppt_x</p:attrName>
                                        </p:attrNameLst>
                                      </p:cBhvr>
                                      <p:tavLst>
                                        <p:tav tm="0">
                                          <p:val>
                                            <p:strVal val="0-#ppt_w/2"/>
                                          </p:val>
                                        </p:tav>
                                        <p:tav tm="100000">
                                          <p:val>
                                            <p:strVal val="#ppt_x"/>
                                          </p:val>
                                        </p:tav>
                                      </p:tavLst>
                                    </p:anim>
                                    <p:anim calcmode="lin" valueType="num">
                                      <p:cBhvr additive="base">
                                        <p:cTn id="48" dur="500" fill="hold"/>
                                        <p:tgtEl>
                                          <p:spTgt spid="25"/>
                                        </p:tgtEl>
                                        <p:attrNameLst>
                                          <p:attrName>ppt_y</p:attrName>
                                        </p:attrNameLst>
                                      </p:cBhvr>
                                      <p:tavLst>
                                        <p:tav tm="0">
                                          <p:val>
                                            <p:strVal val="#ppt_y"/>
                                          </p:val>
                                        </p:tav>
                                        <p:tav tm="100000">
                                          <p:val>
                                            <p:strVal val="#ppt_y"/>
                                          </p:val>
                                        </p:tav>
                                      </p:tavLst>
                                    </p:anim>
                                  </p:childTnLst>
                                </p:cTn>
                              </p:par>
                              <p:par>
                                <p:cTn id="49" presetID="2" presetClass="entr" presetSubtype="8" decel="100000" fill="hold" nodeType="withEffect">
                                  <p:stCondLst>
                                    <p:cond delay="0"/>
                                  </p:stCondLst>
                                  <p:childTnLst>
                                    <p:set>
                                      <p:cBhvr>
                                        <p:cTn id="50" dur="1" fill="hold">
                                          <p:stCondLst>
                                            <p:cond delay="0"/>
                                          </p:stCondLst>
                                        </p:cTn>
                                        <p:tgtEl>
                                          <p:spTgt spid="39"/>
                                        </p:tgtEl>
                                        <p:attrNameLst>
                                          <p:attrName>style.visibility</p:attrName>
                                        </p:attrNameLst>
                                      </p:cBhvr>
                                      <p:to>
                                        <p:strVal val="visible"/>
                                      </p:to>
                                    </p:set>
                                    <p:anim calcmode="lin" valueType="num">
                                      <p:cBhvr additive="base">
                                        <p:cTn id="51" dur="500" fill="hold"/>
                                        <p:tgtEl>
                                          <p:spTgt spid="39"/>
                                        </p:tgtEl>
                                        <p:attrNameLst>
                                          <p:attrName>ppt_x</p:attrName>
                                        </p:attrNameLst>
                                      </p:cBhvr>
                                      <p:tavLst>
                                        <p:tav tm="0">
                                          <p:val>
                                            <p:strVal val="0-#ppt_w/2"/>
                                          </p:val>
                                        </p:tav>
                                        <p:tav tm="100000">
                                          <p:val>
                                            <p:strVal val="#ppt_x"/>
                                          </p:val>
                                        </p:tav>
                                      </p:tavLst>
                                    </p:anim>
                                    <p:anim calcmode="lin" valueType="num">
                                      <p:cBhvr additive="base">
                                        <p:cTn id="52" dur="500" fill="hold"/>
                                        <p:tgtEl>
                                          <p:spTgt spid="39"/>
                                        </p:tgtEl>
                                        <p:attrNameLst>
                                          <p:attrName>ppt_y</p:attrName>
                                        </p:attrNameLst>
                                      </p:cBhvr>
                                      <p:tavLst>
                                        <p:tav tm="0">
                                          <p:val>
                                            <p:strVal val="#ppt_y"/>
                                          </p:val>
                                        </p:tav>
                                        <p:tav tm="100000">
                                          <p:val>
                                            <p:strVal val="#ppt_y"/>
                                          </p:val>
                                        </p:tav>
                                      </p:tavLst>
                                    </p:anim>
                                  </p:childTnLst>
                                </p:cTn>
                              </p:par>
                            </p:childTnLst>
                          </p:cTn>
                        </p:par>
                        <p:par>
                          <p:cTn id="53" fill="hold">
                            <p:stCondLst>
                              <p:cond delay="2000"/>
                            </p:stCondLst>
                            <p:childTnLst>
                              <p:par>
                                <p:cTn id="54" presetID="2" presetClass="entr" presetSubtype="2" decel="100000" fill="hold" grpId="0" nodeType="afterEffect">
                                  <p:stCondLst>
                                    <p:cond delay="0"/>
                                  </p:stCondLst>
                                  <p:childTnLst>
                                    <p:set>
                                      <p:cBhvr>
                                        <p:cTn id="55" dur="1" fill="hold">
                                          <p:stCondLst>
                                            <p:cond delay="0"/>
                                          </p:stCondLst>
                                        </p:cTn>
                                        <p:tgtEl>
                                          <p:spTgt spid="18"/>
                                        </p:tgtEl>
                                        <p:attrNameLst>
                                          <p:attrName>style.visibility</p:attrName>
                                        </p:attrNameLst>
                                      </p:cBhvr>
                                      <p:to>
                                        <p:strVal val="visible"/>
                                      </p:to>
                                    </p:set>
                                    <p:anim calcmode="lin" valueType="num">
                                      <p:cBhvr additive="base">
                                        <p:cTn id="56" dur="500" fill="hold"/>
                                        <p:tgtEl>
                                          <p:spTgt spid="18"/>
                                        </p:tgtEl>
                                        <p:attrNameLst>
                                          <p:attrName>ppt_x</p:attrName>
                                        </p:attrNameLst>
                                      </p:cBhvr>
                                      <p:tavLst>
                                        <p:tav tm="0">
                                          <p:val>
                                            <p:strVal val="1+#ppt_w/2"/>
                                          </p:val>
                                        </p:tav>
                                        <p:tav tm="100000">
                                          <p:val>
                                            <p:strVal val="#ppt_x"/>
                                          </p:val>
                                        </p:tav>
                                      </p:tavLst>
                                    </p:anim>
                                    <p:anim calcmode="lin" valueType="num">
                                      <p:cBhvr additive="base">
                                        <p:cTn id="57" dur="500" fill="hold"/>
                                        <p:tgtEl>
                                          <p:spTgt spid="18"/>
                                        </p:tgtEl>
                                        <p:attrNameLst>
                                          <p:attrName>ppt_y</p:attrName>
                                        </p:attrNameLst>
                                      </p:cBhvr>
                                      <p:tavLst>
                                        <p:tav tm="0">
                                          <p:val>
                                            <p:strVal val="#ppt_y"/>
                                          </p:val>
                                        </p:tav>
                                        <p:tav tm="100000">
                                          <p:val>
                                            <p:strVal val="#ppt_y"/>
                                          </p:val>
                                        </p:tav>
                                      </p:tavLst>
                                    </p:anim>
                                  </p:childTnLst>
                                </p:cTn>
                              </p:par>
                              <p:par>
                                <p:cTn id="58" presetID="2" presetClass="entr" presetSubtype="2" decel="100000" fill="hold" grpId="0" nodeType="withEffect">
                                  <p:stCondLst>
                                    <p:cond delay="0"/>
                                  </p:stCondLst>
                                  <p:childTnLst>
                                    <p:set>
                                      <p:cBhvr>
                                        <p:cTn id="59" dur="1" fill="hold">
                                          <p:stCondLst>
                                            <p:cond delay="0"/>
                                          </p:stCondLst>
                                        </p:cTn>
                                        <p:tgtEl>
                                          <p:spTgt spid="23"/>
                                        </p:tgtEl>
                                        <p:attrNameLst>
                                          <p:attrName>style.visibility</p:attrName>
                                        </p:attrNameLst>
                                      </p:cBhvr>
                                      <p:to>
                                        <p:strVal val="visible"/>
                                      </p:to>
                                    </p:set>
                                    <p:anim calcmode="lin" valueType="num">
                                      <p:cBhvr additive="base">
                                        <p:cTn id="60" dur="500" fill="hold"/>
                                        <p:tgtEl>
                                          <p:spTgt spid="23"/>
                                        </p:tgtEl>
                                        <p:attrNameLst>
                                          <p:attrName>ppt_x</p:attrName>
                                        </p:attrNameLst>
                                      </p:cBhvr>
                                      <p:tavLst>
                                        <p:tav tm="0">
                                          <p:val>
                                            <p:strVal val="1+#ppt_w/2"/>
                                          </p:val>
                                        </p:tav>
                                        <p:tav tm="100000">
                                          <p:val>
                                            <p:strVal val="#ppt_x"/>
                                          </p:val>
                                        </p:tav>
                                      </p:tavLst>
                                    </p:anim>
                                    <p:anim calcmode="lin" valueType="num">
                                      <p:cBhvr additive="base">
                                        <p:cTn id="61" dur="500" fill="hold"/>
                                        <p:tgtEl>
                                          <p:spTgt spid="23"/>
                                        </p:tgtEl>
                                        <p:attrNameLst>
                                          <p:attrName>ppt_y</p:attrName>
                                        </p:attrNameLst>
                                      </p:cBhvr>
                                      <p:tavLst>
                                        <p:tav tm="0">
                                          <p:val>
                                            <p:strVal val="#ppt_y"/>
                                          </p:val>
                                        </p:tav>
                                        <p:tav tm="100000">
                                          <p:val>
                                            <p:strVal val="#ppt_y"/>
                                          </p:val>
                                        </p:tav>
                                      </p:tavLst>
                                    </p:anim>
                                  </p:childTnLst>
                                </p:cTn>
                              </p:par>
                              <p:par>
                                <p:cTn id="62" presetID="2" presetClass="entr" presetSubtype="2" decel="100000" fill="hold" grpId="0" nodeType="withEffect">
                                  <p:stCondLst>
                                    <p:cond delay="0"/>
                                  </p:stCondLst>
                                  <p:childTnLst>
                                    <p:set>
                                      <p:cBhvr>
                                        <p:cTn id="63" dur="1" fill="hold">
                                          <p:stCondLst>
                                            <p:cond delay="0"/>
                                          </p:stCondLst>
                                        </p:cTn>
                                        <p:tgtEl>
                                          <p:spTgt spid="33"/>
                                        </p:tgtEl>
                                        <p:attrNameLst>
                                          <p:attrName>style.visibility</p:attrName>
                                        </p:attrNameLst>
                                      </p:cBhvr>
                                      <p:to>
                                        <p:strVal val="visible"/>
                                      </p:to>
                                    </p:set>
                                    <p:anim calcmode="lin" valueType="num">
                                      <p:cBhvr additive="base">
                                        <p:cTn id="64" dur="500" fill="hold"/>
                                        <p:tgtEl>
                                          <p:spTgt spid="33"/>
                                        </p:tgtEl>
                                        <p:attrNameLst>
                                          <p:attrName>ppt_x</p:attrName>
                                        </p:attrNameLst>
                                      </p:cBhvr>
                                      <p:tavLst>
                                        <p:tav tm="0">
                                          <p:val>
                                            <p:strVal val="1+#ppt_w/2"/>
                                          </p:val>
                                        </p:tav>
                                        <p:tav tm="100000">
                                          <p:val>
                                            <p:strVal val="#ppt_x"/>
                                          </p:val>
                                        </p:tav>
                                      </p:tavLst>
                                    </p:anim>
                                    <p:anim calcmode="lin" valueType="num">
                                      <p:cBhvr additive="base">
                                        <p:cTn id="65" dur="500" fill="hold"/>
                                        <p:tgtEl>
                                          <p:spTgt spid="33"/>
                                        </p:tgtEl>
                                        <p:attrNameLst>
                                          <p:attrName>ppt_y</p:attrName>
                                        </p:attrNameLst>
                                      </p:cBhvr>
                                      <p:tavLst>
                                        <p:tav tm="0">
                                          <p:val>
                                            <p:strVal val="#ppt_y"/>
                                          </p:val>
                                        </p:tav>
                                        <p:tav tm="100000">
                                          <p:val>
                                            <p:strVal val="#ppt_y"/>
                                          </p:val>
                                        </p:tav>
                                      </p:tavLst>
                                    </p:anim>
                                  </p:childTnLst>
                                </p:cTn>
                              </p:par>
                              <p:par>
                                <p:cTn id="66" presetID="2" presetClass="entr" presetSubtype="8" decel="100000" fill="hold" grpId="0" nodeType="withEffect">
                                  <p:stCondLst>
                                    <p:cond delay="0"/>
                                  </p:stCondLst>
                                  <p:childTnLst>
                                    <p:set>
                                      <p:cBhvr>
                                        <p:cTn id="67" dur="1" fill="hold">
                                          <p:stCondLst>
                                            <p:cond delay="0"/>
                                          </p:stCondLst>
                                        </p:cTn>
                                        <p:tgtEl>
                                          <p:spTgt spid="38"/>
                                        </p:tgtEl>
                                        <p:attrNameLst>
                                          <p:attrName>style.visibility</p:attrName>
                                        </p:attrNameLst>
                                      </p:cBhvr>
                                      <p:to>
                                        <p:strVal val="visible"/>
                                      </p:to>
                                    </p:set>
                                    <p:anim calcmode="lin" valueType="num">
                                      <p:cBhvr additive="base">
                                        <p:cTn id="68" dur="500" fill="hold"/>
                                        <p:tgtEl>
                                          <p:spTgt spid="38"/>
                                        </p:tgtEl>
                                        <p:attrNameLst>
                                          <p:attrName>ppt_x</p:attrName>
                                        </p:attrNameLst>
                                      </p:cBhvr>
                                      <p:tavLst>
                                        <p:tav tm="0">
                                          <p:val>
                                            <p:strVal val="0-#ppt_w/2"/>
                                          </p:val>
                                        </p:tav>
                                        <p:tav tm="100000">
                                          <p:val>
                                            <p:strVal val="#ppt_x"/>
                                          </p:val>
                                        </p:tav>
                                      </p:tavLst>
                                    </p:anim>
                                    <p:anim calcmode="lin" valueType="num">
                                      <p:cBhvr additive="base">
                                        <p:cTn id="69" dur="500" fill="hold"/>
                                        <p:tgtEl>
                                          <p:spTgt spid="38"/>
                                        </p:tgtEl>
                                        <p:attrNameLst>
                                          <p:attrName>ppt_y</p:attrName>
                                        </p:attrNameLst>
                                      </p:cBhvr>
                                      <p:tavLst>
                                        <p:tav tm="0">
                                          <p:val>
                                            <p:strVal val="#ppt_y"/>
                                          </p:val>
                                        </p:tav>
                                        <p:tav tm="100000">
                                          <p:val>
                                            <p:strVal val="#ppt_y"/>
                                          </p:val>
                                        </p:tav>
                                      </p:tavLst>
                                    </p:anim>
                                  </p:childTnLst>
                                </p:cTn>
                              </p:par>
                              <p:par>
                                <p:cTn id="70" presetID="2" presetClass="entr" presetSubtype="8" decel="100000" fill="hold" grpId="0" nodeType="withEffect">
                                  <p:stCondLst>
                                    <p:cond delay="0"/>
                                  </p:stCondLst>
                                  <p:childTnLst>
                                    <p:set>
                                      <p:cBhvr>
                                        <p:cTn id="71" dur="1" fill="hold">
                                          <p:stCondLst>
                                            <p:cond delay="0"/>
                                          </p:stCondLst>
                                        </p:cTn>
                                        <p:tgtEl>
                                          <p:spTgt spid="28"/>
                                        </p:tgtEl>
                                        <p:attrNameLst>
                                          <p:attrName>style.visibility</p:attrName>
                                        </p:attrNameLst>
                                      </p:cBhvr>
                                      <p:to>
                                        <p:strVal val="visible"/>
                                      </p:to>
                                    </p:set>
                                    <p:anim calcmode="lin" valueType="num">
                                      <p:cBhvr additive="base">
                                        <p:cTn id="72" dur="500" fill="hold"/>
                                        <p:tgtEl>
                                          <p:spTgt spid="28"/>
                                        </p:tgtEl>
                                        <p:attrNameLst>
                                          <p:attrName>ppt_x</p:attrName>
                                        </p:attrNameLst>
                                      </p:cBhvr>
                                      <p:tavLst>
                                        <p:tav tm="0">
                                          <p:val>
                                            <p:strVal val="0-#ppt_w/2"/>
                                          </p:val>
                                        </p:tav>
                                        <p:tav tm="100000">
                                          <p:val>
                                            <p:strVal val="#ppt_x"/>
                                          </p:val>
                                        </p:tav>
                                      </p:tavLst>
                                    </p:anim>
                                    <p:anim calcmode="lin" valueType="num">
                                      <p:cBhvr additive="base">
                                        <p:cTn id="73" dur="500" fill="hold"/>
                                        <p:tgtEl>
                                          <p:spTgt spid="28"/>
                                        </p:tgtEl>
                                        <p:attrNameLst>
                                          <p:attrName>ppt_y</p:attrName>
                                        </p:attrNameLst>
                                      </p:cBhvr>
                                      <p:tavLst>
                                        <p:tav tm="0">
                                          <p:val>
                                            <p:strVal val="#ppt_y"/>
                                          </p:val>
                                        </p:tav>
                                        <p:tav tm="100000">
                                          <p:val>
                                            <p:strVal val="#ppt_y"/>
                                          </p:val>
                                        </p:tav>
                                      </p:tavLst>
                                    </p:anim>
                                  </p:childTnLst>
                                </p:cTn>
                              </p:par>
                              <p:par>
                                <p:cTn id="74" presetID="2" presetClass="entr" presetSubtype="8" decel="100000" fill="hold" grpId="0" nodeType="withEffect">
                                  <p:stCondLst>
                                    <p:cond delay="0"/>
                                  </p:stCondLst>
                                  <p:childTnLst>
                                    <p:set>
                                      <p:cBhvr>
                                        <p:cTn id="75" dur="1" fill="hold">
                                          <p:stCondLst>
                                            <p:cond delay="0"/>
                                          </p:stCondLst>
                                        </p:cTn>
                                        <p:tgtEl>
                                          <p:spTgt spid="43"/>
                                        </p:tgtEl>
                                        <p:attrNameLst>
                                          <p:attrName>style.visibility</p:attrName>
                                        </p:attrNameLst>
                                      </p:cBhvr>
                                      <p:to>
                                        <p:strVal val="visible"/>
                                      </p:to>
                                    </p:set>
                                    <p:anim calcmode="lin" valueType="num">
                                      <p:cBhvr additive="base">
                                        <p:cTn id="76" dur="500" fill="hold"/>
                                        <p:tgtEl>
                                          <p:spTgt spid="43"/>
                                        </p:tgtEl>
                                        <p:attrNameLst>
                                          <p:attrName>ppt_x</p:attrName>
                                        </p:attrNameLst>
                                      </p:cBhvr>
                                      <p:tavLst>
                                        <p:tav tm="0">
                                          <p:val>
                                            <p:strVal val="0-#ppt_w/2"/>
                                          </p:val>
                                        </p:tav>
                                        <p:tav tm="100000">
                                          <p:val>
                                            <p:strVal val="#ppt_x"/>
                                          </p:val>
                                        </p:tav>
                                      </p:tavLst>
                                    </p:anim>
                                    <p:anim calcmode="lin" valueType="num">
                                      <p:cBhvr additive="base">
                                        <p:cTn id="77" dur="500" fill="hold"/>
                                        <p:tgtEl>
                                          <p:spTgt spid="4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8" grpId="0"/>
      <p:bldP spid="22" grpId="0" animBg="1"/>
      <p:bldP spid="23" grpId="0"/>
      <p:bldP spid="24" grpId="0" animBg="1"/>
      <p:bldP spid="28" grpId="0"/>
      <p:bldP spid="32" grpId="0" animBg="1"/>
      <p:bldP spid="33" grpId="0"/>
      <p:bldP spid="37" grpId="0" animBg="1"/>
      <p:bldP spid="38" grpId="0"/>
      <p:bldP spid="42" grpId="0" animBg="1"/>
      <p:bldP spid="4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8"/>
          <p:cNvSpPr txBox="1"/>
          <p:nvPr/>
        </p:nvSpPr>
        <p:spPr>
          <a:xfrm>
            <a:off x="1343472" y="273348"/>
            <a:ext cx="4572000" cy="369332"/>
          </a:xfrm>
          <a:prstGeom prst="rect">
            <a:avLst/>
          </a:prstGeom>
          <a:noFill/>
        </p:spPr>
        <p:txBody>
          <a:bodyPr wrap="squar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一、</a:t>
            </a:r>
            <a:r>
              <a:rPr lang="zh-CN" altLang="en-US"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微软雅黑" panose="020B0503020204020204" pitchFamily="34" charset="-122"/>
                <a:ea typeface="微软雅黑" panose="020B0503020204020204" pitchFamily="34" charset="-122"/>
              </a:rPr>
              <a:t>饿了么</a:t>
            </a:r>
            <a:r>
              <a:rPr lang="zh-CN" altLang="en-US" dirty="0">
                <a:solidFill>
                  <a:schemeClr val="bg1"/>
                </a:solidFill>
                <a:latin typeface="微软雅黑" panose="020B0503020204020204" pitchFamily="34" charset="-122"/>
                <a:ea typeface="微软雅黑" panose="020B0503020204020204" pitchFamily="34" charset="-122"/>
              </a:rPr>
              <a:t>黑心作坊</a:t>
            </a:r>
          </a:p>
        </p:txBody>
      </p:sp>
      <p:sp>
        <p:nvSpPr>
          <p:cNvPr id="39" name="TextBox 6"/>
          <p:cNvSpPr txBox="1"/>
          <p:nvPr/>
        </p:nvSpPr>
        <p:spPr>
          <a:xfrm>
            <a:off x="1199456" y="1643490"/>
            <a:ext cx="10009112" cy="452432"/>
          </a:xfrm>
          <a:prstGeom prst="rect">
            <a:avLst/>
          </a:prstGeom>
          <a:noFill/>
        </p:spPr>
        <p:txBody>
          <a:bodyPr wrap="square" rtlCol="0">
            <a:spAutoFit/>
          </a:bodyPr>
          <a:lstStyle/>
          <a:p>
            <a:pPr>
              <a:lnSpc>
                <a:spcPct val="130000"/>
              </a:lnSpc>
            </a:pPr>
            <a:r>
              <a:rPr lang="zh-CN" altLang="en-US" b="1" dirty="0">
                <a:solidFill>
                  <a:srgbClr val="5F5E5C"/>
                </a:solidFill>
                <a:latin typeface="微软雅黑" pitchFamily="34" charset="-122"/>
                <a:ea typeface="微软雅黑" pitchFamily="34" charset="-122"/>
              </a:rPr>
              <a:t>“ 饿了么”惊现黑心作坊</a:t>
            </a:r>
          </a:p>
        </p:txBody>
      </p:sp>
      <p:sp>
        <p:nvSpPr>
          <p:cNvPr id="40" name="TextBox 6"/>
          <p:cNvSpPr txBox="1"/>
          <p:nvPr/>
        </p:nvSpPr>
        <p:spPr>
          <a:xfrm>
            <a:off x="1127448" y="2099301"/>
            <a:ext cx="10153128" cy="1021433"/>
          </a:xfrm>
          <a:prstGeom prst="rect">
            <a:avLst/>
          </a:prstGeom>
          <a:noFill/>
        </p:spPr>
        <p:txBody>
          <a:bodyPr wrap="square" rtlCol="0">
            <a:spAutoFit/>
          </a:bodyPr>
          <a:lstStyle/>
          <a:p>
            <a:pPr>
              <a:lnSpc>
                <a:spcPct val="130000"/>
              </a:lnSpc>
            </a:pPr>
            <a:r>
              <a:rPr lang="en-US" altLang="zh-CN" sz="1600" dirty="0">
                <a:solidFill>
                  <a:srgbClr val="5F5E5C"/>
                </a:solidFill>
                <a:latin typeface="微软雅黑" pitchFamily="34" charset="-122"/>
                <a:ea typeface="微软雅黑" pitchFamily="34" charset="-122"/>
              </a:rPr>
              <a:t>315</a:t>
            </a:r>
            <a:r>
              <a:rPr lang="zh-CN" altLang="en-US" sz="1600" dirty="0">
                <a:solidFill>
                  <a:srgbClr val="5F5E5C"/>
                </a:solidFill>
                <a:latin typeface="微软雅黑" pitchFamily="34" charset="-122"/>
                <a:ea typeface="微软雅黑" pitchFamily="34" charset="-122"/>
              </a:rPr>
              <a:t>记者的实地调查：在“饿了么”网站上，餐馆的照片看着干净正规光鲜亮丽，但实际却是油污横流，不堪入目</a:t>
            </a:r>
            <a:r>
              <a:rPr lang="en-US" altLang="zh-CN" sz="1600" dirty="0">
                <a:solidFill>
                  <a:srgbClr val="5F5E5C"/>
                </a:solidFill>
                <a:latin typeface="微软雅黑" pitchFamily="34" charset="-122"/>
                <a:ea typeface="微软雅黑" pitchFamily="34" charset="-122"/>
              </a:rPr>
              <a:t>…</a:t>
            </a:r>
            <a:r>
              <a:rPr lang="zh-CN" altLang="en-US" sz="1600" dirty="0">
                <a:solidFill>
                  <a:srgbClr val="5F5E5C"/>
                </a:solidFill>
                <a:latin typeface="微软雅黑" pitchFamily="34" charset="-122"/>
                <a:ea typeface="微软雅黑" pitchFamily="34" charset="-122"/>
              </a:rPr>
              <a:t>老板娘牙咬开火腿肠直接放到炒饭中，厨师尝完饭菜再扔进锅里</a:t>
            </a:r>
            <a:r>
              <a:rPr lang="en-US" altLang="zh-CN" sz="1600" dirty="0">
                <a:solidFill>
                  <a:srgbClr val="5F5E5C"/>
                </a:solidFill>
                <a:latin typeface="微软雅黑" pitchFamily="34" charset="-122"/>
                <a:ea typeface="微软雅黑" pitchFamily="34" charset="-122"/>
              </a:rPr>
              <a:t>…“</a:t>
            </a:r>
            <a:r>
              <a:rPr lang="zh-CN" altLang="en-US" sz="1600" dirty="0">
                <a:solidFill>
                  <a:srgbClr val="5F5E5C"/>
                </a:solidFill>
                <a:latin typeface="微软雅黑" pitchFamily="34" charset="-122"/>
                <a:ea typeface="微软雅黑" pitchFamily="34" charset="-122"/>
              </a:rPr>
              <a:t>饿了么”平台引导商家虚构地址、上传虚假实体照片，甚至默认无照经营的黑作坊入驻。</a:t>
            </a:r>
            <a:endParaRPr lang="zh-CN" altLang="zh-CN" sz="1600" b="1" dirty="0">
              <a:solidFill>
                <a:srgbClr val="E67819"/>
              </a:solidFill>
              <a:latin typeface="微软雅黑" pitchFamily="34" charset="-122"/>
              <a:ea typeface="微软雅黑" pitchFamily="34" charset="-122"/>
            </a:endParaRPr>
          </a:p>
        </p:txBody>
      </p:sp>
      <p:sp>
        <p:nvSpPr>
          <p:cNvPr id="19" name="TextBox 6"/>
          <p:cNvSpPr txBox="1"/>
          <p:nvPr/>
        </p:nvSpPr>
        <p:spPr>
          <a:xfrm>
            <a:off x="5447928" y="5301209"/>
            <a:ext cx="5544616" cy="453457"/>
          </a:xfrm>
          <a:prstGeom prst="rect">
            <a:avLst/>
          </a:prstGeom>
          <a:noFill/>
        </p:spPr>
        <p:txBody>
          <a:bodyPr wrap="square" rtlCol="0">
            <a:spAutoFit/>
          </a:bodyPr>
          <a:lstStyle/>
          <a:p>
            <a:pPr algn="r">
              <a:lnSpc>
                <a:spcPct val="130000"/>
              </a:lnSpc>
            </a:pPr>
            <a:r>
              <a:rPr lang="zh-CN" altLang="en-US" sz="2000" b="1" dirty="0">
                <a:solidFill>
                  <a:srgbClr val="5F5E5C"/>
                </a:solidFill>
                <a:latin typeface="微软雅黑" pitchFamily="34" charset="-122"/>
                <a:ea typeface="微软雅黑" pitchFamily="34" charset="-122"/>
              </a:rPr>
              <a:t>看完你还会饿么</a:t>
            </a:r>
          </a:p>
        </p:txBody>
      </p:sp>
      <p:pic>
        <p:nvPicPr>
          <p:cNvPr id="16" name="Picture 1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6783" y="804523"/>
            <a:ext cx="2081330" cy="780499"/>
          </a:xfrm>
          <a:prstGeom prst="rect">
            <a:avLst/>
          </a:prstGeom>
        </p:spPr>
      </p:pic>
      <p:sp>
        <p:nvSpPr>
          <p:cNvPr id="17" name="矩形 10"/>
          <p:cNvSpPr/>
          <p:nvPr/>
        </p:nvSpPr>
        <p:spPr>
          <a:xfrm>
            <a:off x="1235472" y="1701612"/>
            <a:ext cx="108000" cy="396000"/>
          </a:xfrm>
          <a:prstGeom prst="rect">
            <a:avLst/>
          </a:prstGeom>
          <a:solidFill>
            <a:srgbClr val="FF85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 name="Group 8"/>
          <p:cNvGrpSpPr/>
          <p:nvPr/>
        </p:nvGrpSpPr>
        <p:grpSpPr>
          <a:xfrm>
            <a:off x="2711623" y="3251298"/>
            <a:ext cx="8336455" cy="1821326"/>
            <a:chOff x="2711623" y="3251298"/>
            <a:chExt cx="8336455" cy="1821326"/>
          </a:xfrm>
        </p:grpSpPr>
        <p:grpSp>
          <p:nvGrpSpPr>
            <p:cNvPr id="7" name="组合 6"/>
            <p:cNvGrpSpPr/>
            <p:nvPr/>
          </p:nvGrpSpPr>
          <p:grpSpPr>
            <a:xfrm>
              <a:off x="2711624" y="3251298"/>
              <a:ext cx="8336454" cy="1821326"/>
              <a:chOff x="2713211" y="3251298"/>
              <a:chExt cx="8336454" cy="1821326"/>
            </a:xfrm>
          </p:grpSpPr>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28339" y="3251298"/>
                <a:ext cx="1821326" cy="1821326"/>
              </a:xfrm>
              <a:prstGeom prst="rect">
                <a:avLst/>
              </a:prstGeom>
              <a:ln w="28575">
                <a:noFill/>
              </a:ln>
            </p:spPr>
          </p:pic>
          <p:sp>
            <p:nvSpPr>
              <p:cNvPr id="11" name="圆角矩形 10"/>
              <p:cNvSpPr/>
              <p:nvPr/>
            </p:nvSpPr>
            <p:spPr>
              <a:xfrm>
                <a:off x="2713211" y="3376830"/>
                <a:ext cx="6048672" cy="988274"/>
              </a:xfrm>
              <a:prstGeom prst="roundRect">
                <a:avLst>
                  <a:gd name="adj" fmla="val 4375"/>
                </a:avLst>
              </a:prstGeom>
              <a:solidFill>
                <a:srgbClr val="37B0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等腰三角形 11"/>
              <p:cNvSpPr/>
              <p:nvPr/>
            </p:nvSpPr>
            <p:spPr>
              <a:xfrm rot="5400000">
                <a:off x="8738810" y="3452073"/>
                <a:ext cx="190161" cy="144016"/>
              </a:xfrm>
              <a:prstGeom prst="triangle">
                <a:avLst/>
              </a:prstGeom>
              <a:solidFill>
                <a:srgbClr val="37B0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8" name="矩形 8"/>
            <p:cNvSpPr>
              <a:spLocks noChangeArrowheads="1"/>
            </p:cNvSpPr>
            <p:nvPr/>
          </p:nvSpPr>
          <p:spPr bwMode="auto">
            <a:xfrm>
              <a:off x="2783632" y="3312508"/>
              <a:ext cx="5832648" cy="1052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30000"/>
                </a:lnSpc>
              </a:pPr>
              <a:r>
                <a:rPr lang="zh-CN" altLang="en-US" sz="1600" dirty="0">
                  <a:solidFill>
                    <a:schemeClr val="bg1"/>
                  </a:solidFill>
                  <a:latin typeface="微软雅黑" pitchFamily="34" charset="-122"/>
                  <a:ea typeface="微软雅黑" pitchFamily="34" charset="-122"/>
                </a:rPr>
                <a:t>如果您纯跟黑店似的什么都没有</a:t>
              </a:r>
              <a:r>
                <a:rPr lang="en-US" altLang="zh-CN" sz="1600" dirty="0">
                  <a:solidFill>
                    <a:schemeClr val="bg1"/>
                  </a:solidFill>
                  <a:latin typeface="微软雅黑" pitchFamily="34" charset="-122"/>
                  <a:ea typeface="微软雅黑" pitchFamily="34" charset="-122"/>
                </a:rPr>
                <a:t>…………</a:t>
              </a:r>
            </a:p>
            <a:p>
              <a:pPr>
                <a:lnSpc>
                  <a:spcPct val="130000"/>
                </a:lnSpc>
              </a:pPr>
              <a:r>
                <a:rPr lang="zh-CN" altLang="en-US" sz="1600" dirty="0">
                  <a:solidFill>
                    <a:schemeClr val="bg1"/>
                  </a:solidFill>
                  <a:latin typeface="微软雅黑" pitchFamily="34" charset="-122"/>
                  <a:ea typeface="微软雅黑" pitchFamily="34" charset="-122"/>
                </a:rPr>
                <a:t>那您这个</a:t>
              </a:r>
              <a:r>
                <a:rPr lang="en-US" altLang="zh-CN" sz="1600" dirty="0">
                  <a:solidFill>
                    <a:schemeClr val="bg1"/>
                  </a:solidFill>
                  <a:latin typeface="微软雅黑" pitchFamily="34" charset="-122"/>
                  <a:ea typeface="微软雅黑" pitchFamily="34" charset="-122"/>
                </a:rPr>
                <a:t>……</a:t>
              </a:r>
            </a:p>
            <a:p>
              <a:pPr>
                <a:lnSpc>
                  <a:spcPct val="130000"/>
                </a:lnSpc>
              </a:pPr>
              <a:r>
                <a:rPr lang="zh-CN" altLang="en-US" sz="1600" dirty="0">
                  <a:solidFill>
                    <a:schemeClr val="bg1"/>
                  </a:solidFill>
                  <a:latin typeface="微软雅黑" pitchFamily="34" charset="-122"/>
                  <a:ea typeface="微软雅黑" pitchFamily="34" charset="-122"/>
                </a:rPr>
                <a:t>肯定也能帮您</a:t>
              </a:r>
              <a:endParaRPr lang="zh-CN" altLang="en-US" sz="1400" b="1" dirty="0">
                <a:solidFill>
                  <a:schemeClr val="bg1"/>
                </a:solidFill>
                <a:latin typeface="微软雅黑" pitchFamily="34" charset="-122"/>
                <a:ea typeface="微软雅黑" pitchFamily="34" charset="-122"/>
              </a:endParaRPr>
            </a:p>
          </p:txBody>
        </p:sp>
        <p:sp>
          <p:nvSpPr>
            <p:cNvPr id="20" name="圆角矩形 10"/>
            <p:cNvSpPr/>
            <p:nvPr/>
          </p:nvSpPr>
          <p:spPr>
            <a:xfrm>
              <a:off x="2711623" y="4464433"/>
              <a:ext cx="6048672" cy="548743"/>
            </a:xfrm>
            <a:prstGeom prst="roundRect">
              <a:avLst>
                <a:gd name="adj" fmla="val 4375"/>
              </a:avLst>
            </a:prstGeom>
            <a:solidFill>
              <a:srgbClr val="37B0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等腰三角形 11"/>
            <p:cNvSpPr/>
            <p:nvPr/>
          </p:nvSpPr>
          <p:spPr>
            <a:xfrm rot="5400000">
              <a:off x="8737222" y="4532193"/>
              <a:ext cx="190161" cy="144016"/>
            </a:xfrm>
            <a:prstGeom prst="triangle">
              <a:avLst/>
            </a:prstGeom>
            <a:solidFill>
              <a:srgbClr val="37B0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8"/>
            <p:cNvSpPr>
              <a:spLocks noChangeArrowheads="1"/>
            </p:cNvSpPr>
            <p:nvPr/>
          </p:nvSpPr>
          <p:spPr bwMode="auto">
            <a:xfrm>
              <a:off x="2783632" y="4459557"/>
              <a:ext cx="5832648" cy="412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30000"/>
                </a:lnSpc>
              </a:pPr>
              <a:r>
                <a:rPr lang="zh-CN" altLang="en-US" sz="1600" dirty="0">
                  <a:solidFill>
                    <a:schemeClr val="bg1"/>
                  </a:solidFill>
                  <a:latin typeface="微软雅黑" pitchFamily="34" charset="-122"/>
                  <a:ea typeface="微软雅黑" pitchFamily="34" charset="-122"/>
                </a:rPr>
                <a:t>对不起，饿了么今天忘记给央视续费了</a:t>
              </a:r>
              <a:r>
                <a:rPr lang="en-US" altLang="zh-CN" sz="1400" b="1" dirty="0">
                  <a:solidFill>
                    <a:schemeClr val="bg1"/>
                  </a:solidFill>
                  <a:latin typeface="微软雅黑" pitchFamily="34" charset="-122"/>
                  <a:ea typeface="微软雅黑" pitchFamily="34" charset="-122"/>
                </a:rPr>
                <a:t>/</a:t>
              </a:r>
              <a:r>
                <a:rPr lang="zh-CN" altLang="en-US" sz="1400" b="1" dirty="0">
                  <a:solidFill>
                    <a:schemeClr val="bg1"/>
                  </a:solidFill>
                  <a:latin typeface="微软雅黑" pitchFamily="34" charset="-122"/>
                  <a:ea typeface="微软雅黑" pitchFamily="34" charset="-122"/>
                </a:rPr>
                <a:t>哭</a:t>
              </a:r>
              <a:endParaRPr lang="en-US" altLang="zh-CN" sz="1600" dirty="0">
                <a:solidFill>
                  <a:schemeClr val="bg1"/>
                </a:solidFill>
                <a:latin typeface="微软雅黑" pitchFamily="34" charset="-122"/>
                <a:ea typeface="微软雅黑" pitchFamily="34" charset="-122"/>
              </a:endParaRPr>
            </a:p>
          </p:txBody>
        </p:sp>
      </p:grpSp>
    </p:spTree>
    <p:extLst>
      <p:ext uri="{BB962C8B-B14F-4D97-AF65-F5344CB8AC3E}">
        <p14:creationId xmlns:p14="http://schemas.microsoft.com/office/powerpoint/2010/main" val="351690349"/>
      </p:ext>
    </p:extLst>
  </p:cSld>
  <p:clrMapOvr>
    <a:masterClrMapping/>
  </p:clrMapOvr>
  <mc:AlternateContent xmlns:mc="http://schemas.openxmlformats.org/markup-compatibility/2006">
    <mc:Choice xmlns:p15="http://schemas.microsoft.com/office/powerpoint/2012/main" Requires="p15">
      <p:transition spd="med">
        <p15:prstTrans prst="pageCurlDoubl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par>
                          <p:cTn id="8" fill="hold">
                            <p:stCondLst>
                              <p:cond delay="500"/>
                            </p:stCondLst>
                            <p:childTnLst>
                              <p:par>
                                <p:cTn id="9" presetID="2" presetClass="entr" presetSubtype="1" decel="100000" fill="hold" grpId="0" nodeType="afterEffect">
                                  <p:stCondLst>
                                    <p:cond delay="0"/>
                                  </p:stCondLst>
                                  <p:childTnLst>
                                    <p:set>
                                      <p:cBhvr>
                                        <p:cTn id="10" dur="1" fill="hold">
                                          <p:stCondLst>
                                            <p:cond delay="0"/>
                                          </p:stCondLst>
                                        </p:cTn>
                                        <p:tgtEl>
                                          <p:spTgt spid="39"/>
                                        </p:tgtEl>
                                        <p:attrNameLst>
                                          <p:attrName>style.visibility</p:attrName>
                                        </p:attrNameLst>
                                      </p:cBhvr>
                                      <p:to>
                                        <p:strVal val="visible"/>
                                      </p:to>
                                    </p:set>
                                    <p:anim calcmode="lin" valueType="num">
                                      <p:cBhvr additive="base">
                                        <p:cTn id="11" dur="500" fill="hold"/>
                                        <p:tgtEl>
                                          <p:spTgt spid="39"/>
                                        </p:tgtEl>
                                        <p:attrNameLst>
                                          <p:attrName>ppt_x</p:attrName>
                                        </p:attrNameLst>
                                      </p:cBhvr>
                                      <p:tavLst>
                                        <p:tav tm="0">
                                          <p:val>
                                            <p:strVal val="#ppt_x"/>
                                          </p:val>
                                        </p:tav>
                                        <p:tav tm="100000">
                                          <p:val>
                                            <p:strVal val="#ppt_x"/>
                                          </p:val>
                                        </p:tav>
                                      </p:tavLst>
                                    </p:anim>
                                    <p:anim calcmode="lin" valueType="num">
                                      <p:cBhvr additive="base">
                                        <p:cTn id="12" dur="500" fill="hold"/>
                                        <p:tgtEl>
                                          <p:spTgt spid="39"/>
                                        </p:tgtEl>
                                        <p:attrNameLst>
                                          <p:attrName>ppt_y</p:attrName>
                                        </p:attrNameLst>
                                      </p:cBhvr>
                                      <p:tavLst>
                                        <p:tav tm="0">
                                          <p:val>
                                            <p:strVal val="0-#ppt_h/2"/>
                                          </p:val>
                                        </p:tav>
                                        <p:tav tm="100000">
                                          <p:val>
                                            <p:strVal val="#ppt_y"/>
                                          </p:val>
                                        </p:tav>
                                      </p:tavLst>
                                    </p:anim>
                                  </p:childTnLst>
                                </p:cTn>
                              </p:par>
                            </p:childTnLst>
                          </p:cTn>
                        </p:par>
                        <p:par>
                          <p:cTn id="13" fill="hold">
                            <p:stCondLst>
                              <p:cond delay="1000"/>
                            </p:stCondLst>
                            <p:childTnLst>
                              <p:par>
                                <p:cTn id="14" presetID="2" presetClass="entr" presetSubtype="8" decel="100000" fill="hold" grpId="0" nodeType="afterEffect">
                                  <p:stCondLst>
                                    <p:cond delay="0"/>
                                  </p:stCondLst>
                                  <p:childTnLst>
                                    <p:set>
                                      <p:cBhvr>
                                        <p:cTn id="15" dur="1" fill="hold">
                                          <p:stCondLst>
                                            <p:cond delay="0"/>
                                          </p:stCondLst>
                                        </p:cTn>
                                        <p:tgtEl>
                                          <p:spTgt spid="40"/>
                                        </p:tgtEl>
                                        <p:attrNameLst>
                                          <p:attrName>style.visibility</p:attrName>
                                        </p:attrNameLst>
                                      </p:cBhvr>
                                      <p:to>
                                        <p:strVal val="visible"/>
                                      </p:to>
                                    </p:set>
                                    <p:anim calcmode="lin" valueType="num">
                                      <p:cBhvr additive="base">
                                        <p:cTn id="16" dur="500" fill="hold"/>
                                        <p:tgtEl>
                                          <p:spTgt spid="40"/>
                                        </p:tgtEl>
                                        <p:attrNameLst>
                                          <p:attrName>ppt_x</p:attrName>
                                        </p:attrNameLst>
                                      </p:cBhvr>
                                      <p:tavLst>
                                        <p:tav tm="0">
                                          <p:val>
                                            <p:strVal val="0-#ppt_w/2"/>
                                          </p:val>
                                        </p:tav>
                                        <p:tav tm="100000">
                                          <p:val>
                                            <p:strVal val="#ppt_x"/>
                                          </p:val>
                                        </p:tav>
                                      </p:tavLst>
                                    </p:anim>
                                    <p:anim calcmode="lin" valueType="num">
                                      <p:cBhvr additive="base">
                                        <p:cTn id="17" dur="500" fill="hold"/>
                                        <p:tgtEl>
                                          <p:spTgt spid="40"/>
                                        </p:tgtEl>
                                        <p:attrNameLst>
                                          <p:attrName>ppt_y</p:attrName>
                                        </p:attrNameLst>
                                      </p:cBhvr>
                                      <p:tavLst>
                                        <p:tav tm="0">
                                          <p:val>
                                            <p:strVal val="#ppt_y"/>
                                          </p:val>
                                        </p:tav>
                                        <p:tav tm="100000">
                                          <p:val>
                                            <p:strVal val="#ppt_y"/>
                                          </p:val>
                                        </p:tav>
                                      </p:tavLst>
                                    </p:anim>
                                  </p:childTnLst>
                                </p:cTn>
                              </p:par>
                              <p:par>
                                <p:cTn id="18" presetID="22" presetClass="entr" presetSubtype="2" fill="hold" nodeType="with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wipe(right)">
                                      <p:cBhvr>
                                        <p:cTn id="20" dur="500"/>
                                        <p:tgtEl>
                                          <p:spTgt spid="9"/>
                                        </p:tgtEl>
                                      </p:cBhvr>
                                    </p:animEffect>
                                  </p:childTnLst>
                                </p:cTn>
                              </p:par>
                            </p:childTnLst>
                          </p:cTn>
                        </p:par>
                        <p:par>
                          <p:cTn id="21" fill="hold">
                            <p:stCondLst>
                              <p:cond delay="1500"/>
                            </p:stCondLst>
                            <p:childTnLst>
                              <p:par>
                                <p:cTn id="22" presetID="2" presetClass="entr" presetSubtype="1" decel="100000" fill="hold" grpId="0" nodeType="afterEffect">
                                  <p:stCondLst>
                                    <p:cond delay="0"/>
                                  </p:stCondLst>
                                  <p:childTnLst>
                                    <p:set>
                                      <p:cBhvr>
                                        <p:cTn id="23" dur="1" fill="hold">
                                          <p:stCondLst>
                                            <p:cond delay="0"/>
                                          </p:stCondLst>
                                        </p:cTn>
                                        <p:tgtEl>
                                          <p:spTgt spid="19"/>
                                        </p:tgtEl>
                                        <p:attrNameLst>
                                          <p:attrName>style.visibility</p:attrName>
                                        </p:attrNameLst>
                                      </p:cBhvr>
                                      <p:to>
                                        <p:strVal val="visible"/>
                                      </p:to>
                                    </p:set>
                                    <p:anim calcmode="lin" valueType="num">
                                      <p:cBhvr additive="base">
                                        <p:cTn id="24" dur="500" fill="hold"/>
                                        <p:tgtEl>
                                          <p:spTgt spid="19"/>
                                        </p:tgtEl>
                                        <p:attrNameLst>
                                          <p:attrName>ppt_x</p:attrName>
                                        </p:attrNameLst>
                                      </p:cBhvr>
                                      <p:tavLst>
                                        <p:tav tm="0">
                                          <p:val>
                                            <p:strVal val="#ppt_x"/>
                                          </p:val>
                                        </p:tav>
                                        <p:tav tm="100000">
                                          <p:val>
                                            <p:strVal val="#ppt_x"/>
                                          </p:val>
                                        </p:tav>
                                      </p:tavLst>
                                    </p:anim>
                                    <p:anim calcmode="lin" valueType="num">
                                      <p:cBhvr additive="base">
                                        <p:cTn id="25" dur="500" fill="hold"/>
                                        <p:tgtEl>
                                          <p:spTgt spid="1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39" grpId="0"/>
      <p:bldP spid="40" grpId="0"/>
      <p:bldP spid="19"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extBox 43"/>
          <p:cNvSpPr txBox="1"/>
          <p:nvPr/>
        </p:nvSpPr>
        <p:spPr>
          <a:xfrm>
            <a:off x="1055441" y="1336238"/>
            <a:ext cx="5760639" cy="492443"/>
          </a:xfrm>
          <a:prstGeom prst="rect">
            <a:avLst/>
          </a:prstGeom>
          <a:noFill/>
        </p:spPr>
        <p:txBody>
          <a:bodyPr wrap="square" rtlCol="0">
            <a:spAutoFit/>
          </a:bodyPr>
          <a:lstStyle/>
          <a:p>
            <a:pPr>
              <a:lnSpc>
                <a:spcPct val="130000"/>
              </a:lnSpc>
            </a:pPr>
            <a:r>
              <a:rPr lang="zh-CN" altLang="en-US" sz="2000" dirty="0">
                <a:solidFill>
                  <a:srgbClr val="5F5E5C"/>
                </a:solidFill>
                <a:latin typeface="华康俪金黑W8(P)" panose="020B0800000000000000" pitchFamily="34" charset="-122"/>
                <a:ea typeface="华康俪金黑W8(P)" panose="020B0800000000000000" pitchFamily="34" charset="-122"/>
              </a:rPr>
              <a:t>（一）导师制</a:t>
            </a:r>
          </a:p>
        </p:txBody>
      </p:sp>
      <p:sp>
        <p:nvSpPr>
          <p:cNvPr id="45" name="TextBox 6"/>
          <p:cNvSpPr txBox="1"/>
          <p:nvPr/>
        </p:nvSpPr>
        <p:spPr>
          <a:xfrm>
            <a:off x="1127448" y="1840293"/>
            <a:ext cx="3096344" cy="2332946"/>
          </a:xfrm>
          <a:prstGeom prst="rect">
            <a:avLst/>
          </a:prstGeom>
          <a:noFill/>
        </p:spPr>
        <p:txBody>
          <a:bodyPr wrap="square" rtlCol="0">
            <a:spAutoFit/>
          </a:bodyPr>
          <a:lstStyle/>
          <a:p>
            <a:pPr>
              <a:lnSpc>
                <a:spcPct val="130000"/>
              </a:lnSpc>
            </a:pPr>
            <a:r>
              <a:rPr lang="zh-CN" altLang="en-US" sz="1600" dirty="0">
                <a:solidFill>
                  <a:srgbClr val="5F5E5C"/>
                </a:solidFill>
                <a:latin typeface="微软雅黑" pitchFamily="34" charset="-122"/>
                <a:ea typeface="微软雅黑" pitchFamily="34" charset="-122"/>
              </a:rPr>
              <a:t>导师制是传统的培养下属的方法，也就是</a:t>
            </a:r>
            <a:r>
              <a:rPr lang="zh-CN" altLang="en-US" sz="1600" b="1" dirty="0">
                <a:solidFill>
                  <a:srgbClr val="FF8500"/>
                </a:solidFill>
                <a:latin typeface="微软雅黑" pitchFamily="34" charset="-122"/>
                <a:ea typeface="微软雅黑" pitchFamily="34" charset="-122"/>
              </a:rPr>
              <a:t>师傅带徒弟</a:t>
            </a:r>
            <a:r>
              <a:rPr lang="zh-CN" altLang="en-US" sz="1600" dirty="0">
                <a:solidFill>
                  <a:srgbClr val="5F5E5C"/>
                </a:solidFill>
                <a:latin typeface="微软雅黑" pitchFamily="34" charset="-122"/>
                <a:ea typeface="微软雅黑" pitchFamily="34" charset="-122"/>
              </a:rPr>
              <a:t>的方法。导师就是在员工周围有相当丰富经验的老员工或员工的直接上级，他会把公司正确的理念、方法传达给员工，并通过日常的工作来具体地指导、培育下属。</a:t>
            </a:r>
            <a:endParaRPr lang="zh-CN" altLang="zh-CN" sz="1600" b="1" dirty="0">
              <a:solidFill>
                <a:srgbClr val="E67819"/>
              </a:solidFill>
              <a:latin typeface="微软雅黑" pitchFamily="34" charset="-122"/>
              <a:ea typeface="微软雅黑" pitchFamily="34" charset="-122"/>
            </a:endParaRPr>
          </a:p>
        </p:txBody>
      </p:sp>
      <p:pic>
        <p:nvPicPr>
          <p:cNvPr id="2050" name="Picture 2" descr="F:\360云盘\02-个人资料\！PPT图片及版面资源\06-PPT精选插图\03-人物\2028-12042610493178.jpg"/>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4501852" y="1412776"/>
            <a:ext cx="6634708" cy="4425350"/>
          </a:xfrm>
          <a:prstGeom prst="rect">
            <a:avLst/>
          </a:prstGeom>
          <a:ln w="28575">
            <a:solidFill>
              <a:srgbClr val="FF8500"/>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7479058"/>
      </p:ext>
    </p:extLst>
  </p:cSld>
  <p:clrMapOvr>
    <a:masterClrMapping/>
  </p:clrMapOvr>
  <p:transition>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wipe(left)">
                                      <p:cBhvr>
                                        <p:cTn id="7" dur="500"/>
                                        <p:tgtEl>
                                          <p:spTgt spid="44"/>
                                        </p:tgtEl>
                                      </p:cBhvr>
                                    </p:animEffect>
                                  </p:childTnLst>
                                </p:cTn>
                              </p:par>
                            </p:childTnLst>
                          </p:cTn>
                        </p:par>
                        <p:par>
                          <p:cTn id="8" fill="hold">
                            <p:stCondLst>
                              <p:cond delay="500"/>
                            </p:stCondLst>
                            <p:childTnLst>
                              <p:par>
                                <p:cTn id="9" presetID="2" presetClass="entr" presetSubtype="1" decel="100000" fill="hold" grpId="0" nodeType="afterEffect">
                                  <p:stCondLst>
                                    <p:cond delay="0"/>
                                  </p:stCondLst>
                                  <p:childTnLst>
                                    <p:set>
                                      <p:cBhvr>
                                        <p:cTn id="10" dur="1" fill="hold">
                                          <p:stCondLst>
                                            <p:cond delay="0"/>
                                          </p:stCondLst>
                                        </p:cTn>
                                        <p:tgtEl>
                                          <p:spTgt spid="45"/>
                                        </p:tgtEl>
                                        <p:attrNameLst>
                                          <p:attrName>style.visibility</p:attrName>
                                        </p:attrNameLst>
                                      </p:cBhvr>
                                      <p:to>
                                        <p:strVal val="visible"/>
                                      </p:to>
                                    </p:set>
                                    <p:anim calcmode="lin" valueType="num">
                                      <p:cBhvr additive="base">
                                        <p:cTn id="11" dur="500" fill="hold"/>
                                        <p:tgtEl>
                                          <p:spTgt spid="45"/>
                                        </p:tgtEl>
                                        <p:attrNameLst>
                                          <p:attrName>ppt_x</p:attrName>
                                        </p:attrNameLst>
                                      </p:cBhvr>
                                      <p:tavLst>
                                        <p:tav tm="0">
                                          <p:val>
                                            <p:strVal val="#ppt_x"/>
                                          </p:val>
                                        </p:tav>
                                        <p:tav tm="100000">
                                          <p:val>
                                            <p:strVal val="#ppt_x"/>
                                          </p:val>
                                        </p:tav>
                                      </p:tavLst>
                                    </p:anim>
                                    <p:anim calcmode="lin" valueType="num">
                                      <p:cBhvr additive="base">
                                        <p:cTn id="12" dur="500" fill="hold"/>
                                        <p:tgtEl>
                                          <p:spTgt spid="4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5"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6"/>
          <p:cNvSpPr txBox="1"/>
          <p:nvPr/>
        </p:nvSpPr>
        <p:spPr>
          <a:xfrm>
            <a:off x="1343472" y="1808238"/>
            <a:ext cx="5040560" cy="1372683"/>
          </a:xfrm>
          <a:prstGeom prst="rect">
            <a:avLst/>
          </a:prstGeom>
          <a:noFill/>
        </p:spPr>
        <p:txBody>
          <a:bodyPr wrap="square" rtlCol="0">
            <a:spAutoFit/>
          </a:bodyPr>
          <a:lstStyle/>
          <a:p>
            <a:pPr>
              <a:lnSpc>
                <a:spcPct val="130000"/>
              </a:lnSpc>
            </a:pPr>
            <a:r>
              <a:rPr lang="zh-CN" altLang="en-US" sz="1600" dirty="0">
                <a:solidFill>
                  <a:srgbClr val="5F5E5C"/>
                </a:solidFill>
                <a:latin typeface="微软雅黑" pitchFamily="34" charset="-122"/>
                <a:ea typeface="微软雅黑" pitchFamily="34" charset="-122"/>
              </a:rPr>
              <a:t>新员工随时涌进，公司内部岗位变动也非常频繁，即使一个在公司工作时间比较久的老员工，把你调任一个全新的岗位、全新的地点，你就又变成一个新员工了。此时，导师的作用是很大的。</a:t>
            </a:r>
            <a:endParaRPr lang="zh-CN" altLang="zh-CN" sz="1600" b="1" dirty="0">
              <a:solidFill>
                <a:srgbClr val="E67819"/>
              </a:solidFill>
              <a:latin typeface="微软雅黑" pitchFamily="34" charset="-122"/>
              <a:ea typeface="微软雅黑" pitchFamily="34" charset="-122"/>
            </a:endParaRPr>
          </a:p>
        </p:txBody>
      </p:sp>
      <p:sp>
        <p:nvSpPr>
          <p:cNvPr id="6" name="TextBox 6"/>
          <p:cNvSpPr txBox="1"/>
          <p:nvPr/>
        </p:nvSpPr>
        <p:spPr>
          <a:xfrm>
            <a:off x="1351478" y="3472318"/>
            <a:ext cx="5032555" cy="2332946"/>
          </a:xfrm>
          <a:prstGeom prst="rect">
            <a:avLst/>
          </a:prstGeom>
          <a:noFill/>
        </p:spPr>
        <p:txBody>
          <a:bodyPr wrap="square" rtlCol="0">
            <a:spAutoFit/>
          </a:bodyPr>
          <a:lstStyle/>
          <a:p>
            <a:pPr>
              <a:lnSpc>
                <a:spcPct val="130000"/>
              </a:lnSpc>
            </a:pPr>
            <a:r>
              <a:rPr lang="zh-CN" altLang="en-US" sz="1600" dirty="0">
                <a:solidFill>
                  <a:srgbClr val="5F5E5C"/>
                </a:solidFill>
                <a:latin typeface="微软雅黑" pitchFamily="34" charset="-122"/>
                <a:ea typeface="微软雅黑" pitchFamily="34" charset="-122"/>
              </a:rPr>
              <a:t>华为“导师”的别名是“思想导师”，也就是“导师”要经常和“学生”交流思想。“导师”呢，也就是比“学生”进公司早个一年半截，业务熟点儿罢了，大多数情况下职位和“学生”是一样的。华为的“导师”和“学生”就是两个差不多年纪的小年轻，没有身份地位的差距。“思想导师”的存在更让新员工迅速地融入集体、切入工作。</a:t>
            </a:r>
            <a:endParaRPr lang="zh-CN" altLang="en-US" sz="1600" b="1" dirty="0">
              <a:solidFill>
                <a:srgbClr val="E67819"/>
              </a:solidFill>
              <a:latin typeface="微软雅黑" pitchFamily="34" charset="-122"/>
              <a:ea typeface="微软雅黑" pitchFamily="34" charset="-122"/>
            </a:endParaRPr>
          </a:p>
        </p:txBody>
      </p:sp>
      <p:sp>
        <p:nvSpPr>
          <p:cNvPr id="7" name="矩形 6"/>
          <p:cNvSpPr/>
          <p:nvPr/>
        </p:nvSpPr>
        <p:spPr>
          <a:xfrm>
            <a:off x="1351477" y="1207431"/>
            <a:ext cx="108000" cy="396000"/>
          </a:xfrm>
          <a:prstGeom prst="rect">
            <a:avLst/>
          </a:prstGeom>
          <a:solidFill>
            <a:srgbClr val="FF85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8" name="文本框 11"/>
          <p:cNvSpPr txBox="1"/>
          <p:nvPr/>
        </p:nvSpPr>
        <p:spPr>
          <a:xfrm>
            <a:off x="1482836" y="1196752"/>
            <a:ext cx="3466369" cy="452432"/>
          </a:xfrm>
          <a:prstGeom prst="rect">
            <a:avLst/>
          </a:prstGeom>
          <a:noFill/>
        </p:spPr>
        <p:txBody>
          <a:bodyPr wrap="square" rtlCol="0">
            <a:spAutoFit/>
          </a:bodyPr>
          <a:lstStyle/>
          <a:p>
            <a:pPr>
              <a:lnSpc>
                <a:spcPct val="130000"/>
              </a:lnSpc>
            </a:pPr>
            <a:r>
              <a:rPr lang="en-US" altLang="zh-CN" dirty="0">
                <a:solidFill>
                  <a:srgbClr val="5F5E5C"/>
                </a:solidFill>
                <a:latin typeface="华康俪金黑W8(P)" panose="020B0800000000000000" pitchFamily="34" charset="-122"/>
                <a:ea typeface="华康俪金黑W8(P)" panose="020B0800000000000000" pitchFamily="34" charset="-122"/>
              </a:rPr>
              <a:t>【</a:t>
            </a:r>
            <a:r>
              <a:rPr lang="zh-CN" altLang="en-US" dirty="0">
                <a:solidFill>
                  <a:srgbClr val="5F5E5C"/>
                </a:solidFill>
                <a:latin typeface="华康俪金黑W8(P)" panose="020B0800000000000000" pitchFamily="34" charset="-122"/>
                <a:ea typeface="华康俪金黑W8(P)" panose="020B0800000000000000" pitchFamily="34" charset="-122"/>
              </a:rPr>
              <a:t>案例：华为的全员导师制</a:t>
            </a:r>
            <a:r>
              <a:rPr lang="en-US" altLang="zh-CN" dirty="0">
                <a:solidFill>
                  <a:srgbClr val="5F5E5C"/>
                </a:solidFill>
                <a:latin typeface="华康俪金黑W8(P)" panose="020B0800000000000000" pitchFamily="34" charset="-122"/>
                <a:ea typeface="华康俪金黑W8(P)" panose="020B0800000000000000" pitchFamily="34" charset="-122"/>
              </a:rPr>
              <a:t>】</a:t>
            </a:r>
            <a:endParaRPr lang="zh-CN" altLang="en-US" dirty="0">
              <a:solidFill>
                <a:srgbClr val="5F5E5C"/>
              </a:solidFill>
              <a:latin typeface="华康俪金黑W8(P)" panose="020B0800000000000000" pitchFamily="34" charset="-122"/>
              <a:ea typeface="华康俪金黑W8(P)" panose="020B0800000000000000" pitchFamily="34" charset="-122"/>
            </a:endParaRPr>
          </a:p>
        </p:txBody>
      </p:sp>
      <p:grpSp>
        <p:nvGrpSpPr>
          <p:cNvPr id="9" name="组合 8"/>
          <p:cNvGrpSpPr/>
          <p:nvPr/>
        </p:nvGrpSpPr>
        <p:grpSpPr>
          <a:xfrm>
            <a:off x="191344" y="838301"/>
            <a:ext cx="1008112" cy="1008112"/>
            <a:chOff x="192931" y="838301"/>
            <a:chExt cx="1008112" cy="1008112"/>
          </a:xfrm>
        </p:grpSpPr>
        <p:sp>
          <p:nvSpPr>
            <p:cNvPr id="10" name="椭圆 9"/>
            <p:cNvSpPr/>
            <p:nvPr/>
          </p:nvSpPr>
          <p:spPr>
            <a:xfrm>
              <a:off x="192931" y="838301"/>
              <a:ext cx="1008112" cy="1008112"/>
            </a:xfrm>
            <a:prstGeom prst="ellipse">
              <a:avLst/>
            </a:prstGeom>
            <a:solidFill>
              <a:srgbClr val="FF85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1" name="文本框 12"/>
            <p:cNvSpPr txBox="1"/>
            <p:nvPr/>
          </p:nvSpPr>
          <p:spPr>
            <a:xfrm rot="20331793">
              <a:off x="194285" y="1049969"/>
              <a:ext cx="1005403" cy="584775"/>
            </a:xfrm>
            <a:prstGeom prst="rect">
              <a:avLst/>
            </a:prstGeom>
            <a:noFill/>
          </p:spPr>
          <p:txBody>
            <a:bodyPr wrap="none" rtlCol="0">
              <a:spAutoFit/>
            </a:bodyPr>
            <a:lstStyle/>
            <a:p>
              <a:r>
                <a:rPr lang="zh-CN" altLang="en-US" sz="3200" dirty="0">
                  <a:solidFill>
                    <a:prstClr val="white"/>
                  </a:solidFill>
                  <a:latin typeface="华康俪金黑W8(P)" panose="020B0800000000000000" pitchFamily="34" charset="-122"/>
                  <a:ea typeface="华康俪金黑W8(P)" panose="020B0800000000000000" pitchFamily="34" charset="-122"/>
                </a:rPr>
                <a:t>案例</a:t>
              </a:r>
            </a:p>
          </p:txBody>
        </p:sp>
      </p:grpSp>
      <p:sp>
        <p:nvSpPr>
          <p:cNvPr id="12" name="TextBox 6"/>
          <p:cNvSpPr txBox="1"/>
          <p:nvPr/>
        </p:nvSpPr>
        <p:spPr>
          <a:xfrm>
            <a:off x="6528049" y="1808238"/>
            <a:ext cx="5184576" cy="1692771"/>
          </a:xfrm>
          <a:prstGeom prst="rect">
            <a:avLst/>
          </a:prstGeom>
          <a:noFill/>
        </p:spPr>
        <p:txBody>
          <a:bodyPr wrap="square" rtlCol="0">
            <a:spAutoFit/>
          </a:bodyPr>
          <a:lstStyle/>
          <a:p>
            <a:pPr>
              <a:lnSpc>
                <a:spcPct val="130000"/>
              </a:lnSpc>
            </a:pPr>
            <a:r>
              <a:rPr lang="zh-CN" altLang="en-US" sz="1600" dirty="0">
                <a:solidFill>
                  <a:srgbClr val="5F5E5C"/>
                </a:solidFill>
                <a:latin typeface="微软雅黑" pitchFamily="34" charset="-122"/>
                <a:ea typeface="微软雅黑" pitchFamily="34" charset="-122"/>
              </a:rPr>
              <a:t>业务上，导师作用也非常明显。比如，刚到市场部的员工，连发票的报销的标准以及报销的方式都不知道，这时身边有个“导师”自然就派上用场了；至于说拜访客户，制作配置、报价之类，真的是多亏了有个“导师”在，否则还真让人犯晕。 </a:t>
            </a:r>
            <a:endParaRPr lang="zh-CN" altLang="en-US" sz="1600" b="1" dirty="0">
              <a:solidFill>
                <a:srgbClr val="E67819"/>
              </a:solidFill>
              <a:latin typeface="微软雅黑" pitchFamily="34" charset="-122"/>
              <a:ea typeface="微软雅黑" pitchFamily="34" charset="-122"/>
            </a:endParaRPr>
          </a:p>
        </p:txBody>
      </p:sp>
      <p:sp>
        <p:nvSpPr>
          <p:cNvPr id="14" name="TextBox 6"/>
          <p:cNvSpPr txBox="1"/>
          <p:nvPr/>
        </p:nvSpPr>
        <p:spPr>
          <a:xfrm>
            <a:off x="6528049" y="3823569"/>
            <a:ext cx="5184576" cy="2012859"/>
          </a:xfrm>
          <a:prstGeom prst="rect">
            <a:avLst/>
          </a:prstGeom>
          <a:noFill/>
        </p:spPr>
        <p:txBody>
          <a:bodyPr wrap="square" rtlCol="0">
            <a:spAutoFit/>
          </a:bodyPr>
          <a:lstStyle/>
          <a:p>
            <a:pPr>
              <a:lnSpc>
                <a:spcPct val="130000"/>
              </a:lnSpc>
            </a:pPr>
            <a:r>
              <a:rPr lang="zh-CN" altLang="en-US" sz="1600" dirty="0">
                <a:solidFill>
                  <a:srgbClr val="5F5E5C"/>
                </a:solidFill>
                <a:latin typeface="微软雅黑" pitchFamily="34" charset="-122"/>
                <a:ea typeface="微软雅黑" pitchFamily="34" charset="-122"/>
              </a:rPr>
              <a:t>让工作一两年后的员工就可以做导师，实际上使导师和徒弟都有了上进的动力。导师为了当好这个表率，他一定会更加严格地要求自己，而且他的荣誉感也大大地受到了激发。徒弟也是，他从一个仅仅比他多了一个年头的师傅身上看到了华为对员工培训的耐心和培养的成果，他看到了华为的希望，也看到了自己的希望。</a:t>
            </a:r>
            <a:endParaRPr lang="zh-CN" altLang="en-US" sz="1600" b="1" dirty="0">
              <a:solidFill>
                <a:srgbClr val="E67819"/>
              </a:solidFill>
              <a:latin typeface="微软雅黑" pitchFamily="34" charset="-122"/>
              <a:ea typeface="微软雅黑" pitchFamily="34" charset="-122"/>
            </a:endParaRPr>
          </a:p>
        </p:txBody>
      </p:sp>
      <p:sp>
        <p:nvSpPr>
          <p:cNvPr id="15" name="矩形 14"/>
          <p:cNvSpPr/>
          <p:nvPr/>
        </p:nvSpPr>
        <p:spPr>
          <a:xfrm>
            <a:off x="6407420" y="1845272"/>
            <a:ext cx="45719" cy="4032000"/>
          </a:xfrm>
          <a:prstGeom prst="rect">
            <a:avLst/>
          </a:prstGeom>
          <a:solidFill>
            <a:srgbClr val="FF85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Tree>
    <p:extLst>
      <p:ext uri="{BB962C8B-B14F-4D97-AF65-F5344CB8AC3E}">
        <p14:creationId xmlns:p14="http://schemas.microsoft.com/office/powerpoint/2010/main" val="38754141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6" decel="10000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3" decel="10000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1+#ppt_w/2"/>
                                          </p:val>
                                        </p:tav>
                                        <p:tav tm="100000">
                                          <p:val>
                                            <p:strVal val="#ppt_x"/>
                                          </p:val>
                                        </p:tav>
                                      </p:tavLst>
                                    </p:anim>
                                    <p:anim calcmode="lin" valueType="num">
                                      <p:cBhvr additive="base">
                                        <p:cTn id="12" dur="500" fill="hold"/>
                                        <p:tgtEl>
                                          <p:spTgt spid="6"/>
                                        </p:tgtEl>
                                        <p:attrNameLst>
                                          <p:attrName>ppt_y</p:attrName>
                                        </p:attrNameLst>
                                      </p:cBhvr>
                                      <p:tavLst>
                                        <p:tav tm="0">
                                          <p:val>
                                            <p:strVal val="0-#ppt_h/2"/>
                                          </p:val>
                                        </p:tav>
                                        <p:tav tm="100000">
                                          <p:val>
                                            <p:strVal val="#ppt_y"/>
                                          </p:val>
                                        </p:tav>
                                      </p:tavLst>
                                    </p:anim>
                                  </p:childTnLst>
                                </p:cTn>
                              </p:par>
                              <p:par>
                                <p:cTn id="13" presetID="2" presetClass="entr" presetSubtype="12" decel="10000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500" fill="hold"/>
                                        <p:tgtEl>
                                          <p:spTgt spid="12"/>
                                        </p:tgtEl>
                                        <p:attrNameLst>
                                          <p:attrName>ppt_x</p:attrName>
                                        </p:attrNameLst>
                                      </p:cBhvr>
                                      <p:tavLst>
                                        <p:tav tm="0">
                                          <p:val>
                                            <p:strVal val="0-#ppt_w/2"/>
                                          </p:val>
                                        </p:tav>
                                        <p:tav tm="100000">
                                          <p:val>
                                            <p:strVal val="#ppt_x"/>
                                          </p:val>
                                        </p:tav>
                                      </p:tavLst>
                                    </p:anim>
                                    <p:anim calcmode="lin" valueType="num">
                                      <p:cBhvr additive="base">
                                        <p:cTn id="16" dur="500" fill="hold"/>
                                        <p:tgtEl>
                                          <p:spTgt spid="12"/>
                                        </p:tgtEl>
                                        <p:attrNameLst>
                                          <p:attrName>ppt_y</p:attrName>
                                        </p:attrNameLst>
                                      </p:cBhvr>
                                      <p:tavLst>
                                        <p:tav tm="0">
                                          <p:val>
                                            <p:strVal val="1+#ppt_h/2"/>
                                          </p:val>
                                        </p:tav>
                                        <p:tav tm="100000">
                                          <p:val>
                                            <p:strVal val="#ppt_y"/>
                                          </p:val>
                                        </p:tav>
                                      </p:tavLst>
                                    </p:anim>
                                  </p:childTnLst>
                                </p:cTn>
                              </p:par>
                              <p:par>
                                <p:cTn id="17" presetID="2" presetClass="entr" presetSubtype="9" decel="10000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500" fill="hold"/>
                                        <p:tgtEl>
                                          <p:spTgt spid="14"/>
                                        </p:tgtEl>
                                        <p:attrNameLst>
                                          <p:attrName>ppt_x</p:attrName>
                                        </p:attrNameLst>
                                      </p:cBhvr>
                                      <p:tavLst>
                                        <p:tav tm="0">
                                          <p:val>
                                            <p:strVal val="0-#ppt_w/2"/>
                                          </p:val>
                                        </p:tav>
                                        <p:tav tm="100000">
                                          <p:val>
                                            <p:strVal val="#ppt_x"/>
                                          </p:val>
                                        </p:tav>
                                      </p:tavLst>
                                    </p:anim>
                                    <p:anim calcmode="lin" valueType="num">
                                      <p:cBhvr additive="base">
                                        <p:cTn id="20" dur="500" fill="hold"/>
                                        <p:tgtEl>
                                          <p:spTgt spid="14"/>
                                        </p:tgtEl>
                                        <p:attrNameLst>
                                          <p:attrName>ppt_y</p:attrName>
                                        </p:attrNameLst>
                                      </p:cBhvr>
                                      <p:tavLst>
                                        <p:tav tm="0">
                                          <p:val>
                                            <p:strVal val="0-#ppt_h/2"/>
                                          </p:val>
                                        </p:tav>
                                        <p:tav tm="100000">
                                          <p:val>
                                            <p:strVal val="#ppt_y"/>
                                          </p:val>
                                        </p:tav>
                                      </p:tavLst>
                                    </p:anim>
                                  </p:childTnLst>
                                </p:cTn>
                              </p:par>
                            </p:childTnLst>
                          </p:cTn>
                        </p:par>
                        <p:par>
                          <p:cTn id="21" fill="hold">
                            <p:stCondLst>
                              <p:cond delay="500"/>
                            </p:stCondLst>
                            <p:childTnLst>
                              <p:par>
                                <p:cTn id="22" presetID="10" presetClass="entr" presetSubtype="0" fill="hold" grpId="0" nodeType="after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25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12" grpId="0"/>
      <p:bldP spid="14" grpId="0"/>
      <p:bldP spid="15"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5" name="Picture 3" descr="F:\360云盘\02-个人资料\！PPT图片及版面资源\06-PPT精选插图\03-人物\2980-11112912301558.jpg"/>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4501852" y="1412776"/>
            <a:ext cx="6644670" cy="4425350"/>
          </a:xfrm>
          <a:prstGeom prst="rect">
            <a:avLst/>
          </a:prstGeom>
          <a:ln w="28575">
            <a:solidFill>
              <a:schemeClr val="bg1"/>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44" name="TextBox 43"/>
          <p:cNvSpPr txBox="1"/>
          <p:nvPr/>
        </p:nvSpPr>
        <p:spPr>
          <a:xfrm>
            <a:off x="1055441" y="1336238"/>
            <a:ext cx="5760639" cy="492443"/>
          </a:xfrm>
          <a:prstGeom prst="rect">
            <a:avLst/>
          </a:prstGeom>
          <a:noFill/>
        </p:spPr>
        <p:txBody>
          <a:bodyPr wrap="square" rtlCol="0">
            <a:spAutoFit/>
          </a:bodyPr>
          <a:lstStyle/>
          <a:p>
            <a:pPr>
              <a:lnSpc>
                <a:spcPct val="130000"/>
              </a:lnSpc>
            </a:pPr>
            <a:r>
              <a:rPr lang="zh-CN" altLang="en-US" sz="2000" dirty="0">
                <a:solidFill>
                  <a:srgbClr val="5F5E5C"/>
                </a:solidFill>
                <a:latin typeface="华康俪金黑W8(P)" panose="020B0800000000000000" pitchFamily="34" charset="-122"/>
                <a:ea typeface="华康俪金黑W8(P)" panose="020B0800000000000000" pitchFamily="34" charset="-122"/>
              </a:rPr>
              <a:t>（二）集中培训</a:t>
            </a:r>
          </a:p>
        </p:txBody>
      </p:sp>
      <p:sp>
        <p:nvSpPr>
          <p:cNvPr id="45" name="TextBox 6"/>
          <p:cNvSpPr txBox="1"/>
          <p:nvPr/>
        </p:nvSpPr>
        <p:spPr>
          <a:xfrm>
            <a:off x="1127448" y="1840293"/>
            <a:ext cx="3096344" cy="1052596"/>
          </a:xfrm>
          <a:prstGeom prst="rect">
            <a:avLst/>
          </a:prstGeom>
          <a:noFill/>
        </p:spPr>
        <p:txBody>
          <a:bodyPr wrap="square" rtlCol="0">
            <a:spAutoFit/>
          </a:bodyPr>
          <a:lstStyle/>
          <a:p>
            <a:pPr>
              <a:lnSpc>
                <a:spcPct val="130000"/>
              </a:lnSpc>
            </a:pPr>
            <a:r>
              <a:rPr lang="zh-CN" altLang="en-US" sz="1600" dirty="0">
                <a:solidFill>
                  <a:srgbClr val="5F5E5C"/>
                </a:solidFill>
                <a:latin typeface="微软雅黑" pitchFamily="34" charset="-122"/>
                <a:ea typeface="微软雅黑" pitchFamily="34" charset="-122"/>
              </a:rPr>
              <a:t>集中培训便于系统地培训知识、技能和态度，并能实现同时对多名员工的</a:t>
            </a:r>
            <a:r>
              <a:rPr lang="zh-CN" altLang="en-US" sz="1600" b="1" dirty="0">
                <a:solidFill>
                  <a:srgbClr val="FF8500"/>
                </a:solidFill>
                <a:latin typeface="微软雅黑" pitchFamily="34" charset="-122"/>
                <a:ea typeface="微软雅黑" pitchFamily="34" charset="-122"/>
              </a:rPr>
              <a:t>批量培训</a:t>
            </a:r>
            <a:r>
              <a:rPr lang="zh-CN" altLang="en-US" sz="1600" dirty="0">
                <a:solidFill>
                  <a:srgbClr val="5F5E5C"/>
                </a:solidFill>
                <a:latin typeface="微软雅黑" pitchFamily="34" charset="-122"/>
                <a:ea typeface="微软雅黑" pitchFamily="34" charset="-122"/>
              </a:rPr>
              <a:t>。</a:t>
            </a:r>
            <a:endParaRPr lang="zh-CN" altLang="zh-CN" sz="1600" b="1" dirty="0">
              <a:solidFill>
                <a:srgbClr val="E67819"/>
              </a:solidFill>
              <a:latin typeface="微软雅黑" pitchFamily="34" charset="-122"/>
              <a:ea typeface="微软雅黑" pitchFamily="34" charset="-122"/>
            </a:endParaRPr>
          </a:p>
        </p:txBody>
      </p:sp>
    </p:spTree>
    <p:extLst>
      <p:ext uri="{BB962C8B-B14F-4D97-AF65-F5344CB8AC3E}">
        <p14:creationId xmlns:p14="http://schemas.microsoft.com/office/powerpoint/2010/main" val="2936663129"/>
      </p:ext>
    </p:extLst>
  </p:cSld>
  <p:clrMapOvr>
    <a:masterClrMapping/>
  </p:clrMapOvr>
  <mc:AlternateContent xmlns:mc="http://schemas.openxmlformats.org/markup-compatibility/2006" xmlns:p14="http://schemas.microsoft.com/office/powerpoint/2010/main">
    <mc:Choice Requires="p14">
      <p:transition>
        <p14:pan/>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wipe(left)">
                                      <p:cBhvr>
                                        <p:cTn id="7" dur="500"/>
                                        <p:tgtEl>
                                          <p:spTgt spid="44"/>
                                        </p:tgtEl>
                                      </p:cBhvr>
                                    </p:animEffect>
                                  </p:childTnLst>
                                </p:cTn>
                              </p:par>
                            </p:childTnLst>
                          </p:cTn>
                        </p:par>
                        <p:par>
                          <p:cTn id="8" fill="hold">
                            <p:stCondLst>
                              <p:cond delay="500"/>
                            </p:stCondLst>
                            <p:childTnLst>
                              <p:par>
                                <p:cTn id="9" presetID="2" presetClass="entr" presetSubtype="1" decel="100000" fill="hold" grpId="0" nodeType="afterEffect">
                                  <p:stCondLst>
                                    <p:cond delay="0"/>
                                  </p:stCondLst>
                                  <p:childTnLst>
                                    <p:set>
                                      <p:cBhvr>
                                        <p:cTn id="10" dur="1" fill="hold">
                                          <p:stCondLst>
                                            <p:cond delay="0"/>
                                          </p:stCondLst>
                                        </p:cTn>
                                        <p:tgtEl>
                                          <p:spTgt spid="45"/>
                                        </p:tgtEl>
                                        <p:attrNameLst>
                                          <p:attrName>style.visibility</p:attrName>
                                        </p:attrNameLst>
                                      </p:cBhvr>
                                      <p:to>
                                        <p:strVal val="visible"/>
                                      </p:to>
                                    </p:set>
                                    <p:anim calcmode="lin" valueType="num">
                                      <p:cBhvr additive="base">
                                        <p:cTn id="11" dur="500" fill="hold"/>
                                        <p:tgtEl>
                                          <p:spTgt spid="45"/>
                                        </p:tgtEl>
                                        <p:attrNameLst>
                                          <p:attrName>ppt_x</p:attrName>
                                        </p:attrNameLst>
                                      </p:cBhvr>
                                      <p:tavLst>
                                        <p:tav tm="0">
                                          <p:val>
                                            <p:strVal val="#ppt_x"/>
                                          </p:val>
                                        </p:tav>
                                        <p:tav tm="100000">
                                          <p:val>
                                            <p:strVal val="#ppt_x"/>
                                          </p:val>
                                        </p:tav>
                                      </p:tavLst>
                                    </p:anim>
                                    <p:anim calcmode="lin" valueType="num">
                                      <p:cBhvr additive="base">
                                        <p:cTn id="12" dur="500" fill="hold"/>
                                        <p:tgtEl>
                                          <p:spTgt spid="4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5"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extBox 43"/>
          <p:cNvSpPr txBox="1"/>
          <p:nvPr/>
        </p:nvSpPr>
        <p:spPr>
          <a:xfrm>
            <a:off x="1055441" y="1336238"/>
            <a:ext cx="5760639" cy="492443"/>
          </a:xfrm>
          <a:prstGeom prst="rect">
            <a:avLst/>
          </a:prstGeom>
          <a:noFill/>
        </p:spPr>
        <p:txBody>
          <a:bodyPr wrap="square" rtlCol="0">
            <a:spAutoFit/>
          </a:bodyPr>
          <a:lstStyle/>
          <a:p>
            <a:pPr>
              <a:lnSpc>
                <a:spcPct val="130000"/>
              </a:lnSpc>
            </a:pPr>
            <a:r>
              <a:rPr lang="zh-CN" altLang="en-US" sz="2000" dirty="0">
                <a:solidFill>
                  <a:srgbClr val="5F5E5C"/>
                </a:solidFill>
                <a:latin typeface="华康俪金黑W8(P)" panose="020B0800000000000000" pitchFamily="34" charset="-122"/>
                <a:ea typeface="华康俪金黑W8(P)" panose="020B0800000000000000" pitchFamily="34" charset="-122"/>
              </a:rPr>
              <a:t>（三）授权</a:t>
            </a:r>
          </a:p>
        </p:txBody>
      </p:sp>
      <p:sp>
        <p:nvSpPr>
          <p:cNvPr id="45" name="TextBox 6"/>
          <p:cNvSpPr txBox="1"/>
          <p:nvPr/>
        </p:nvSpPr>
        <p:spPr>
          <a:xfrm>
            <a:off x="1127448" y="1840293"/>
            <a:ext cx="10009112" cy="732508"/>
          </a:xfrm>
          <a:prstGeom prst="rect">
            <a:avLst/>
          </a:prstGeom>
          <a:noFill/>
        </p:spPr>
        <p:txBody>
          <a:bodyPr wrap="square" rtlCol="0">
            <a:spAutoFit/>
          </a:bodyPr>
          <a:lstStyle/>
          <a:p>
            <a:pPr>
              <a:lnSpc>
                <a:spcPct val="130000"/>
              </a:lnSpc>
            </a:pPr>
            <a:r>
              <a:rPr lang="zh-CN" altLang="en-US" sz="1600" dirty="0">
                <a:solidFill>
                  <a:srgbClr val="5F5E5C"/>
                </a:solidFill>
                <a:latin typeface="微软雅黑" pitchFamily="34" charset="-122"/>
                <a:ea typeface="微软雅黑" pitchFamily="34" charset="-122"/>
              </a:rPr>
              <a:t>一名优秀的管理人员，不仅要精于业务，善于授权。如果每件事情都要亲自处理，往往会给下属造成依赖感，使得下属不会独立思考，不敢下决定，不愿担责任，成为了</a:t>
            </a:r>
            <a:r>
              <a:rPr lang="zh-CN" altLang="en-US" sz="1600" b="1" dirty="0">
                <a:solidFill>
                  <a:srgbClr val="FF0000"/>
                </a:solidFill>
                <a:latin typeface="微软雅黑" pitchFamily="34" charset="-122"/>
                <a:ea typeface="微软雅黑" pitchFamily="34" charset="-122"/>
              </a:rPr>
              <a:t>温室里的花朵，如何才能担当大任</a:t>
            </a:r>
            <a:r>
              <a:rPr lang="zh-CN" altLang="en-US" sz="1600" dirty="0">
                <a:solidFill>
                  <a:srgbClr val="5F5E5C"/>
                </a:solidFill>
                <a:latin typeface="微软雅黑" pitchFamily="34" charset="-122"/>
                <a:ea typeface="微软雅黑" pitchFamily="34" charset="-122"/>
              </a:rPr>
              <a:t>？</a:t>
            </a:r>
            <a:endParaRPr lang="zh-CN" altLang="zh-CN" sz="1600" b="1" dirty="0">
              <a:solidFill>
                <a:srgbClr val="E67819"/>
              </a:solidFill>
              <a:latin typeface="微软雅黑" pitchFamily="34" charset="-122"/>
              <a:ea typeface="微软雅黑" pitchFamily="34" charset="-122"/>
            </a:endParaRPr>
          </a:p>
        </p:txBody>
      </p:sp>
      <p:sp>
        <p:nvSpPr>
          <p:cNvPr id="5" name="TextBox 4"/>
          <p:cNvSpPr txBox="1"/>
          <p:nvPr/>
        </p:nvSpPr>
        <p:spPr>
          <a:xfrm>
            <a:off x="1055441" y="2780929"/>
            <a:ext cx="9462642" cy="492443"/>
          </a:xfrm>
          <a:prstGeom prst="rect">
            <a:avLst/>
          </a:prstGeom>
          <a:noFill/>
        </p:spPr>
        <p:txBody>
          <a:bodyPr wrap="square" rtlCol="0">
            <a:spAutoFit/>
          </a:bodyPr>
          <a:lstStyle/>
          <a:p>
            <a:pPr>
              <a:lnSpc>
                <a:spcPct val="130000"/>
              </a:lnSpc>
            </a:pPr>
            <a:r>
              <a:rPr lang="en-US" altLang="zh-CN" sz="2000" dirty="0">
                <a:solidFill>
                  <a:srgbClr val="5F5E5C"/>
                </a:solidFill>
                <a:latin typeface="华康俪金黑W8(P)" panose="020B0800000000000000" pitchFamily="34" charset="-122"/>
                <a:ea typeface="华康俪金黑W8(P)" panose="020B0800000000000000" pitchFamily="34" charset="-122"/>
              </a:rPr>
              <a:t>【</a:t>
            </a:r>
            <a:r>
              <a:rPr lang="zh-CN" altLang="en-US" sz="2000" dirty="0">
                <a:solidFill>
                  <a:srgbClr val="5F5E5C"/>
                </a:solidFill>
                <a:latin typeface="华康俪金黑W8(P)" panose="020B0800000000000000" pitchFamily="34" charset="-122"/>
                <a:ea typeface="华康俪金黑W8(P)" panose="020B0800000000000000" pitchFamily="34" charset="-122"/>
              </a:rPr>
              <a:t>案例：</a:t>
            </a:r>
            <a:r>
              <a:rPr lang="zh-CN" altLang="en-US" sz="2000" dirty="0">
                <a:solidFill>
                  <a:srgbClr val="FF8500"/>
                </a:solidFill>
                <a:latin typeface="华康俪金黑W8(P)" panose="020B0800000000000000" pitchFamily="34" charset="-122"/>
                <a:ea typeface="华康俪金黑W8(P)" panose="020B0800000000000000" pitchFamily="34" charset="-122"/>
              </a:rPr>
              <a:t>柳传志的授权培育法</a:t>
            </a:r>
            <a:r>
              <a:rPr lang="en-US" altLang="zh-CN" sz="2000" dirty="0">
                <a:solidFill>
                  <a:srgbClr val="5F5E5C"/>
                </a:solidFill>
                <a:latin typeface="华康俪金黑W8(P)" panose="020B0800000000000000" pitchFamily="34" charset="-122"/>
                <a:ea typeface="华康俪金黑W8(P)" panose="020B0800000000000000" pitchFamily="34" charset="-122"/>
              </a:rPr>
              <a:t>】</a:t>
            </a:r>
            <a:endParaRPr lang="zh-CN" altLang="en-US" sz="2000" dirty="0">
              <a:solidFill>
                <a:srgbClr val="5F5E5C"/>
              </a:solidFill>
              <a:latin typeface="华康俪金黑W8(P)" panose="020B0800000000000000" pitchFamily="34" charset="-122"/>
              <a:ea typeface="华康俪金黑W8(P)" panose="020B0800000000000000" pitchFamily="34" charset="-122"/>
            </a:endParaRPr>
          </a:p>
        </p:txBody>
      </p:sp>
      <p:sp>
        <p:nvSpPr>
          <p:cNvPr id="6" name="TextBox 6"/>
          <p:cNvSpPr txBox="1"/>
          <p:nvPr/>
        </p:nvSpPr>
        <p:spPr>
          <a:xfrm>
            <a:off x="1127448" y="3350426"/>
            <a:ext cx="10009112" cy="2526846"/>
          </a:xfrm>
          <a:prstGeom prst="rect">
            <a:avLst/>
          </a:prstGeom>
          <a:noFill/>
        </p:spPr>
        <p:txBody>
          <a:bodyPr wrap="square" rtlCol="0">
            <a:spAutoFit/>
          </a:bodyPr>
          <a:lstStyle/>
          <a:p>
            <a:pPr>
              <a:lnSpc>
                <a:spcPct val="130000"/>
              </a:lnSpc>
            </a:pPr>
            <a:r>
              <a:rPr lang="zh-CN" altLang="en-US" b="1" dirty="0">
                <a:solidFill>
                  <a:srgbClr val="5F5E5C"/>
                </a:solidFill>
                <a:latin typeface="微软雅黑" pitchFamily="34" charset="-122"/>
                <a:ea typeface="微软雅黑" pitchFamily="34" charset="-122"/>
              </a:rPr>
              <a:t>柳传志培养杨元庆、郭为的做法：</a:t>
            </a:r>
            <a:endParaRPr lang="en-US" altLang="zh-CN" b="1" dirty="0">
              <a:solidFill>
                <a:srgbClr val="5F5E5C"/>
              </a:solidFill>
              <a:latin typeface="微软雅黑" pitchFamily="34" charset="-122"/>
              <a:ea typeface="微软雅黑" pitchFamily="34" charset="-122"/>
            </a:endParaRPr>
          </a:p>
          <a:p>
            <a:pPr marL="285750" indent="-285750">
              <a:lnSpc>
                <a:spcPct val="130000"/>
              </a:lnSpc>
              <a:spcBef>
                <a:spcPts val="600"/>
              </a:spcBef>
              <a:buFont typeface="Arial" pitchFamily="34" charset="0"/>
              <a:buChar char="•"/>
            </a:pPr>
            <a:r>
              <a:rPr lang="zh-CN" altLang="en-US" sz="1600" dirty="0">
                <a:solidFill>
                  <a:srgbClr val="5F5E5C"/>
                </a:solidFill>
                <a:latin typeface="微软雅黑" pitchFamily="34" charset="-122"/>
                <a:ea typeface="微软雅黑" pitchFamily="34" charset="-122"/>
              </a:rPr>
              <a:t>第一，让帅才们逐渐参与决策，参与管理，以在价值观、思想方法甚至工作技巧等诸方面求得一致，同时要求他们不能当被动式接受、传递的齿轮，而是要当主动思考、创造执行的发动机，可以指导，但绝不代替他们自己。</a:t>
            </a:r>
            <a:endParaRPr lang="en-US" altLang="zh-CN" sz="1600" dirty="0">
              <a:solidFill>
                <a:srgbClr val="5F5E5C"/>
              </a:solidFill>
              <a:latin typeface="微软雅黑" pitchFamily="34" charset="-122"/>
              <a:ea typeface="微软雅黑" pitchFamily="34" charset="-122"/>
            </a:endParaRPr>
          </a:p>
          <a:p>
            <a:pPr marL="285750" indent="-285750">
              <a:lnSpc>
                <a:spcPct val="130000"/>
              </a:lnSpc>
              <a:spcBef>
                <a:spcPts val="600"/>
              </a:spcBef>
              <a:buFont typeface="Arial" pitchFamily="34" charset="0"/>
              <a:buChar char="•"/>
            </a:pPr>
            <a:r>
              <a:rPr lang="zh-CN" altLang="en-US" sz="1600" dirty="0">
                <a:solidFill>
                  <a:srgbClr val="5F5E5C"/>
                </a:solidFill>
                <a:latin typeface="微软雅黑" pitchFamily="34" charset="-122"/>
                <a:ea typeface="微软雅黑" pitchFamily="34" charset="-122"/>
              </a:rPr>
              <a:t>第二，先把责权利说清楚，然后放手给他们以机会和舞台，让他们在工作中锻炼成长。这样做的好处：一是群策群力，企业能避免大的决策失误和经营震荡；二是帅才们有职有权，积极性能调动起来；三是他们独当一面后，柳传志也能腾出时间和精力思考一些关乎公司发展的更重大、更长远的问题。</a:t>
            </a:r>
            <a:endParaRPr lang="zh-CN" altLang="zh-CN" sz="1600" b="1" dirty="0">
              <a:solidFill>
                <a:srgbClr val="FF8500"/>
              </a:solidFill>
              <a:latin typeface="微软雅黑" pitchFamily="34" charset="-122"/>
              <a:ea typeface="微软雅黑" pitchFamily="34" charset="-122"/>
            </a:endParaRPr>
          </a:p>
        </p:txBody>
      </p:sp>
      <p:cxnSp>
        <p:nvCxnSpPr>
          <p:cNvPr id="7" name="直接连接符 6"/>
          <p:cNvCxnSpPr/>
          <p:nvPr/>
        </p:nvCxnSpPr>
        <p:spPr>
          <a:xfrm>
            <a:off x="1199456" y="3212976"/>
            <a:ext cx="4212000" cy="0"/>
          </a:xfrm>
          <a:prstGeom prst="line">
            <a:avLst/>
          </a:prstGeom>
          <a:ln w="28575">
            <a:solidFill>
              <a:srgbClr val="FF85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992533"/>
      </p:ext>
    </p:extLst>
  </p:cSld>
  <p:clrMapOvr>
    <a:masterClrMapping/>
  </p:clrMapOvr>
  <mc:AlternateContent xmlns:mc="http://schemas.openxmlformats.org/markup-compatibility/2006" xmlns:p14="http://schemas.microsoft.com/office/powerpoint/2010/main">
    <mc:Choice Requires="p14">
      <p:transition>
        <p14:pan/>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wipe(left)">
                                      <p:cBhvr>
                                        <p:cTn id="7" dur="500"/>
                                        <p:tgtEl>
                                          <p:spTgt spid="44"/>
                                        </p:tgtEl>
                                      </p:cBhvr>
                                    </p:animEffect>
                                  </p:childTnLst>
                                </p:cTn>
                              </p:par>
                            </p:childTnLst>
                          </p:cTn>
                        </p:par>
                        <p:par>
                          <p:cTn id="8" fill="hold">
                            <p:stCondLst>
                              <p:cond delay="500"/>
                            </p:stCondLst>
                            <p:childTnLst>
                              <p:par>
                                <p:cTn id="9" presetID="2" presetClass="entr" presetSubtype="1" decel="100000" fill="hold" grpId="0" nodeType="afterEffect">
                                  <p:stCondLst>
                                    <p:cond delay="0"/>
                                  </p:stCondLst>
                                  <p:childTnLst>
                                    <p:set>
                                      <p:cBhvr>
                                        <p:cTn id="10" dur="1" fill="hold">
                                          <p:stCondLst>
                                            <p:cond delay="0"/>
                                          </p:stCondLst>
                                        </p:cTn>
                                        <p:tgtEl>
                                          <p:spTgt spid="45"/>
                                        </p:tgtEl>
                                        <p:attrNameLst>
                                          <p:attrName>style.visibility</p:attrName>
                                        </p:attrNameLst>
                                      </p:cBhvr>
                                      <p:to>
                                        <p:strVal val="visible"/>
                                      </p:to>
                                    </p:set>
                                    <p:anim calcmode="lin" valueType="num">
                                      <p:cBhvr additive="base">
                                        <p:cTn id="11" dur="500" fill="hold"/>
                                        <p:tgtEl>
                                          <p:spTgt spid="45"/>
                                        </p:tgtEl>
                                        <p:attrNameLst>
                                          <p:attrName>ppt_x</p:attrName>
                                        </p:attrNameLst>
                                      </p:cBhvr>
                                      <p:tavLst>
                                        <p:tav tm="0">
                                          <p:val>
                                            <p:strVal val="#ppt_x"/>
                                          </p:val>
                                        </p:tav>
                                        <p:tav tm="100000">
                                          <p:val>
                                            <p:strVal val="#ppt_x"/>
                                          </p:val>
                                        </p:tav>
                                      </p:tavLst>
                                    </p:anim>
                                    <p:anim calcmode="lin" valueType="num">
                                      <p:cBhvr additive="base">
                                        <p:cTn id="12" dur="500" fill="hold"/>
                                        <p:tgtEl>
                                          <p:spTgt spid="45"/>
                                        </p:tgtEl>
                                        <p:attrNameLst>
                                          <p:attrName>ppt_y</p:attrName>
                                        </p:attrNameLst>
                                      </p:cBhvr>
                                      <p:tavLst>
                                        <p:tav tm="0">
                                          <p:val>
                                            <p:strVal val="0-#ppt_h/2"/>
                                          </p:val>
                                        </p:tav>
                                        <p:tav tm="100000">
                                          <p:val>
                                            <p:strVal val="#ppt_y"/>
                                          </p:val>
                                        </p:tav>
                                      </p:tavLst>
                                    </p:anim>
                                  </p:childTnLst>
                                </p:cTn>
                              </p:par>
                            </p:childTnLst>
                          </p:cTn>
                        </p:par>
                        <p:par>
                          <p:cTn id="13" fill="hold">
                            <p:stCondLst>
                              <p:cond delay="1000"/>
                            </p:stCondLst>
                            <p:childTnLst>
                              <p:par>
                                <p:cTn id="14" presetID="22" presetClass="entr" presetSubtype="8" fill="hold" grpId="0" nodeType="after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wipe(left)">
                                      <p:cBhvr>
                                        <p:cTn id="16" dur="500"/>
                                        <p:tgtEl>
                                          <p:spTgt spid="5"/>
                                        </p:tgtEl>
                                      </p:cBhvr>
                                    </p:animEffect>
                                  </p:childTnLst>
                                </p:cTn>
                              </p:par>
                            </p:childTnLst>
                          </p:cTn>
                        </p:par>
                        <p:par>
                          <p:cTn id="17" fill="hold">
                            <p:stCondLst>
                              <p:cond delay="1500"/>
                            </p:stCondLst>
                            <p:childTnLst>
                              <p:par>
                                <p:cTn id="18" presetID="2" presetClass="entr" presetSubtype="1" decel="100000" fill="hold" grpId="0" nodeType="afterEffect">
                                  <p:stCondLst>
                                    <p:cond delay="0"/>
                                  </p:stCondLst>
                                  <p:childTnLst>
                                    <p:set>
                                      <p:cBhvr>
                                        <p:cTn id="19" dur="1" fill="hold">
                                          <p:stCondLst>
                                            <p:cond delay="0"/>
                                          </p:stCondLst>
                                        </p:cTn>
                                        <p:tgtEl>
                                          <p:spTgt spid="6"/>
                                        </p:tgtEl>
                                        <p:attrNameLst>
                                          <p:attrName>style.visibility</p:attrName>
                                        </p:attrNameLst>
                                      </p:cBhvr>
                                      <p:to>
                                        <p:strVal val="visible"/>
                                      </p:to>
                                    </p:set>
                                    <p:anim calcmode="lin" valueType="num">
                                      <p:cBhvr additive="base">
                                        <p:cTn id="20" dur="500" fill="hold"/>
                                        <p:tgtEl>
                                          <p:spTgt spid="6"/>
                                        </p:tgtEl>
                                        <p:attrNameLst>
                                          <p:attrName>ppt_x</p:attrName>
                                        </p:attrNameLst>
                                      </p:cBhvr>
                                      <p:tavLst>
                                        <p:tav tm="0">
                                          <p:val>
                                            <p:strVal val="#ppt_x"/>
                                          </p:val>
                                        </p:tav>
                                        <p:tav tm="100000">
                                          <p:val>
                                            <p:strVal val="#ppt_x"/>
                                          </p:val>
                                        </p:tav>
                                      </p:tavLst>
                                    </p:anim>
                                    <p:anim calcmode="lin" valueType="num">
                                      <p:cBhvr additive="base">
                                        <p:cTn id="21" dur="500" fill="hold"/>
                                        <p:tgtEl>
                                          <p:spTgt spid="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5" grpId="0"/>
      <p:bldP spid="5" grpId="0"/>
      <p:bldP spid="6"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extBox 43"/>
          <p:cNvSpPr txBox="1"/>
          <p:nvPr/>
        </p:nvSpPr>
        <p:spPr>
          <a:xfrm>
            <a:off x="1055441" y="1336238"/>
            <a:ext cx="5760639" cy="492443"/>
          </a:xfrm>
          <a:prstGeom prst="rect">
            <a:avLst/>
          </a:prstGeom>
          <a:noFill/>
        </p:spPr>
        <p:txBody>
          <a:bodyPr wrap="square" rtlCol="0">
            <a:spAutoFit/>
          </a:bodyPr>
          <a:lstStyle/>
          <a:p>
            <a:pPr>
              <a:lnSpc>
                <a:spcPct val="130000"/>
              </a:lnSpc>
            </a:pPr>
            <a:r>
              <a:rPr lang="zh-CN" altLang="en-US" sz="2000" dirty="0">
                <a:solidFill>
                  <a:srgbClr val="5F5E5C"/>
                </a:solidFill>
                <a:latin typeface="华康俪金黑W8(P)" panose="020B0800000000000000" pitchFamily="34" charset="-122"/>
                <a:ea typeface="华康俪金黑W8(P)" panose="020B0800000000000000" pitchFamily="34" charset="-122"/>
              </a:rPr>
              <a:t>（四）轮岗</a:t>
            </a:r>
          </a:p>
        </p:txBody>
      </p:sp>
      <p:sp>
        <p:nvSpPr>
          <p:cNvPr id="45" name="TextBox 6"/>
          <p:cNvSpPr txBox="1"/>
          <p:nvPr/>
        </p:nvSpPr>
        <p:spPr>
          <a:xfrm>
            <a:off x="1127448" y="1840294"/>
            <a:ext cx="3096344" cy="1692771"/>
          </a:xfrm>
          <a:prstGeom prst="rect">
            <a:avLst/>
          </a:prstGeom>
          <a:noFill/>
        </p:spPr>
        <p:txBody>
          <a:bodyPr wrap="square" rtlCol="0">
            <a:spAutoFit/>
          </a:bodyPr>
          <a:lstStyle/>
          <a:p>
            <a:pPr>
              <a:lnSpc>
                <a:spcPct val="130000"/>
              </a:lnSpc>
            </a:pPr>
            <a:r>
              <a:rPr lang="zh-CN" altLang="en-US" sz="1600" dirty="0">
                <a:solidFill>
                  <a:srgbClr val="5F5E5C"/>
                </a:solidFill>
                <a:latin typeface="微软雅黑" pitchFamily="34" charset="-122"/>
                <a:ea typeface="微软雅黑" pitchFamily="34" charset="-122"/>
              </a:rPr>
              <a:t>必要的轮岗是人才辈出的有效机制。轮岗可以有效解决企业员工</a:t>
            </a:r>
            <a:r>
              <a:rPr lang="zh-CN" altLang="en-US" sz="1600" b="1" dirty="0">
                <a:solidFill>
                  <a:srgbClr val="FF8500"/>
                </a:solidFill>
                <a:latin typeface="微软雅黑" pitchFamily="34" charset="-122"/>
                <a:ea typeface="微软雅黑" pitchFamily="34" charset="-122"/>
              </a:rPr>
              <a:t>职业倦怠</a:t>
            </a:r>
            <a:r>
              <a:rPr lang="zh-CN" altLang="en-US" sz="1600" dirty="0">
                <a:solidFill>
                  <a:srgbClr val="5F5E5C"/>
                </a:solidFill>
                <a:latin typeface="微软雅黑" pitchFamily="34" charset="-122"/>
                <a:ea typeface="微软雅黑" pitchFamily="34" charset="-122"/>
              </a:rPr>
              <a:t>与</a:t>
            </a:r>
            <a:r>
              <a:rPr lang="zh-CN" altLang="en-US" sz="1600" b="1" dirty="0">
                <a:solidFill>
                  <a:srgbClr val="FF8500"/>
                </a:solidFill>
                <a:latin typeface="微软雅黑" pitchFamily="34" charset="-122"/>
                <a:ea typeface="微软雅黑" pitchFamily="34" charset="-122"/>
              </a:rPr>
              <a:t>人才断层</a:t>
            </a:r>
            <a:r>
              <a:rPr lang="zh-CN" altLang="en-US" sz="1600" dirty="0">
                <a:solidFill>
                  <a:srgbClr val="5F5E5C"/>
                </a:solidFill>
                <a:latin typeface="微软雅黑" pitchFamily="34" charset="-122"/>
                <a:ea typeface="微软雅黑" pitchFamily="34" charset="-122"/>
              </a:rPr>
              <a:t>的问题，特别是能发现员工真正的擅长，并培养出</a:t>
            </a:r>
            <a:r>
              <a:rPr lang="zh-CN" altLang="en-US" sz="1600" b="1" dirty="0">
                <a:solidFill>
                  <a:srgbClr val="FF8500"/>
                </a:solidFill>
                <a:latin typeface="微软雅黑" pitchFamily="34" charset="-122"/>
                <a:ea typeface="微软雅黑" pitchFamily="34" charset="-122"/>
              </a:rPr>
              <a:t>一专多能</a:t>
            </a:r>
            <a:r>
              <a:rPr lang="zh-CN" altLang="en-US" sz="1600" dirty="0">
                <a:solidFill>
                  <a:srgbClr val="5F5E5C"/>
                </a:solidFill>
                <a:latin typeface="微软雅黑" pitchFamily="34" charset="-122"/>
                <a:ea typeface="微软雅黑" pitchFamily="34" charset="-122"/>
              </a:rPr>
              <a:t>的人才。</a:t>
            </a:r>
            <a:endParaRPr lang="zh-CN" altLang="zh-CN" sz="1600" b="1" dirty="0">
              <a:solidFill>
                <a:srgbClr val="E67819"/>
              </a:solidFill>
              <a:latin typeface="微软雅黑" pitchFamily="34" charset="-122"/>
              <a:ea typeface="微软雅黑" pitchFamily="34" charset="-122"/>
            </a:endParaRPr>
          </a:p>
        </p:txBody>
      </p:sp>
      <p:pic>
        <p:nvPicPr>
          <p:cNvPr id="6" name="Picture 2" descr="C:\Documents and Settings\t11318\桌面\188709-120619141T980.jpg"/>
          <p:cNvPicPr>
            <a:picLocks noChangeAspect="1" noChangeArrowheads="1"/>
          </p:cNvPicPr>
          <p:nvPr/>
        </p:nvPicPr>
        <p:blipFill rotWithShape="1">
          <a:blip r:embed="rId2" cstate="print">
            <a:extLst>
              <a:ext uri="{28A0092B-C50C-407E-A947-70E740481C1C}">
                <a14:useLocalDpi xmlns:a14="http://schemas.microsoft.com/office/drawing/2010/main"/>
              </a:ext>
            </a:extLst>
          </a:blip>
          <a:srcRect/>
          <a:stretch/>
        </p:blipFill>
        <p:spPr bwMode="auto">
          <a:xfrm>
            <a:off x="4500922" y="1412776"/>
            <a:ext cx="6645600" cy="4425350"/>
          </a:xfrm>
          <a:prstGeom prst="rect">
            <a:avLst/>
          </a:prstGeom>
          <a:ln w="28575">
            <a:solidFill>
              <a:schemeClr val="bg1"/>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5988385"/>
      </p:ext>
    </p:extLst>
  </p:cSld>
  <p:clrMapOvr>
    <a:masterClrMapping/>
  </p:clrMapOvr>
  <mc:AlternateContent xmlns:mc="http://schemas.openxmlformats.org/markup-compatibility/2006" xmlns:p14="http://schemas.microsoft.com/office/powerpoint/2010/main">
    <mc:Choice Requires="p14">
      <p:transition>
        <p14:pan/>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wipe(left)">
                                      <p:cBhvr>
                                        <p:cTn id="7" dur="500"/>
                                        <p:tgtEl>
                                          <p:spTgt spid="44"/>
                                        </p:tgtEl>
                                      </p:cBhvr>
                                    </p:animEffect>
                                  </p:childTnLst>
                                </p:cTn>
                              </p:par>
                            </p:childTnLst>
                          </p:cTn>
                        </p:par>
                        <p:par>
                          <p:cTn id="8" fill="hold">
                            <p:stCondLst>
                              <p:cond delay="500"/>
                            </p:stCondLst>
                            <p:childTnLst>
                              <p:par>
                                <p:cTn id="9" presetID="2" presetClass="entr" presetSubtype="1" decel="100000" fill="hold" grpId="0" nodeType="afterEffect">
                                  <p:stCondLst>
                                    <p:cond delay="0"/>
                                  </p:stCondLst>
                                  <p:childTnLst>
                                    <p:set>
                                      <p:cBhvr>
                                        <p:cTn id="10" dur="1" fill="hold">
                                          <p:stCondLst>
                                            <p:cond delay="0"/>
                                          </p:stCondLst>
                                        </p:cTn>
                                        <p:tgtEl>
                                          <p:spTgt spid="45"/>
                                        </p:tgtEl>
                                        <p:attrNameLst>
                                          <p:attrName>style.visibility</p:attrName>
                                        </p:attrNameLst>
                                      </p:cBhvr>
                                      <p:to>
                                        <p:strVal val="visible"/>
                                      </p:to>
                                    </p:set>
                                    <p:anim calcmode="lin" valueType="num">
                                      <p:cBhvr additive="base">
                                        <p:cTn id="11" dur="500" fill="hold"/>
                                        <p:tgtEl>
                                          <p:spTgt spid="45"/>
                                        </p:tgtEl>
                                        <p:attrNameLst>
                                          <p:attrName>ppt_x</p:attrName>
                                        </p:attrNameLst>
                                      </p:cBhvr>
                                      <p:tavLst>
                                        <p:tav tm="0">
                                          <p:val>
                                            <p:strVal val="#ppt_x"/>
                                          </p:val>
                                        </p:tav>
                                        <p:tav tm="100000">
                                          <p:val>
                                            <p:strVal val="#ppt_x"/>
                                          </p:val>
                                        </p:tav>
                                      </p:tavLst>
                                    </p:anim>
                                    <p:anim calcmode="lin" valueType="num">
                                      <p:cBhvr additive="base">
                                        <p:cTn id="12" dur="500" fill="hold"/>
                                        <p:tgtEl>
                                          <p:spTgt spid="4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5"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extBox 43"/>
          <p:cNvSpPr txBox="1"/>
          <p:nvPr/>
        </p:nvSpPr>
        <p:spPr>
          <a:xfrm>
            <a:off x="1055441" y="1336238"/>
            <a:ext cx="5760639" cy="492443"/>
          </a:xfrm>
          <a:prstGeom prst="rect">
            <a:avLst/>
          </a:prstGeom>
          <a:noFill/>
        </p:spPr>
        <p:txBody>
          <a:bodyPr wrap="square" rtlCol="0">
            <a:spAutoFit/>
          </a:bodyPr>
          <a:lstStyle/>
          <a:p>
            <a:pPr>
              <a:lnSpc>
                <a:spcPct val="130000"/>
              </a:lnSpc>
            </a:pPr>
            <a:r>
              <a:rPr lang="zh-CN" altLang="en-US" sz="2000" dirty="0">
                <a:solidFill>
                  <a:srgbClr val="5F5E5C"/>
                </a:solidFill>
                <a:latin typeface="华康俪金黑W8(P)" panose="020B0800000000000000" pitchFamily="34" charset="-122"/>
                <a:ea typeface="华康俪金黑W8(P)" panose="020B0800000000000000" pitchFamily="34" charset="-122"/>
              </a:rPr>
              <a:t>（五）学习分享会</a:t>
            </a:r>
          </a:p>
        </p:txBody>
      </p:sp>
      <p:sp>
        <p:nvSpPr>
          <p:cNvPr id="5" name="TextBox 6"/>
          <p:cNvSpPr txBox="1"/>
          <p:nvPr/>
        </p:nvSpPr>
        <p:spPr>
          <a:xfrm>
            <a:off x="1127448" y="1840293"/>
            <a:ext cx="10009112" cy="1052596"/>
          </a:xfrm>
          <a:prstGeom prst="rect">
            <a:avLst/>
          </a:prstGeom>
          <a:noFill/>
        </p:spPr>
        <p:txBody>
          <a:bodyPr wrap="square" rtlCol="0">
            <a:spAutoFit/>
          </a:bodyPr>
          <a:lstStyle/>
          <a:p>
            <a:pPr>
              <a:lnSpc>
                <a:spcPct val="130000"/>
              </a:lnSpc>
            </a:pPr>
            <a:r>
              <a:rPr lang="zh-CN" altLang="en-US" sz="1600" dirty="0">
                <a:solidFill>
                  <a:srgbClr val="5F5E5C"/>
                </a:solidFill>
                <a:latin typeface="微软雅黑" pitchFamily="34" charset="-122"/>
                <a:ea typeface="微软雅黑" pitchFamily="34" charset="-122"/>
              </a:rPr>
              <a:t>团队成员学习分享会是建设“学习型团队”的非常好的工具，在培育下属方面可以借鉴使用。学习分享会是通过团队成员定期对工作上或生活上的经验、感悟以及学习到的知识进行集中分享的方式，来促进团队成员的学习和进步。</a:t>
            </a:r>
            <a:r>
              <a:rPr lang="zh-CN" altLang="en-US" sz="1600" b="1" dirty="0">
                <a:solidFill>
                  <a:srgbClr val="FF8500"/>
                </a:solidFill>
                <a:latin typeface="微软雅黑" pitchFamily="34" charset="-122"/>
                <a:ea typeface="微软雅黑" pitchFamily="34" charset="-122"/>
              </a:rPr>
              <a:t>这既是一种分享，也是一种监督。</a:t>
            </a:r>
            <a:endParaRPr lang="zh-CN" altLang="zh-CN" sz="1600" b="1" dirty="0">
              <a:solidFill>
                <a:srgbClr val="FF8500"/>
              </a:solidFill>
              <a:latin typeface="微软雅黑" pitchFamily="34" charset="-122"/>
              <a:ea typeface="微软雅黑" pitchFamily="34" charset="-122"/>
            </a:endParaRPr>
          </a:p>
        </p:txBody>
      </p:sp>
      <p:sp>
        <p:nvSpPr>
          <p:cNvPr id="8" name="TextBox 6"/>
          <p:cNvSpPr txBox="1"/>
          <p:nvPr/>
        </p:nvSpPr>
        <p:spPr>
          <a:xfrm>
            <a:off x="1127448" y="3350426"/>
            <a:ext cx="10009112" cy="1683538"/>
          </a:xfrm>
          <a:prstGeom prst="rect">
            <a:avLst/>
          </a:prstGeom>
          <a:noFill/>
        </p:spPr>
        <p:txBody>
          <a:bodyPr wrap="square" rtlCol="0">
            <a:spAutoFit/>
          </a:bodyPr>
          <a:lstStyle/>
          <a:p>
            <a:pPr>
              <a:lnSpc>
                <a:spcPct val="130000"/>
              </a:lnSpc>
            </a:pPr>
            <a:r>
              <a:rPr lang="en-US" altLang="zh-CN" sz="2000" b="1" dirty="0">
                <a:solidFill>
                  <a:srgbClr val="FF8500"/>
                </a:solidFill>
                <a:latin typeface="微软雅黑" pitchFamily="34" charset="-122"/>
                <a:ea typeface="微软雅黑" pitchFamily="34" charset="-122"/>
              </a:rPr>
              <a:t>【</a:t>
            </a:r>
            <a:r>
              <a:rPr lang="zh-CN" altLang="en-US" sz="2000" b="1" dirty="0">
                <a:solidFill>
                  <a:srgbClr val="FF8500"/>
                </a:solidFill>
                <a:latin typeface="微软雅黑" pitchFamily="34" charset="-122"/>
                <a:ea typeface="微软雅黑" pitchFamily="34" charset="-122"/>
              </a:rPr>
              <a:t>参考：学习分享会的议程</a:t>
            </a:r>
            <a:r>
              <a:rPr lang="en-US" altLang="zh-CN" sz="2000" b="1" dirty="0">
                <a:solidFill>
                  <a:srgbClr val="FF8500"/>
                </a:solidFill>
                <a:latin typeface="微软雅黑" pitchFamily="34" charset="-122"/>
                <a:ea typeface="微软雅黑" pitchFamily="34" charset="-122"/>
              </a:rPr>
              <a:t>】</a:t>
            </a:r>
          </a:p>
          <a:p>
            <a:pPr>
              <a:lnSpc>
                <a:spcPct val="130000"/>
              </a:lnSpc>
              <a:spcBef>
                <a:spcPts val="600"/>
              </a:spcBef>
            </a:pPr>
            <a:r>
              <a:rPr lang="zh-CN" altLang="en-US" sz="1600" b="1" dirty="0">
                <a:solidFill>
                  <a:srgbClr val="5F5E5C"/>
                </a:solidFill>
                <a:latin typeface="微软雅黑" pitchFamily="34" charset="-122"/>
                <a:ea typeface="微软雅黑" pitchFamily="34" charset="-122"/>
              </a:rPr>
              <a:t>一、每位团队成员分享一个自己过去成功的故事，其他人谈出感受或略作点评。</a:t>
            </a:r>
          </a:p>
          <a:p>
            <a:pPr>
              <a:lnSpc>
                <a:spcPct val="130000"/>
              </a:lnSpc>
              <a:spcBef>
                <a:spcPts val="600"/>
              </a:spcBef>
            </a:pPr>
            <a:r>
              <a:rPr lang="zh-CN" altLang="en-US" sz="1600" b="1" dirty="0">
                <a:solidFill>
                  <a:srgbClr val="5F5E5C"/>
                </a:solidFill>
                <a:latin typeface="微软雅黑" pitchFamily="34" charset="-122"/>
                <a:ea typeface="微软雅黑" pitchFamily="34" charset="-122"/>
              </a:rPr>
              <a:t>二、每位团队成员分享自己近期通过读书、上网或看视频等学到的让自己感触很深的道理。</a:t>
            </a:r>
          </a:p>
          <a:p>
            <a:pPr>
              <a:lnSpc>
                <a:spcPct val="130000"/>
              </a:lnSpc>
              <a:spcBef>
                <a:spcPts val="600"/>
              </a:spcBef>
            </a:pPr>
            <a:r>
              <a:rPr lang="zh-CN" altLang="en-US" sz="1600" b="1" dirty="0">
                <a:solidFill>
                  <a:srgbClr val="5F5E5C"/>
                </a:solidFill>
                <a:latin typeface="微软雅黑" pitchFamily="34" charset="-122"/>
                <a:ea typeface="微软雅黑" pitchFamily="34" charset="-122"/>
              </a:rPr>
              <a:t>三、每位团队成员分享近期工作、生活上的感悟或总结出的道理。</a:t>
            </a:r>
          </a:p>
        </p:txBody>
      </p:sp>
    </p:spTree>
    <p:extLst>
      <p:ext uri="{BB962C8B-B14F-4D97-AF65-F5344CB8AC3E}">
        <p14:creationId xmlns:p14="http://schemas.microsoft.com/office/powerpoint/2010/main" val="2066182845"/>
      </p:ext>
    </p:extLst>
  </p:cSld>
  <p:clrMapOvr>
    <a:masterClrMapping/>
  </p:clrMapOvr>
  <mc:AlternateContent xmlns:mc="http://schemas.openxmlformats.org/markup-compatibility/2006" xmlns:p14="http://schemas.microsoft.com/office/powerpoint/2010/main">
    <mc:Choice Requires="p14">
      <p:transition>
        <p14:pan/>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wipe(left)">
                                      <p:cBhvr>
                                        <p:cTn id="7" dur="500"/>
                                        <p:tgtEl>
                                          <p:spTgt spid="44"/>
                                        </p:tgtEl>
                                      </p:cBhvr>
                                    </p:animEffect>
                                  </p:childTnLst>
                                </p:cTn>
                              </p:par>
                            </p:childTnLst>
                          </p:cTn>
                        </p:par>
                        <p:par>
                          <p:cTn id="8" fill="hold">
                            <p:stCondLst>
                              <p:cond delay="500"/>
                            </p:stCondLst>
                            <p:childTnLst>
                              <p:par>
                                <p:cTn id="9" presetID="2" presetClass="entr" presetSubtype="1" decel="10000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ppt_x"/>
                                          </p:val>
                                        </p:tav>
                                        <p:tav tm="100000">
                                          <p:val>
                                            <p:strVal val="#ppt_x"/>
                                          </p:val>
                                        </p:tav>
                                      </p:tavLst>
                                    </p:anim>
                                    <p:anim calcmode="lin" valueType="num">
                                      <p:cBhvr additive="base">
                                        <p:cTn id="1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5" grpId="0"/>
      <p:bldP spid="8"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11"/>
          <p:cNvSpPr txBox="1"/>
          <p:nvPr/>
        </p:nvSpPr>
        <p:spPr>
          <a:xfrm>
            <a:off x="6382866" y="2257708"/>
            <a:ext cx="1261885" cy="523220"/>
          </a:xfrm>
          <a:prstGeom prst="rect">
            <a:avLst/>
          </a:prstGeom>
          <a:noFill/>
        </p:spPr>
        <p:txBody>
          <a:bodyPr wrap="none" rtlCol="0">
            <a:spAutoFit/>
          </a:bodyPr>
          <a:lstStyle/>
          <a:p>
            <a:pPr algn="r"/>
            <a:r>
              <a:rPr lang="zh-CN" altLang="en-US" sz="2800" dirty="0">
                <a:solidFill>
                  <a:prstClr val="white"/>
                </a:solidFill>
                <a:latin typeface="微软雅黑" pitchFamily="34" charset="-122"/>
                <a:ea typeface="微软雅黑" pitchFamily="34" charset="-122"/>
              </a:rPr>
              <a:t>第五章</a:t>
            </a:r>
          </a:p>
        </p:txBody>
      </p:sp>
      <p:sp>
        <p:nvSpPr>
          <p:cNvPr id="11" name="文本占位符 3"/>
          <p:cNvSpPr txBox="1">
            <a:spLocks/>
          </p:cNvSpPr>
          <p:nvPr/>
        </p:nvSpPr>
        <p:spPr>
          <a:xfrm>
            <a:off x="6300986" y="2924945"/>
            <a:ext cx="4187502" cy="792087"/>
          </a:xfrm>
          <a:prstGeom prst="rect">
            <a:avLst/>
          </a:prstGeom>
        </p:spPr>
        <p:txBody>
          <a:bodyPr vert="horz" lIns="91440" tIns="45720" rIns="91440" bIns="45720" rtlCol="0" anchor="ctr">
            <a:noAutofit/>
          </a:bodyPr>
          <a:lstStyle>
            <a:lvl1pPr marL="0" indent="0" algn="l" defTabSz="914400" rtl="0" eaLnBrk="1" latinLnBrk="0" hangingPunct="1">
              <a:spcBef>
                <a:spcPct val="20000"/>
              </a:spcBef>
              <a:buFont typeface="Arial" pitchFamily="34" charset="0"/>
              <a:buNone/>
              <a:defRPr sz="2800" b="1" kern="1200">
                <a:solidFill>
                  <a:srgbClr val="56762C"/>
                </a:solidFill>
                <a:latin typeface="+mn-lt"/>
                <a:ea typeface="+mn-ea"/>
                <a:cs typeface="+mn-cs"/>
              </a:defRPr>
            </a:lvl1pPr>
            <a:lvl2pPr marL="457200" indent="0" algn="l" defTabSz="914400" rtl="0" eaLnBrk="1" latinLnBrk="0" hangingPunct="1">
              <a:spcBef>
                <a:spcPct val="20000"/>
              </a:spcBef>
              <a:buFont typeface="Arial" pitchFamily="34" charset="0"/>
              <a:buNone/>
              <a:defRPr sz="1800" kern="1200">
                <a:solidFill>
                  <a:schemeClr val="tx1">
                    <a:tint val="75000"/>
                  </a:schemeClr>
                </a:solidFill>
                <a:latin typeface="+mn-lt"/>
                <a:ea typeface="+mn-ea"/>
                <a:cs typeface="+mn-cs"/>
              </a:defRPr>
            </a:lvl2pPr>
            <a:lvl3pPr marL="914400" indent="0" algn="l" defTabSz="914400" rtl="0" eaLnBrk="1" latinLnBrk="0" hangingPunct="1">
              <a:spcBef>
                <a:spcPct val="20000"/>
              </a:spcBef>
              <a:buFont typeface="Arial" pitchFamily="34" charset="0"/>
              <a:buNone/>
              <a:defRPr sz="1600" kern="1200">
                <a:solidFill>
                  <a:schemeClr val="tx1">
                    <a:tint val="75000"/>
                  </a:schemeClr>
                </a:solidFill>
                <a:latin typeface="+mn-lt"/>
                <a:ea typeface="+mn-ea"/>
                <a:cs typeface="+mn-cs"/>
              </a:defRPr>
            </a:lvl3pPr>
            <a:lvl4pPr marL="1371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4pPr>
            <a:lvl5pPr marL="18288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5pPr>
            <a:lvl6pPr marL="22860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9pPr>
          </a:lstStyle>
          <a:p>
            <a:r>
              <a:rPr lang="zh-CN" altLang="en-US" sz="4800" dirty="0">
                <a:solidFill>
                  <a:prstClr val="white"/>
                </a:solidFill>
                <a:ea typeface="微软雅黑" pitchFamily="34" charset="-122"/>
              </a:rPr>
              <a:t>留人篇</a:t>
            </a:r>
          </a:p>
        </p:txBody>
      </p:sp>
      <p:sp>
        <p:nvSpPr>
          <p:cNvPr id="12" name="矩形 11"/>
          <p:cNvSpPr/>
          <p:nvPr/>
        </p:nvSpPr>
        <p:spPr>
          <a:xfrm>
            <a:off x="6312024" y="2841386"/>
            <a:ext cx="4536504" cy="21600"/>
          </a:xfrm>
          <a:prstGeom prst="rect">
            <a:avLst/>
          </a:prstGeom>
          <a:solidFill>
            <a:schemeClr val="bg1"/>
          </a:solidFill>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solidFill>
                <a:prstClr val="white"/>
              </a:solidFill>
            </a:endParaRPr>
          </a:p>
        </p:txBody>
      </p:sp>
      <p:sp>
        <p:nvSpPr>
          <p:cNvPr id="5" name="椭圆 4"/>
          <p:cNvSpPr/>
          <p:nvPr/>
        </p:nvSpPr>
        <p:spPr>
          <a:xfrm>
            <a:off x="1775520" y="1026782"/>
            <a:ext cx="3672408" cy="3672408"/>
          </a:xfrm>
          <a:prstGeom prst="ellipse">
            <a:avLst/>
          </a:prstGeom>
          <a:blipFill dpi="0" rotWithShape="1">
            <a:blip r:embed="rId2" cstate="screen">
              <a:extLst>
                <a:ext uri="{28A0092B-C50C-407E-A947-70E740481C1C}">
                  <a14:useLocalDpi xmlns:a14="http://schemas.microsoft.com/office/drawing/2010/main"/>
                </a:ext>
              </a:extLst>
            </a:blip>
            <a:srcRect/>
            <a:stretch>
              <a:fillRect/>
            </a:stretch>
          </a:blipFill>
          <a:ln>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Tree>
    <p:extLst>
      <p:ext uri="{BB962C8B-B14F-4D97-AF65-F5344CB8AC3E}">
        <p14:creationId xmlns:p14="http://schemas.microsoft.com/office/powerpoint/2010/main" val="3271990630"/>
      </p:ext>
    </p:extLst>
  </p:cSld>
  <p:clrMapOvr>
    <a:masterClrMapping/>
  </p:clrMapOvr>
  <mc:AlternateContent xmlns:mc="http://schemas.openxmlformats.org/markup-compatibility/2006" xmlns:p14="http://schemas.microsoft.com/office/powerpoint/2010/main">
    <mc:Choice Requires="p14">
      <p:transition spd="med">
        <p14:prism isInverted="1"/>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ntr" presetSubtype="0" fill="hold" grpId="0" nodeType="withEffect">
                                      <p:stCondLst>
                                        <p:cond delay="200"/>
                                      </p:stCondLst>
                                      <p:iterate type="lt">
                                        <p:tmPct val="10000"/>
                                      </p:iterate>
                                      <p:childTnLst>
                                        <p:set>
                                          <p:cBhvr>
                                            <p:cTn id="6" dur="1" fill="hold">
                                              <p:stCondLst>
                                                <p:cond delay="0"/>
                                              </p:stCondLst>
                                            </p:cTn>
                                            <p:tgtEl>
                                              <p:spTgt spid="10"/>
                                            </p:tgtEl>
                                            <p:attrNameLst>
                                              <p:attrName>style.visibility</p:attrName>
                                            </p:attrNameLst>
                                          </p:cBhvr>
                                          <p:to>
                                            <p:strVal val="visible"/>
                                          </p:to>
                                        </p:set>
                                        <p:anim calcmode="lin" valueType="num">
                                          <p:cBhvr>
                                            <p:cTn id="7" dur="1000" fill="hold"/>
                                            <p:tgtEl>
                                              <p:spTgt spid="10"/>
                                            </p:tgtEl>
                                            <p:attrNameLst>
                                              <p:attrName>ppt_w</p:attrName>
                                            </p:attrNameLst>
                                          </p:cBhvr>
                                          <p:tavLst>
                                            <p:tav tm="0">
                                              <p:val>
                                                <p:fltVal val="0"/>
                                              </p:val>
                                            </p:tav>
                                            <p:tav tm="100000">
                                              <p:val>
                                                <p:strVal val="#ppt_w"/>
                                              </p:val>
                                            </p:tav>
                                          </p:tavLst>
                                        </p:anim>
                                        <p:anim calcmode="lin" valueType="num">
                                          <p:cBhvr>
                                            <p:cTn id="8" dur="1000" fill="hold"/>
                                            <p:tgtEl>
                                              <p:spTgt spid="10"/>
                                            </p:tgtEl>
                                            <p:attrNameLst>
                                              <p:attrName>ppt_h</p:attrName>
                                            </p:attrNameLst>
                                          </p:cBhvr>
                                          <p:tavLst>
                                            <p:tav tm="0">
                                              <p:val>
                                                <p:fltVal val="0"/>
                                              </p:val>
                                            </p:tav>
                                            <p:tav tm="100000">
                                              <p:val>
                                                <p:strVal val="#ppt_h"/>
                                              </p:val>
                                            </p:tav>
                                          </p:tavLst>
                                        </p:anim>
                                        <p:anim calcmode="lin" valueType="num">
                                          <p:cBhvr>
                                            <p:cTn id="9" dur="1000" fill="hold"/>
                                            <p:tgtEl>
                                              <p:spTgt spid="10"/>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10"/>
                                            </p:tgtEl>
                                            <p:attrNameLst>
                                              <p:attrName>ppt_y</p:attrName>
                                            </p:attrNameLst>
                                          </p:cBhvr>
                                          <p:tavLst>
                                            <p:tav tm="0" fmla="#ppt_y+(sin(-2*pi*(1-$))*-#ppt_x+cos(-2*pi*(1-$))*(1-#ppt_y))*(1-$)">
                                              <p:val>
                                                <p:fltVal val="0"/>
                                              </p:val>
                                            </p:tav>
                                            <p:tav tm="100000">
                                              <p:val>
                                                <p:fltVal val="1"/>
                                              </p:val>
                                            </p:tav>
                                          </p:tavLst>
                                        </p:anim>
                                      </p:childTnLst>
                                    </p:cTn>
                                  </p:par>
                                </p:childTnLst>
                              </p:cTn>
                            </p:par>
                            <p:par>
                              <p:cTn id="11" fill="hold">
                                <p:stCondLst>
                                  <p:cond delay="1400"/>
                                </p:stCondLst>
                                <p:childTnLst>
                                  <p:par>
                                    <p:cTn id="12" presetID="2" presetClass="entr" presetSubtype="2" fill="hold" grpId="0" nodeType="afterEffect" p14:presetBounceEnd="57500">
                                      <p:stCondLst>
                                        <p:cond delay="0"/>
                                      </p:stCondLst>
                                      <p:childTnLst>
                                        <p:set>
                                          <p:cBhvr>
                                            <p:cTn id="13" dur="1" fill="hold">
                                              <p:stCondLst>
                                                <p:cond delay="0"/>
                                              </p:stCondLst>
                                            </p:cTn>
                                            <p:tgtEl>
                                              <p:spTgt spid="12"/>
                                            </p:tgtEl>
                                            <p:attrNameLst>
                                              <p:attrName>style.visibility</p:attrName>
                                            </p:attrNameLst>
                                          </p:cBhvr>
                                          <p:to>
                                            <p:strVal val="visible"/>
                                          </p:to>
                                        </p:set>
                                        <p:anim calcmode="lin" valueType="num" p14:bounceEnd="57500">
                                          <p:cBhvr additive="base">
                                            <p:cTn id="14" dur="400" fill="hold"/>
                                            <p:tgtEl>
                                              <p:spTgt spid="12"/>
                                            </p:tgtEl>
                                            <p:attrNameLst>
                                              <p:attrName>ppt_x</p:attrName>
                                            </p:attrNameLst>
                                          </p:cBhvr>
                                          <p:tavLst>
                                            <p:tav tm="0">
                                              <p:val>
                                                <p:strVal val="1+#ppt_w/2"/>
                                              </p:val>
                                            </p:tav>
                                            <p:tav tm="100000">
                                              <p:val>
                                                <p:strVal val="#ppt_x"/>
                                              </p:val>
                                            </p:tav>
                                          </p:tavLst>
                                        </p:anim>
                                        <p:anim calcmode="lin" valueType="num" p14:bounceEnd="57500">
                                          <p:cBhvr additive="base">
                                            <p:cTn id="15" dur="400" fill="hold"/>
                                            <p:tgtEl>
                                              <p:spTgt spid="12"/>
                                            </p:tgtEl>
                                            <p:attrNameLst>
                                              <p:attrName>ppt_y</p:attrName>
                                            </p:attrNameLst>
                                          </p:cBhvr>
                                          <p:tavLst>
                                            <p:tav tm="0">
                                              <p:val>
                                                <p:strVal val="#ppt_y"/>
                                              </p:val>
                                            </p:tav>
                                            <p:tav tm="100000">
                                              <p:val>
                                                <p:strVal val="#ppt_y"/>
                                              </p:val>
                                            </p:tav>
                                          </p:tavLst>
                                        </p:anim>
                                      </p:childTnLst>
                                    </p:cTn>
                                  </p:par>
                                </p:childTnLst>
                              </p:cTn>
                            </p:par>
                            <p:par>
                              <p:cTn id="16" fill="hold">
                                <p:stCondLst>
                                  <p:cond delay="1800"/>
                                </p:stCondLst>
                                <p:childTnLst>
                                  <p:par>
                                    <p:cTn id="17" presetID="22" presetClass="entr" presetSubtype="8"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wipe(left)">
                                          <p:cBhvr>
                                            <p:cTn id="1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ntr" presetSubtype="0" fill="hold" grpId="0" nodeType="withEffect">
                                      <p:stCondLst>
                                        <p:cond delay="200"/>
                                      </p:stCondLst>
                                      <p:iterate type="lt">
                                        <p:tmPct val="10000"/>
                                      </p:iterate>
                                      <p:childTnLst>
                                        <p:set>
                                          <p:cBhvr>
                                            <p:cTn id="6" dur="1" fill="hold">
                                              <p:stCondLst>
                                                <p:cond delay="0"/>
                                              </p:stCondLst>
                                            </p:cTn>
                                            <p:tgtEl>
                                              <p:spTgt spid="10"/>
                                            </p:tgtEl>
                                            <p:attrNameLst>
                                              <p:attrName>style.visibility</p:attrName>
                                            </p:attrNameLst>
                                          </p:cBhvr>
                                          <p:to>
                                            <p:strVal val="visible"/>
                                          </p:to>
                                        </p:set>
                                        <p:anim calcmode="lin" valueType="num">
                                          <p:cBhvr>
                                            <p:cTn id="7" dur="1000" fill="hold"/>
                                            <p:tgtEl>
                                              <p:spTgt spid="10"/>
                                            </p:tgtEl>
                                            <p:attrNameLst>
                                              <p:attrName>ppt_w</p:attrName>
                                            </p:attrNameLst>
                                          </p:cBhvr>
                                          <p:tavLst>
                                            <p:tav tm="0">
                                              <p:val>
                                                <p:fltVal val="0"/>
                                              </p:val>
                                            </p:tav>
                                            <p:tav tm="100000">
                                              <p:val>
                                                <p:strVal val="#ppt_w"/>
                                              </p:val>
                                            </p:tav>
                                          </p:tavLst>
                                        </p:anim>
                                        <p:anim calcmode="lin" valueType="num">
                                          <p:cBhvr>
                                            <p:cTn id="8" dur="1000" fill="hold"/>
                                            <p:tgtEl>
                                              <p:spTgt spid="10"/>
                                            </p:tgtEl>
                                            <p:attrNameLst>
                                              <p:attrName>ppt_h</p:attrName>
                                            </p:attrNameLst>
                                          </p:cBhvr>
                                          <p:tavLst>
                                            <p:tav tm="0">
                                              <p:val>
                                                <p:fltVal val="0"/>
                                              </p:val>
                                            </p:tav>
                                            <p:tav tm="100000">
                                              <p:val>
                                                <p:strVal val="#ppt_h"/>
                                              </p:val>
                                            </p:tav>
                                          </p:tavLst>
                                        </p:anim>
                                        <p:anim calcmode="lin" valueType="num">
                                          <p:cBhvr>
                                            <p:cTn id="9" dur="1000" fill="hold"/>
                                            <p:tgtEl>
                                              <p:spTgt spid="10"/>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10"/>
                                            </p:tgtEl>
                                            <p:attrNameLst>
                                              <p:attrName>ppt_y</p:attrName>
                                            </p:attrNameLst>
                                          </p:cBhvr>
                                          <p:tavLst>
                                            <p:tav tm="0" fmla="#ppt_y+(sin(-2*pi*(1-$))*-#ppt_x+cos(-2*pi*(1-$))*(1-#ppt_y))*(1-$)">
                                              <p:val>
                                                <p:fltVal val="0"/>
                                              </p:val>
                                            </p:tav>
                                            <p:tav tm="100000">
                                              <p:val>
                                                <p:fltVal val="1"/>
                                              </p:val>
                                            </p:tav>
                                          </p:tavLst>
                                        </p:anim>
                                      </p:childTnLst>
                                    </p:cTn>
                                  </p:par>
                                </p:childTnLst>
                              </p:cTn>
                            </p:par>
                            <p:par>
                              <p:cTn id="11" fill="hold">
                                <p:stCondLst>
                                  <p:cond delay="1400"/>
                                </p:stCondLst>
                                <p:childTnLst>
                                  <p:par>
                                    <p:cTn id="12" presetID="2" presetClass="entr" presetSubtype="2" fill="hold" grpId="0" nodeType="afterEffect">
                                      <p:stCondLst>
                                        <p:cond delay="0"/>
                                      </p:stCondLst>
                                      <p:childTnLst>
                                        <p:set>
                                          <p:cBhvr>
                                            <p:cTn id="13" dur="1" fill="hold">
                                              <p:stCondLst>
                                                <p:cond delay="0"/>
                                              </p:stCondLst>
                                            </p:cTn>
                                            <p:tgtEl>
                                              <p:spTgt spid="12"/>
                                            </p:tgtEl>
                                            <p:attrNameLst>
                                              <p:attrName>style.visibility</p:attrName>
                                            </p:attrNameLst>
                                          </p:cBhvr>
                                          <p:to>
                                            <p:strVal val="visible"/>
                                          </p:to>
                                        </p:set>
                                        <p:anim calcmode="lin" valueType="num">
                                          <p:cBhvr additive="base">
                                            <p:cTn id="14" dur="400" fill="hold"/>
                                            <p:tgtEl>
                                              <p:spTgt spid="12"/>
                                            </p:tgtEl>
                                            <p:attrNameLst>
                                              <p:attrName>ppt_x</p:attrName>
                                            </p:attrNameLst>
                                          </p:cBhvr>
                                          <p:tavLst>
                                            <p:tav tm="0">
                                              <p:val>
                                                <p:strVal val="1+#ppt_w/2"/>
                                              </p:val>
                                            </p:tav>
                                            <p:tav tm="100000">
                                              <p:val>
                                                <p:strVal val="#ppt_x"/>
                                              </p:val>
                                            </p:tav>
                                          </p:tavLst>
                                        </p:anim>
                                        <p:anim calcmode="lin" valueType="num">
                                          <p:cBhvr additive="base">
                                            <p:cTn id="15" dur="400" fill="hold"/>
                                            <p:tgtEl>
                                              <p:spTgt spid="12"/>
                                            </p:tgtEl>
                                            <p:attrNameLst>
                                              <p:attrName>ppt_y</p:attrName>
                                            </p:attrNameLst>
                                          </p:cBhvr>
                                          <p:tavLst>
                                            <p:tav tm="0">
                                              <p:val>
                                                <p:strVal val="#ppt_y"/>
                                              </p:val>
                                            </p:tav>
                                            <p:tav tm="100000">
                                              <p:val>
                                                <p:strVal val="#ppt_y"/>
                                              </p:val>
                                            </p:tav>
                                          </p:tavLst>
                                        </p:anim>
                                      </p:childTnLst>
                                    </p:cTn>
                                  </p:par>
                                </p:childTnLst>
                              </p:cTn>
                            </p:par>
                            <p:par>
                              <p:cTn id="16" fill="hold">
                                <p:stCondLst>
                                  <p:cond delay="1800"/>
                                </p:stCondLst>
                                <p:childTnLst>
                                  <p:par>
                                    <p:cTn id="17" presetID="22" presetClass="entr" presetSubtype="8"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wipe(left)">
                                          <p:cBhvr>
                                            <p:cTn id="1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animBg="1"/>
        </p:bldLst>
      </p:timing>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343472" y="273348"/>
            <a:ext cx="4608512" cy="369332"/>
          </a:xfrm>
          <a:prstGeom prst="rect">
            <a:avLst/>
          </a:prstGeom>
          <a:noFill/>
        </p:spPr>
        <p:txBody>
          <a:bodyPr wrap="square" rtlCol="0">
            <a:spAutoFit/>
          </a:bodyPr>
          <a:lstStyle/>
          <a:p>
            <a:r>
              <a:rPr lang="zh-CN" altLang="en-US" dirty="0">
                <a:solidFill>
                  <a:prstClr val="white"/>
                </a:solidFill>
                <a:latin typeface="微软雅黑" panose="020B0503020204020204" pitchFamily="34" charset="-122"/>
                <a:ea typeface="微软雅黑" panose="020B0503020204020204" pitchFamily="34" charset="-122"/>
              </a:rPr>
              <a:t>第一节    人才流动的现象分析</a:t>
            </a:r>
          </a:p>
        </p:txBody>
      </p:sp>
      <p:sp>
        <p:nvSpPr>
          <p:cNvPr id="3" name="TextBox 6"/>
          <p:cNvSpPr txBox="1"/>
          <p:nvPr/>
        </p:nvSpPr>
        <p:spPr>
          <a:xfrm>
            <a:off x="1127448" y="1052736"/>
            <a:ext cx="10009112" cy="732508"/>
          </a:xfrm>
          <a:prstGeom prst="rect">
            <a:avLst/>
          </a:prstGeom>
          <a:noFill/>
        </p:spPr>
        <p:txBody>
          <a:bodyPr wrap="square" rtlCol="0">
            <a:spAutoFit/>
          </a:bodyPr>
          <a:lstStyle/>
          <a:p>
            <a:pPr>
              <a:lnSpc>
                <a:spcPct val="130000"/>
              </a:lnSpc>
            </a:pPr>
            <a:r>
              <a:rPr lang="zh-CN" altLang="en-US" sz="1600" b="1" dirty="0">
                <a:solidFill>
                  <a:srgbClr val="5F5E5C"/>
                </a:solidFill>
                <a:latin typeface="微软雅黑" pitchFamily="34" charset="-122"/>
                <a:ea typeface="微软雅黑" pitchFamily="34" charset="-122"/>
              </a:rPr>
              <a:t>常常出现这样的现象：优秀员工不顾挽留，翩然而去；潜力员工不顾期待，悄然远去；重点培养员工不顾重托，撒手而去。</a:t>
            </a:r>
            <a:r>
              <a:rPr lang="zh-CN" altLang="en-US" sz="1600" b="1" dirty="0">
                <a:solidFill>
                  <a:srgbClr val="FF8500"/>
                </a:solidFill>
                <a:latin typeface="微软雅黑" pitchFamily="34" charset="-122"/>
                <a:ea typeface="微软雅黑" pitchFamily="34" charset="-122"/>
              </a:rPr>
              <a:t>这无疑让我们的企业领导者甚为遗憾。</a:t>
            </a:r>
            <a:endParaRPr lang="zh-CN" altLang="zh-CN" sz="1600" b="1" dirty="0">
              <a:solidFill>
                <a:srgbClr val="FF8500"/>
              </a:solidFill>
              <a:latin typeface="微软雅黑" pitchFamily="34" charset="-122"/>
              <a:ea typeface="微软雅黑" pitchFamily="34" charset="-122"/>
            </a:endParaRPr>
          </a:p>
        </p:txBody>
      </p:sp>
      <p:pic>
        <p:nvPicPr>
          <p:cNvPr id="5122" name="Picture 2" descr="F:\360云盘\02-个人资料\！PPT图片及版面资源\06-PPT精选插图\01-生活\219049-12100G00R978.jpg"/>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4876294" y="1892598"/>
            <a:ext cx="6260267" cy="3912667"/>
          </a:xfrm>
          <a:prstGeom prst="rect">
            <a:avLst/>
          </a:prstGeom>
          <a:ln w="28575">
            <a:solidFill>
              <a:schemeClr val="bg1"/>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5" name="矩形 4"/>
          <p:cNvSpPr/>
          <p:nvPr/>
        </p:nvSpPr>
        <p:spPr>
          <a:xfrm>
            <a:off x="1127449" y="2584064"/>
            <a:ext cx="3456384" cy="3293209"/>
          </a:xfrm>
          <a:prstGeom prst="rect">
            <a:avLst/>
          </a:prstGeom>
        </p:spPr>
        <p:txBody>
          <a:bodyPr wrap="square">
            <a:spAutoFit/>
          </a:bodyPr>
          <a:lstStyle/>
          <a:p>
            <a:pPr>
              <a:lnSpc>
                <a:spcPct val="130000"/>
              </a:lnSpc>
            </a:pPr>
            <a:r>
              <a:rPr lang="zh-CN" altLang="en-US" sz="1600" dirty="0">
                <a:solidFill>
                  <a:srgbClr val="5F5E5C"/>
                </a:solidFill>
                <a:latin typeface="微软雅黑" pitchFamily="34" charset="-122"/>
                <a:ea typeface="微软雅黑" pitchFamily="34" charset="-122"/>
              </a:rPr>
              <a:t>但我们要正确地看待人才的流动。东汉初年马援对刘秀说：“当今之世，非但君择臣，臣亦择君。”的确，“良禽择木而栖”，一流的人才也总是在寻找适合自己的最佳机会。惠普公司认为，</a:t>
            </a:r>
            <a:r>
              <a:rPr lang="zh-CN" altLang="en-US" sz="1600" b="1" dirty="0">
                <a:solidFill>
                  <a:srgbClr val="FF8500"/>
                </a:solidFill>
                <a:latin typeface="微软雅黑" pitchFamily="34" charset="-122"/>
                <a:ea typeface="微软雅黑" pitchFamily="34" charset="-122"/>
              </a:rPr>
              <a:t>每个人都是主观自己，客观他人，每个人都有选择自己发展方向的权力</a:t>
            </a:r>
            <a:r>
              <a:rPr lang="zh-CN" altLang="en-US" sz="1600" dirty="0">
                <a:solidFill>
                  <a:srgbClr val="5F5E5C"/>
                </a:solidFill>
                <a:latin typeface="微软雅黑" pitchFamily="34" charset="-122"/>
                <a:ea typeface="微软雅黑" pitchFamily="34" charset="-122"/>
              </a:rPr>
              <a:t>，员工对自己的事业的关心肯定排在对公司的关怀前面，这并不是不忠诚。</a:t>
            </a:r>
            <a:endParaRPr lang="zh-CN" altLang="zh-CN" sz="1600" b="1" dirty="0">
              <a:solidFill>
                <a:srgbClr val="FF8500"/>
              </a:solidFill>
              <a:latin typeface="微软雅黑" pitchFamily="34" charset="-122"/>
              <a:ea typeface="微软雅黑" pitchFamily="34" charset="-122"/>
            </a:endParaRPr>
          </a:p>
        </p:txBody>
      </p:sp>
    </p:spTree>
    <p:extLst>
      <p:ext uri="{BB962C8B-B14F-4D97-AF65-F5344CB8AC3E}">
        <p14:creationId xmlns:p14="http://schemas.microsoft.com/office/powerpoint/2010/main" val="928765120"/>
      </p:ext>
    </p:extLst>
  </p:cSld>
  <p:clrMapOvr>
    <a:masterClrMapping/>
  </p:clrMapOvr>
  <mc:AlternateContent xmlns:mc="http://schemas.openxmlformats.org/markup-compatibility/2006" xmlns:p15="http://schemas.microsoft.com/office/powerpoint/2012/main">
    <mc:Choice Requires="p15">
      <p:transition spd="med">
        <p15:prstTrans prst="pageCurlDoubl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2" presetClass="entr" presetSubtype="1" decel="100000"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0-#ppt_h/2"/>
                                          </p:val>
                                        </p:tav>
                                        <p:tav tm="100000">
                                          <p:val>
                                            <p:strVal val="#ppt_y"/>
                                          </p:val>
                                        </p:tav>
                                      </p:tavLst>
                                    </p:anim>
                                  </p:childTnLst>
                                </p:cTn>
                              </p:par>
                              <p:par>
                                <p:cTn id="13" presetID="2" presetClass="entr" presetSubtype="8" decel="10000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fill="hold"/>
                                        <p:tgtEl>
                                          <p:spTgt spid="5"/>
                                        </p:tgtEl>
                                        <p:attrNameLst>
                                          <p:attrName>ppt_x</p:attrName>
                                        </p:attrNameLst>
                                      </p:cBhvr>
                                      <p:tavLst>
                                        <p:tav tm="0">
                                          <p:val>
                                            <p:strVal val="0-#ppt_w/2"/>
                                          </p:val>
                                        </p:tav>
                                        <p:tav tm="100000">
                                          <p:val>
                                            <p:strVal val="#ppt_x"/>
                                          </p:val>
                                        </p:tav>
                                      </p:tavLst>
                                    </p:anim>
                                    <p:anim calcmode="lin" valueType="num">
                                      <p:cBhvr additive="base">
                                        <p:cTn id="16" dur="500" fill="hold"/>
                                        <p:tgtEl>
                                          <p:spTgt spid="5"/>
                                        </p:tgtEl>
                                        <p:attrNameLst>
                                          <p:attrName>ppt_y</p:attrName>
                                        </p:attrNameLst>
                                      </p:cBhvr>
                                      <p:tavLst>
                                        <p:tav tm="0">
                                          <p:val>
                                            <p:strVal val="#ppt_y"/>
                                          </p:val>
                                        </p:tav>
                                        <p:tav tm="100000">
                                          <p:val>
                                            <p:strVal val="#ppt_y"/>
                                          </p:val>
                                        </p:tav>
                                      </p:tavLst>
                                    </p:anim>
                                  </p:childTnLst>
                                </p:cTn>
                              </p:par>
                              <p:par>
                                <p:cTn id="17" presetID="2" presetClass="entr" presetSubtype="2" decel="100000" fill="hold" nodeType="withEffect">
                                  <p:stCondLst>
                                    <p:cond delay="0"/>
                                  </p:stCondLst>
                                  <p:childTnLst>
                                    <p:set>
                                      <p:cBhvr>
                                        <p:cTn id="18" dur="1" fill="hold">
                                          <p:stCondLst>
                                            <p:cond delay="0"/>
                                          </p:stCondLst>
                                        </p:cTn>
                                        <p:tgtEl>
                                          <p:spTgt spid="5122"/>
                                        </p:tgtEl>
                                        <p:attrNameLst>
                                          <p:attrName>style.visibility</p:attrName>
                                        </p:attrNameLst>
                                      </p:cBhvr>
                                      <p:to>
                                        <p:strVal val="visible"/>
                                      </p:to>
                                    </p:set>
                                    <p:anim calcmode="lin" valueType="num">
                                      <p:cBhvr additive="base">
                                        <p:cTn id="19" dur="500" fill="hold"/>
                                        <p:tgtEl>
                                          <p:spTgt spid="5122"/>
                                        </p:tgtEl>
                                        <p:attrNameLst>
                                          <p:attrName>ppt_x</p:attrName>
                                        </p:attrNameLst>
                                      </p:cBhvr>
                                      <p:tavLst>
                                        <p:tav tm="0">
                                          <p:val>
                                            <p:strVal val="1+#ppt_w/2"/>
                                          </p:val>
                                        </p:tav>
                                        <p:tav tm="100000">
                                          <p:val>
                                            <p:strVal val="#ppt_x"/>
                                          </p:val>
                                        </p:tav>
                                      </p:tavLst>
                                    </p:anim>
                                    <p:anim calcmode="lin" valueType="num">
                                      <p:cBhvr additive="base">
                                        <p:cTn id="20" dur="500" fill="hold"/>
                                        <p:tgtEl>
                                          <p:spTgt spid="51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5"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343472" y="273348"/>
            <a:ext cx="4608512" cy="369332"/>
          </a:xfrm>
          <a:prstGeom prst="rect">
            <a:avLst/>
          </a:prstGeom>
          <a:noFill/>
        </p:spPr>
        <p:txBody>
          <a:bodyPr wrap="square" rtlCol="0">
            <a:spAutoFit/>
          </a:bodyPr>
          <a:lstStyle/>
          <a:p>
            <a:r>
              <a:rPr lang="zh-CN" altLang="en-US" dirty="0">
                <a:solidFill>
                  <a:prstClr val="white"/>
                </a:solidFill>
                <a:latin typeface="微软雅黑" panose="020B0503020204020204" pitchFamily="34" charset="-122"/>
                <a:ea typeface="微软雅黑" panose="020B0503020204020204" pitchFamily="34" charset="-122"/>
              </a:rPr>
              <a:t>第一节    人才流动的现象分析</a:t>
            </a:r>
          </a:p>
        </p:txBody>
      </p:sp>
      <p:sp>
        <p:nvSpPr>
          <p:cNvPr id="3" name="TextBox 6"/>
          <p:cNvSpPr txBox="1"/>
          <p:nvPr/>
        </p:nvSpPr>
        <p:spPr>
          <a:xfrm>
            <a:off x="1127448" y="1052736"/>
            <a:ext cx="10009112" cy="732508"/>
          </a:xfrm>
          <a:prstGeom prst="rect">
            <a:avLst/>
          </a:prstGeom>
          <a:noFill/>
        </p:spPr>
        <p:txBody>
          <a:bodyPr wrap="square" rtlCol="0">
            <a:spAutoFit/>
          </a:bodyPr>
          <a:lstStyle/>
          <a:p>
            <a:pPr>
              <a:lnSpc>
                <a:spcPct val="130000"/>
              </a:lnSpc>
            </a:pPr>
            <a:r>
              <a:rPr lang="zh-CN" altLang="en-US" sz="1600" b="1" dirty="0">
                <a:solidFill>
                  <a:srgbClr val="5F5E5C"/>
                </a:solidFill>
                <a:latin typeface="微软雅黑" pitchFamily="34" charset="-122"/>
                <a:ea typeface="微软雅黑" pitchFamily="34" charset="-122"/>
              </a:rPr>
              <a:t>什么才是对公司的忠诚？惠普认为</a:t>
            </a:r>
            <a:r>
              <a:rPr lang="en-US" altLang="zh-CN" sz="1600" b="1" dirty="0">
                <a:solidFill>
                  <a:srgbClr val="5F5E5C"/>
                </a:solidFill>
                <a:latin typeface="微软雅黑" pitchFamily="34" charset="-122"/>
                <a:ea typeface="微软雅黑" pitchFamily="34" charset="-122"/>
              </a:rPr>
              <a:t>——</a:t>
            </a:r>
            <a:r>
              <a:rPr lang="zh-CN" altLang="en-US" sz="1600" b="1" dirty="0">
                <a:solidFill>
                  <a:srgbClr val="5F5E5C"/>
                </a:solidFill>
                <a:latin typeface="微软雅黑" pitchFamily="34" charset="-122"/>
                <a:ea typeface="微软雅黑" pitchFamily="34" charset="-122"/>
              </a:rPr>
              <a:t>你只要在这个公司干一天，就要</a:t>
            </a:r>
            <a:r>
              <a:rPr lang="zh-CN" altLang="en-US" sz="1600" b="1" dirty="0">
                <a:solidFill>
                  <a:srgbClr val="FF8500"/>
                </a:solidFill>
                <a:latin typeface="微软雅黑" pitchFamily="34" charset="-122"/>
                <a:ea typeface="微软雅黑" pitchFamily="34" charset="-122"/>
              </a:rPr>
              <a:t>替公司说话，替公司做事，就要维护公司的利益</a:t>
            </a:r>
            <a:r>
              <a:rPr lang="zh-CN" altLang="en-US" sz="1600" b="1" dirty="0">
                <a:solidFill>
                  <a:srgbClr val="5F5E5C"/>
                </a:solidFill>
                <a:latin typeface="微软雅黑" pitchFamily="34" charset="-122"/>
                <a:ea typeface="微软雅黑" pitchFamily="34" charset="-122"/>
              </a:rPr>
              <a:t>。这才叫忠诚。</a:t>
            </a:r>
            <a:endParaRPr lang="zh-CN" altLang="zh-CN" sz="1600" b="1" dirty="0">
              <a:solidFill>
                <a:srgbClr val="FF8500"/>
              </a:solidFill>
              <a:latin typeface="微软雅黑" pitchFamily="34" charset="-122"/>
              <a:ea typeface="微软雅黑" pitchFamily="34" charset="-122"/>
            </a:endParaRPr>
          </a:p>
        </p:txBody>
      </p:sp>
      <p:sp>
        <p:nvSpPr>
          <p:cNvPr id="4" name="矩形 3"/>
          <p:cNvSpPr/>
          <p:nvPr/>
        </p:nvSpPr>
        <p:spPr>
          <a:xfrm>
            <a:off x="1127449" y="2367146"/>
            <a:ext cx="3456384" cy="3582134"/>
          </a:xfrm>
          <a:prstGeom prst="rect">
            <a:avLst/>
          </a:prstGeom>
        </p:spPr>
        <p:txBody>
          <a:bodyPr wrap="square">
            <a:spAutoFit/>
          </a:bodyPr>
          <a:lstStyle/>
          <a:p>
            <a:pPr>
              <a:lnSpc>
                <a:spcPct val="130000"/>
              </a:lnSpc>
            </a:pPr>
            <a:r>
              <a:rPr lang="zh-CN" altLang="en-US" sz="1600" dirty="0">
                <a:solidFill>
                  <a:srgbClr val="5F5E5C"/>
                </a:solidFill>
                <a:latin typeface="微软雅黑" pitchFamily="34" charset="-122"/>
                <a:ea typeface="微软雅黑" pitchFamily="34" charset="-122"/>
              </a:rPr>
              <a:t>因而，员工离开公司，是为了个人的事业得到更好的发展，而并不是对公司的背叛。而</a:t>
            </a:r>
            <a:r>
              <a:rPr lang="zh-CN" altLang="en-US" sz="1600" b="1" dirty="0">
                <a:solidFill>
                  <a:srgbClr val="FF0000"/>
                </a:solidFill>
                <a:latin typeface="微软雅黑" pitchFamily="34" charset="-122"/>
                <a:ea typeface="微软雅黑" pitchFamily="34" charset="-122"/>
              </a:rPr>
              <a:t>让一个人呆在一个他不能成长和进步的环境里才是真正野蛮的行径或者假慈悲。</a:t>
            </a:r>
            <a:r>
              <a:rPr lang="zh-CN" altLang="en-US" sz="1600" dirty="0">
                <a:solidFill>
                  <a:srgbClr val="5F5E5C"/>
                </a:solidFill>
                <a:latin typeface="微软雅黑" pitchFamily="34" charset="-122"/>
                <a:ea typeface="微软雅黑" pitchFamily="34" charset="-122"/>
              </a:rPr>
              <a:t>“树挪死，人挪活”，人才流动可以充分发挥人才的价值。孙权不用庞统，庞统可以投奔刘备，终于当了刘备的副军师，虽然时间短促，但也显露了他非凡的才能。而徐庶被迫进入曹营，一言不发，一生再没有什么作为。</a:t>
            </a:r>
            <a:endParaRPr lang="zh-CN" altLang="zh-CN" sz="1600" b="1" dirty="0">
              <a:solidFill>
                <a:srgbClr val="FF8500"/>
              </a:solidFill>
              <a:latin typeface="微软雅黑" pitchFamily="34" charset="-122"/>
              <a:ea typeface="微软雅黑" pitchFamily="34" charset="-122"/>
            </a:endParaRPr>
          </a:p>
        </p:txBody>
      </p:sp>
      <p:pic>
        <p:nvPicPr>
          <p:cNvPr id="5" name="Picture 2" descr="C:\Documents and Settings\t11318\桌面\2028-11120514142777.JPG"/>
          <p:cNvPicPr>
            <a:picLocks noChangeAspect="1" noChangeArrowheads="1"/>
          </p:cNvPicPr>
          <p:nvPr/>
        </p:nvPicPr>
        <p:blipFill rotWithShape="1">
          <a:blip r:embed="rId2" cstate="print">
            <a:extLst>
              <a:ext uri="{28A0092B-C50C-407E-A947-70E740481C1C}">
                <a14:useLocalDpi xmlns:a14="http://schemas.microsoft.com/office/drawing/2010/main"/>
              </a:ext>
            </a:extLst>
          </a:blip>
          <a:srcRect/>
          <a:stretch/>
        </p:blipFill>
        <p:spPr bwMode="auto">
          <a:xfrm>
            <a:off x="4876160" y="1892597"/>
            <a:ext cx="6260400" cy="3912667"/>
          </a:xfrm>
          <a:prstGeom prst="rect">
            <a:avLst/>
          </a:prstGeom>
          <a:ln w="28575">
            <a:solidFill>
              <a:schemeClr val="bg1"/>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41529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2" decel="10000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1+#ppt_w/2"/>
                                          </p:val>
                                        </p:tav>
                                        <p:tav tm="100000">
                                          <p:val>
                                            <p:strVal val="#ppt_x"/>
                                          </p:val>
                                        </p:tav>
                                      </p:tavLst>
                                    </p:anim>
                                    <p:anim calcmode="lin" valueType="num">
                                      <p:cBhvr additive="base">
                                        <p:cTn id="12" dur="500" fill="hold"/>
                                        <p:tgtEl>
                                          <p:spTgt spid="4"/>
                                        </p:tgtEl>
                                        <p:attrNameLst>
                                          <p:attrName>ppt_y</p:attrName>
                                        </p:attrNameLst>
                                      </p:cBhvr>
                                      <p:tavLst>
                                        <p:tav tm="0">
                                          <p:val>
                                            <p:strVal val="#ppt_y"/>
                                          </p:val>
                                        </p:tav>
                                        <p:tav tm="100000">
                                          <p:val>
                                            <p:strVal val="#ppt_y"/>
                                          </p:val>
                                        </p:tav>
                                      </p:tavLst>
                                    </p:anim>
                                  </p:childTnLst>
                                </p:cTn>
                              </p:par>
                              <p:par>
                                <p:cTn id="13" presetID="2" presetClass="entr" presetSubtype="8" decel="10000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fill="hold"/>
                                        <p:tgtEl>
                                          <p:spTgt spid="5"/>
                                        </p:tgtEl>
                                        <p:attrNameLst>
                                          <p:attrName>ppt_x</p:attrName>
                                        </p:attrNameLst>
                                      </p:cBhvr>
                                      <p:tavLst>
                                        <p:tav tm="0">
                                          <p:val>
                                            <p:strVal val="0-#ppt_w/2"/>
                                          </p:val>
                                        </p:tav>
                                        <p:tav tm="100000">
                                          <p:val>
                                            <p:strVal val="#ppt_x"/>
                                          </p:val>
                                        </p:tav>
                                      </p:tavLst>
                                    </p:anim>
                                    <p:anim calcmode="lin" valueType="num">
                                      <p:cBhvr additive="base">
                                        <p:cTn id="16"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343472" y="273348"/>
            <a:ext cx="4608512" cy="369332"/>
          </a:xfrm>
          <a:prstGeom prst="rect">
            <a:avLst/>
          </a:prstGeom>
          <a:noFill/>
        </p:spPr>
        <p:txBody>
          <a:bodyPr wrap="square" rtlCol="0">
            <a:spAutoFit/>
          </a:bodyPr>
          <a:lstStyle/>
          <a:p>
            <a:r>
              <a:rPr lang="zh-CN" altLang="en-US" dirty="0">
                <a:solidFill>
                  <a:prstClr val="white"/>
                </a:solidFill>
                <a:latin typeface="微软雅黑" panose="020B0503020204020204" pitchFamily="34" charset="-122"/>
                <a:ea typeface="微软雅黑" panose="020B0503020204020204" pitchFamily="34" charset="-122"/>
              </a:rPr>
              <a:t>第一节    人才流动的现象分析</a:t>
            </a:r>
          </a:p>
        </p:txBody>
      </p:sp>
      <p:sp>
        <p:nvSpPr>
          <p:cNvPr id="3" name="TextBox 6"/>
          <p:cNvSpPr txBox="1"/>
          <p:nvPr/>
        </p:nvSpPr>
        <p:spPr>
          <a:xfrm>
            <a:off x="4367808" y="1272126"/>
            <a:ext cx="6768752" cy="2012859"/>
          </a:xfrm>
          <a:prstGeom prst="rect">
            <a:avLst/>
          </a:prstGeom>
          <a:noFill/>
        </p:spPr>
        <p:txBody>
          <a:bodyPr wrap="square" rtlCol="0">
            <a:spAutoFit/>
          </a:bodyPr>
          <a:lstStyle/>
          <a:p>
            <a:pPr>
              <a:lnSpc>
                <a:spcPct val="130000"/>
              </a:lnSpc>
            </a:pPr>
            <a:r>
              <a:rPr lang="zh-CN" altLang="en-US" sz="1600" dirty="0">
                <a:solidFill>
                  <a:srgbClr val="5F5E5C"/>
                </a:solidFill>
                <a:latin typeface="微软雅黑" pitchFamily="34" charset="-122"/>
                <a:ea typeface="微软雅黑" pitchFamily="34" charset="-122"/>
              </a:rPr>
              <a:t>“人才流动，水活鱼肥”。为了盘活人才，</a:t>
            </a:r>
            <a:r>
              <a:rPr lang="en-US" altLang="zh-CN" sz="1600" dirty="0">
                <a:solidFill>
                  <a:srgbClr val="5F5E5C"/>
                </a:solidFill>
                <a:latin typeface="微软雅黑" pitchFamily="34" charset="-122"/>
                <a:ea typeface="微软雅黑" pitchFamily="34" charset="-122"/>
              </a:rPr>
              <a:t>NBA</a:t>
            </a:r>
            <a:r>
              <a:rPr lang="zh-CN" altLang="en-US" sz="1600" dirty="0">
                <a:solidFill>
                  <a:srgbClr val="5F5E5C"/>
                </a:solidFill>
                <a:latin typeface="微软雅黑" pitchFamily="34" charset="-122"/>
                <a:ea typeface="微软雅黑" pitchFamily="34" charset="-122"/>
              </a:rPr>
              <a:t>甚至主动促进人才的流动，因而每年都要成批地交换球星。交换出去的并非就是打得不好的，而是因为同一位置人才拥挤，或者个人与球队风格不同，或者觉得自己换个球队会发挥更好，像尤因、奥尼尔等许多大牌明星照样被换来换去。</a:t>
            </a:r>
            <a:r>
              <a:rPr lang="zh-CN" altLang="en-US" sz="1600" b="1" dirty="0">
                <a:solidFill>
                  <a:srgbClr val="FF8500"/>
                </a:solidFill>
                <a:latin typeface="微软雅黑" pitchFamily="34" charset="-122"/>
                <a:ea typeface="微软雅黑" pitchFamily="34" charset="-122"/>
              </a:rPr>
              <a:t>人才流动的结果是人尽其才，各得其所。</a:t>
            </a:r>
            <a:r>
              <a:rPr lang="zh-CN" altLang="en-US" sz="1600" dirty="0">
                <a:solidFill>
                  <a:srgbClr val="5F5E5C"/>
                </a:solidFill>
                <a:latin typeface="微软雅黑" pitchFamily="34" charset="-122"/>
                <a:ea typeface="微软雅黑" pitchFamily="34" charset="-122"/>
              </a:rPr>
              <a:t>譬如，奥尼尔在魔术队窝窝囊囊，到了湖人队则如鱼得水，一连拿了几个总冠军。</a:t>
            </a:r>
            <a:endParaRPr lang="zh-CN" altLang="zh-CN" sz="1600" dirty="0">
              <a:solidFill>
                <a:srgbClr val="FF8500"/>
              </a:solidFill>
              <a:latin typeface="微软雅黑" pitchFamily="34" charset="-122"/>
              <a:ea typeface="微软雅黑" pitchFamily="34" charset="-122"/>
            </a:endParaRPr>
          </a:p>
        </p:txBody>
      </p:sp>
      <p:sp>
        <p:nvSpPr>
          <p:cNvPr id="4" name="矩形 3"/>
          <p:cNvSpPr/>
          <p:nvPr/>
        </p:nvSpPr>
        <p:spPr>
          <a:xfrm>
            <a:off x="4367808" y="3576382"/>
            <a:ext cx="6768752" cy="2012859"/>
          </a:xfrm>
          <a:prstGeom prst="rect">
            <a:avLst/>
          </a:prstGeom>
        </p:spPr>
        <p:txBody>
          <a:bodyPr wrap="square">
            <a:spAutoFit/>
          </a:bodyPr>
          <a:lstStyle/>
          <a:p>
            <a:pPr>
              <a:lnSpc>
                <a:spcPct val="130000"/>
              </a:lnSpc>
            </a:pPr>
            <a:r>
              <a:rPr lang="zh-CN" altLang="en-US" sz="1600" dirty="0">
                <a:solidFill>
                  <a:srgbClr val="5F5E5C"/>
                </a:solidFill>
                <a:latin typeface="微软雅黑" pitchFamily="34" charset="-122"/>
                <a:ea typeface="微软雅黑" pitchFamily="34" charset="-122"/>
              </a:rPr>
              <a:t>人才的合理流动，是企业发展不可逾越的客观规律，由于企业与人才相互之间始终面临着“适应”与“不适应”的问题，就必然会产生人才的流动；如果企业将不适应的人才长期滞留到某一职位上，而不进行合理的流动（包括在内部提供二次竞争机会），不仅不能促进人才的成长，甚至还会对企业的发展产生阻碍。</a:t>
            </a:r>
            <a:r>
              <a:rPr lang="zh-CN" altLang="en-US" sz="1600" b="1" dirty="0">
                <a:solidFill>
                  <a:srgbClr val="FF0000"/>
                </a:solidFill>
                <a:latin typeface="微软雅黑" pitchFamily="34" charset="-122"/>
                <a:ea typeface="微软雅黑" pitchFamily="34" charset="-122"/>
              </a:rPr>
              <a:t>很多员工会深陷在不适合自己的工作中无法摆脱，企业也同时被这些没有发挥出水平的员工所拖累。</a:t>
            </a:r>
            <a:endParaRPr lang="zh-CN" altLang="zh-CN" sz="1600" b="1" dirty="0">
              <a:solidFill>
                <a:srgbClr val="FF0000"/>
              </a:solidFill>
              <a:latin typeface="微软雅黑" pitchFamily="34" charset="-122"/>
              <a:ea typeface="微软雅黑" pitchFamily="34" charset="-122"/>
            </a:endParaRPr>
          </a:p>
        </p:txBody>
      </p:sp>
      <p:pic>
        <p:nvPicPr>
          <p:cNvPr id="6" name="图片 5"/>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273708" y="1272125"/>
            <a:ext cx="2878077" cy="4317115"/>
          </a:xfrm>
          <a:prstGeom prst="rect">
            <a:avLst/>
          </a:prstGeom>
          <a:ln w="28575">
            <a:solidFill>
              <a:schemeClr val="bg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3889159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0-#ppt_h/2"/>
                                          </p:val>
                                        </p:tav>
                                        <p:tav tm="100000">
                                          <p:val>
                                            <p:strVal val="#ppt_y"/>
                                          </p:val>
                                        </p:tav>
                                      </p:tavLst>
                                    </p:anim>
                                  </p:childTnLst>
                                </p:cTn>
                              </p:par>
                              <p:par>
                                <p:cTn id="13" presetID="2" presetClass="entr" presetSubtype="2" decel="10000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1+#ppt_w/2"/>
                                          </p:val>
                                        </p:tav>
                                        <p:tav tm="100000">
                                          <p:val>
                                            <p:strVal val="#ppt_x"/>
                                          </p:val>
                                        </p:tav>
                                      </p:tavLst>
                                    </p:anim>
                                    <p:anim calcmode="lin" valueType="num">
                                      <p:cBhvr additive="base">
                                        <p:cTn id="16"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002565" y="995418"/>
            <a:ext cx="8909859" cy="417358"/>
          </a:xfrm>
          <a:prstGeom prst="rect">
            <a:avLst/>
          </a:prstGeom>
          <a:noFill/>
        </p:spPr>
        <p:txBody>
          <a:bodyPr wrap="square" rtlCol="0">
            <a:spAutoFit/>
          </a:bodyPr>
          <a:lstStyle/>
          <a:p>
            <a:pPr>
              <a:lnSpc>
                <a:spcPct val="130000"/>
              </a:lnSpc>
            </a:pPr>
            <a:r>
              <a:rPr lang="en-US" altLang="zh-CN" b="1" dirty="0">
                <a:solidFill>
                  <a:srgbClr val="5F5E5C"/>
                </a:solidFill>
                <a:latin typeface="微软雅黑" pitchFamily="34" charset="-122"/>
                <a:ea typeface="微软雅黑" pitchFamily="34" charset="-122"/>
              </a:rPr>
              <a:t>2016</a:t>
            </a:r>
            <a:r>
              <a:rPr lang="zh-CN" altLang="en-US" b="1" dirty="0">
                <a:solidFill>
                  <a:srgbClr val="5F5E5C"/>
                </a:solidFill>
                <a:latin typeface="微软雅黑" pitchFamily="34" charset="-122"/>
                <a:ea typeface="微软雅黑" pitchFamily="34" charset="-122"/>
              </a:rPr>
              <a:t>年</a:t>
            </a:r>
            <a:r>
              <a:rPr lang="en-US" altLang="zh-CN" b="1" dirty="0">
                <a:solidFill>
                  <a:srgbClr val="5F5E5C"/>
                </a:solidFill>
                <a:latin typeface="微软雅黑" pitchFamily="34" charset="-122"/>
                <a:ea typeface="微软雅黑" pitchFamily="34" charset="-122"/>
              </a:rPr>
              <a:t>315</a:t>
            </a:r>
            <a:r>
              <a:rPr lang="zh-CN" altLang="en-US" b="1" dirty="0">
                <a:solidFill>
                  <a:srgbClr val="5F5E5C"/>
                </a:solidFill>
                <a:latin typeface="微软雅黑" pitchFamily="34" charset="-122"/>
                <a:ea typeface="微软雅黑" pitchFamily="34" charset="-122"/>
              </a:rPr>
              <a:t>晚会曝光的案例大多都与移动互联网息息相关</a:t>
            </a:r>
          </a:p>
        </p:txBody>
      </p:sp>
      <p:sp>
        <p:nvSpPr>
          <p:cNvPr id="10" name="TextBox 8"/>
          <p:cNvSpPr txBox="1"/>
          <p:nvPr/>
        </p:nvSpPr>
        <p:spPr>
          <a:xfrm>
            <a:off x="1343472" y="273348"/>
            <a:ext cx="4608512" cy="369332"/>
          </a:xfrm>
          <a:prstGeom prst="rect">
            <a:avLst/>
          </a:prstGeom>
          <a:noFill/>
        </p:spPr>
        <p:txBody>
          <a:bodyPr wrap="square" rtlCol="0">
            <a:spAutoFit/>
          </a:bodyPr>
          <a:lstStyle/>
          <a:p>
            <a:pPr algn="l"/>
            <a:r>
              <a:rPr lang="zh-CN" altLang="en-US" dirty="0">
                <a:solidFill>
                  <a:schemeClr val="bg1"/>
                </a:solidFill>
                <a:latin typeface="微软雅黑" panose="020B0503020204020204" pitchFamily="34" charset="-122"/>
                <a:ea typeface="微软雅黑" panose="020B0503020204020204" pitchFamily="34" charset="-122"/>
              </a:rPr>
              <a:t>二、</a:t>
            </a:r>
            <a:r>
              <a:rPr lang="en-US" altLang="zh-CN" dirty="0">
                <a:solidFill>
                  <a:schemeClr val="bg1"/>
                </a:solidFill>
                <a:latin typeface="微软雅黑" panose="020B0503020204020204" pitchFamily="34" charset="-122"/>
                <a:ea typeface="微软雅黑" panose="020B0503020204020204" pitchFamily="34" charset="-122"/>
              </a:rPr>
              <a:t>315</a:t>
            </a:r>
            <a:r>
              <a:rPr lang="zh-CN" altLang="en-US" dirty="0">
                <a:solidFill>
                  <a:schemeClr val="bg1"/>
                </a:solidFill>
                <a:latin typeface="微软雅黑" panose="020B0503020204020204" pitchFamily="34" charset="-122"/>
                <a:ea typeface="微软雅黑" panose="020B0503020204020204" pitchFamily="34" charset="-122"/>
              </a:rPr>
              <a:t>晚会曝光的其他案例</a:t>
            </a:r>
          </a:p>
        </p:txBody>
      </p:sp>
      <p:grpSp>
        <p:nvGrpSpPr>
          <p:cNvPr id="34" name="组合 33"/>
          <p:cNvGrpSpPr/>
          <p:nvPr/>
        </p:nvGrpSpPr>
        <p:grpSpPr>
          <a:xfrm>
            <a:off x="983432" y="1894945"/>
            <a:ext cx="1282175" cy="1224136"/>
            <a:chOff x="1195461" y="1894945"/>
            <a:chExt cx="1282175" cy="1224136"/>
          </a:xfrm>
        </p:grpSpPr>
        <p:sp>
          <p:nvSpPr>
            <p:cNvPr id="11" name="椭圆 10"/>
            <p:cNvSpPr/>
            <p:nvPr/>
          </p:nvSpPr>
          <p:spPr>
            <a:xfrm>
              <a:off x="1253500" y="1894945"/>
              <a:ext cx="1224136" cy="1224136"/>
            </a:xfrm>
            <a:prstGeom prst="ellipse">
              <a:avLst/>
            </a:prstGeom>
            <a:solidFill>
              <a:schemeClr val="bg1"/>
            </a:solidFill>
            <a:ln w="57150">
              <a:solidFill>
                <a:srgbClr val="FF85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p:cNvSpPr txBox="1"/>
            <p:nvPr/>
          </p:nvSpPr>
          <p:spPr>
            <a:xfrm rot="20331793">
              <a:off x="1195461" y="2245665"/>
              <a:ext cx="1263345" cy="523220"/>
            </a:xfrm>
            <a:prstGeom prst="rect">
              <a:avLst/>
            </a:prstGeom>
            <a:noFill/>
          </p:spPr>
          <p:txBody>
            <a:bodyPr wrap="square" rtlCol="0">
              <a:spAutoFit/>
            </a:bodyPr>
            <a:lstStyle/>
            <a:p>
              <a:pPr algn="ctr"/>
              <a:r>
                <a:rPr lang="zh-CN" altLang="en-US" sz="2800" dirty="0">
                  <a:solidFill>
                    <a:schemeClr val="tx1">
                      <a:lumMod val="65000"/>
                      <a:lumOff val="35000"/>
                    </a:schemeClr>
                  </a:solidFill>
                  <a:latin typeface="华康俪金黑W8(P)" panose="020B0800000000000000" pitchFamily="34" charset="-122"/>
                  <a:ea typeface="华康俪金黑W8(P)" panose="020B0800000000000000" pitchFamily="34" charset="-122"/>
                </a:rPr>
                <a:t>车易拍</a:t>
              </a:r>
            </a:p>
          </p:txBody>
        </p:sp>
      </p:grpSp>
      <p:sp>
        <p:nvSpPr>
          <p:cNvPr id="24" name="矩形 23"/>
          <p:cNvSpPr/>
          <p:nvPr/>
        </p:nvSpPr>
        <p:spPr>
          <a:xfrm>
            <a:off x="2455463" y="1877013"/>
            <a:ext cx="45719" cy="1260000"/>
          </a:xfrm>
          <a:prstGeom prst="rect">
            <a:avLst/>
          </a:prstGeom>
          <a:solidFill>
            <a:srgbClr val="FF85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8"/>
          <p:cNvSpPr>
            <a:spLocks noChangeArrowheads="1"/>
          </p:cNvSpPr>
          <p:nvPr/>
        </p:nvSpPr>
        <p:spPr bwMode="auto">
          <a:xfrm>
            <a:off x="2626879" y="1996297"/>
            <a:ext cx="8947311" cy="1052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30000"/>
              </a:lnSpc>
            </a:pPr>
            <a:r>
              <a:rPr lang="zh-CN" altLang="en-US" sz="1600" dirty="0">
                <a:solidFill>
                  <a:srgbClr val="5F5E5C"/>
                </a:solidFill>
                <a:latin typeface="微软雅黑" pitchFamily="34" charset="-122"/>
                <a:ea typeface="微软雅黑" pitchFamily="34" charset="-122"/>
              </a:rPr>
              <a:t>车易拍是一家二手车在线交易平台。该平台号称 “透明”、“无差价”，但其实他们设计了两套后台，买家和卖家的入口根本不同，看到的竞拍价格也相差数千元，比如说，同一款车的竞拍价格，卖家看到的</a:t>
            </a:r>
            <a:r>
              <a:rPr lang="en-US" altLang="zh-CN" sz="1600" dirty="0">
                <a:solidFill>
                  <a:srgbClr val="5F5E5C"/>
                </a:solidFill>
                <a:latin typeface="微软雅黑" pitchFamily="34" charset="-122"/>
                <a:ea typeface="微软雅黑" pitchFamily="34" charset="-122"/>
              </a:rPr>
              <a:t>7</a:t>
            </a:r>
            <a:r>
              <a:rPr lang="zh-CN" altLang="en-US" sz="1600" dirty="0">
                <a:solidFill>
                  <a:srgbClr val="5F5E5C"/>
                </a:solidFill>
                <a:latin typeface="微软雅黑" pitchFamily="34" charset="-122"/>
                <a:ea typeface="微软雅黑" pitchFamily="34" charset="-122"/>
              </a:rPr>
              <a:t>万元，而买家看到的是</a:t>
            </a:r>
            <a:r>
              <a:rPr lang="en-US" altLang="zh-CN" sz="1600" dirty="0">
                <a:solidFill>
                  <a:srgbClr val="5F5E5C"/>
                </a:solidFill>
                <a:latin typeface="微软雅黑" pitchFamily="34" charset="-122"/>
                <a:ea typeface="微软雅黑" pitchFamily="34" charset="-122"/>
              </a:rPr>
              <a:t>6</a:t>
            </a:r>
            <a:r>
              <a:rPr lang="zh-CN" altLang="en-US" sz="1600" dirty="0">
                <a:solidFill>
                  <a:srgbClr val="5F5E5C"/>
                </a:solidFill>
                <a:latin typeface="微软雅黑" pitchFamily="34" charset="-122"/>
                <a:ea typeface="微软雅黑" pitchFamily="34" charset="-122"/>
              </a:rPr>
              <a:t>万</a:t>
            </a:r>
            <a:r>
              <a:rPr lang="en-US" altLang="zh-CN" sz="1600" dirty="0">
                <a:solidFill>
                  <a:srgbClr val="5F5E5C"/>
                </a:solidFill>
                <a:latin typeface="微软雅黑" pitchFamily="34" charset="-122"/>
                <a:ea typeface="微软雅黑" pitchFamily="34" charset="-122"/>
              </a:rPr>
              <a:t>5</a:t>
            </a:r>
            <a:r>
              <a:rPr lang="zh-CN" altLang="en-US" sz="1600" dirty="0">
                <a:solidFill>
                  <a:srgbClr val="5F5E5C"/>
                </a:solidFill>
                <a:latin typeface="微软雅黑" pitchFamily="34" charset="-122"/>
                <a:ea typeface="微软雅黑" pitchFamily="34" charset="-122"/>
              </a:rPr>
              <a:t>，其中的那</a:t>
            </a:r>
            <a:r>
              <a:rPr lang="en-US" altLang="zh-CN" sz="1600" dirty="0">
                <a:solidFill>
                  <a:srgbClr val="5F5E5C"/>
                </a:solidFill>
                <a:latin typeface="微软雅黑" pitchFamily="34" charset="-122"/>
                <a:ea typeface="微软雅黑" pitchFamily="34" charset="-122"/>
              </a:rPr>
              <a:t>5000</a:t>
            </a:r>
            <a:r>
              <a:rPr lang="zh-CN" altLang="en-US" sz="1600" dirty="0">
                <a:solidFill>
                  <a:srgbClr val="5F5E5C"/>
                </a:solidFill>
                <a:latin typeface="微软雅黑" pitchFamily="34" charset="-122"/>
                <a:ea typeface="微软雅黑" pitchFamily="34" charset="-122"/>
              </a:rPr>
              <a:t>元差价去哪了，就不得而知了</a:t>
            </a:r>
            <a:r>
              <a:rPr lang="en-US" altLang="zh-CN" sz="1600" dirty="0">
                <a:solidFill>
                  <a:srgbClr val="5F5E5C"/>
                </a:solidFill>
                <a:latin typeface="微软雅黑" pitchFamily="34" charset="-122"/>
                <a:ea typeface="微软雅黑" pitchFamily="34" charset="-122"/>
              </a:rPr>
              <a:t>…</a:t>
            </a:r>
            <a:endParaRPr lang="zh-CN" altLang="en-US" sz="1400" b="1" dirty="0">
              <a:solidFill>
                <a:srgbClr val="FF0000"/>
              </a:solidFill>
              <a:latin typeface="微软雅黑" pitchFamily="34" charset="-122"/>
              <a:ea typeface="微软雅黑" pitchFamily="34" charset="-122"/>
            </a:endParaRPr>
          </a:p>
        </p:txBody>
      </p:sp>
      <p:grpSp>
        <p:nvGrpSpPr>
          <p:cNvPr id="32" name="组合 31"/>
          <p:cNvGrpSpPr/>
          <p:nvPr/>
        </p:nvGrpSpPr>
        <p:grpSpPr>
          <a:xfrm>
            <a:off x="989013" y="3309465"/>
            <a:ext cx="1273406" cy="1224136"/>
            <a:chOff x="2323034" y="3268771"/>
            <a:chExt cx="1273406" cy="1224136"/>
          </a:xfrm>
        </p:grpSpPr>
        <p:sp>
          <p:nvSpPr>
            <p:cNvPr id="14" name="椭圆 13"/>
            <p:cNvSpPr/>
            <p:nvPr/>
          </p:nvSpPr>
          <p:spPr>
            <a:xfrm>
              <a:off x="2372304" y="3268771"/>
              <a:ext cx="1224136" cy="1224136"/>
            </a:xfrm>
            <a:prstGeom prst="ellipse">
              <a:avLst/>
            </a:prstGeom>
            <a:solidFill>
              <a:schemeClr val="bg1"/>
            </a:solidFill>
            <a:ln w="57150">
              <a:solidFill>
                <a:srgbClr val="3C78C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框 25"/>
            <p:cNvSpPr txBox="1"/>
            <p:nvPr/>
          </p:nvSpPr>
          <p:spPr>
            <a:xfrm rot="20331793">
              <a:off x="2323034" y="3572891"/>
              <a:ext cx="1263345" cy="584775"/>
            </a:xfrm>
            <a:prstGeom prst="rect">
              <a:avLst/>
            </a:prstGeom>
            <a:noFill/>
          </p:spPr>
          <p:txBody>
            <a:bodyPr wrap="square" rtlCol="0">
              <a:spAutoFit/>
            </a:bodyPr>
            <a:lstStyle/>
            <a:p>
              <a:pPr algn="ctr"/>
              <a:r>
                <a:rPr lang="zh-CN" altLang="en-US" sz="3200" dirty="0">
                  <a:solidFill>
                    <a:schemeClr val="tx1">
                      <a:lumMod val="65000"/>
                      <a:lumOff val="35000"/>
                    </a:schemeClr>
                  </a:solidFill>
                  <a:latin typeface="华康俪金黑W8(P)" panose="020B0800000000000000" pitchFamily="34" charset="-122"/>
                  <a:ea typeface="华康俪金黑W8(P)" panose="020B0800000000000000" pitchFamily="34" charset="-122"/>
                </a:rPr>
                <a:t>义齿</a:t>
              </a:r>
            </a:p>
          </p:txBody>
        </p:sp>
      </p:grpSp>
      <p:sp>
        <p:nvSpPr>
          <p:cNvPr id="27" name="矩形 26"/>
          <p:cNvSpPr/>
          <p:nvPr/>
        </p:nvSpPr>
        <p:spPr>
          <a:xfrm>
            <a:off x="2459311" y="3291533"/>
            <a:ext cx="45719" cy="1260000"/>
          </a:xfrm>
          <a:prstGeom prst="rect">
            <a:avLst/>
          </a:prstGeom>
          <a:solidFill>
            <a:srgbClr val="3C78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8"/>
          <p:cNvSpPr>
            <a:spLocks noChangeArrowheads="1"/>
          </p:cNvSpPr>
          <p:nvPr/>
        </p:nvSpPr>
        <p:spPr bwMode="auto">
          <a:xfrm>
            <a:off x="2701919" y="3395235"/>
            <a:ext cx="3753251" cy="13726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30000"/>
              </a:lnSpc>
            </a:pPr>
            <a:r>
              <a:rPr lang="zh-CN" altLang="en-US" sz="1600" dirty="0">
                <a:solidFill>
                  <a:srgbClr val="5F5E5C"/>
                </a:solidFill>
                <a:latin typeface="微软雅黑" pitchFamily="34" charset="-122"/>
                <a:ea typeface="微软雅黑" pitchFamily="34" charset="-122"/>
              </a:rPr>
              <a:t>某些厂家在铸造义齿支架时，使用的是没有任何标志，也没有医疗器械注册许可证号的碎钢。这些假牙不消毒，用员工用过的旧牙刷，刷一刷就寄给你</a:t>
            </a:r>
            <a:r>
              <a:rPr lang="en-US" altLang="zh-CN" sz="1600" dirty="0">
                <a:solidFill>
                  <a:srgbClr val="5F5E5C"/>
                </a:solidFill>
                <a:latin typeface="微软雅黑" pitchFamily="34" charset="-122"/>
                <a:ea typeface="微软雅黑" pitchFamily="34" charset="-122"/>
              </a:rPr>
              <a:t>...</a:t>
            </a:r>
            <a:endParaRPr lang="zh-CN" altLang="en-US" sz="1400" b="1" dirty="0">
              <a:solidFill>
                <a:srgbClr val="FF0000"/>
              </a:solidFill>
              <a:latin typeface="微软雅黑" pitchFamily="34" charset="-122"/>
              <a:ea typeface="微软雅黑" pitchFamily="34" charset="-122"/>
            </a:endParaRPr>
          </a:p>
        </p:txBody>
      </p:sp>
      <p:sp>
        <p:nvSpPr>
          <p:cNvPr id="29" name="矩形 28"/>
          <p:cNvSpPr/>
          <p:nvPr/>
        </p:nvSpPr>
        <p:spPr>
          <a:xfrm>
            <a:off x="8046269" y="3291533"/>
            <a:ext cx="45719" cy="1260000"/>
          </a:xfrm>
          <a:prstGeom prst="rect">
            <a:avLst/>
          </a:prstGeom>
          <a:solidFill>
            <a:srgbClr val="FF33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3" name="组合 32"/>
          <p:cNvGrpSpPr/>
          <p:nvPr/>
        </p:nvGrpSpPr>
        <p:grpSpPr>
          <a:xfrm>
            <a:off x="6605637" y="3309465"/>
            <a:ext cx="1263345" cy="1224136"/>
            <a:chOff x="7132045" y="3349473"/>
            <a:chExt cx="1263345" cy="1224136"/>
          </a:xfrm>
        </p:grpSpPr>
        <p:sp>
          <p:nvSpPr>
            <p:cNvPr id="19" name="椭圆 18"/>
            <p:cNvSpPr/>
            <p:nvPr/>
          </p:nvSpPr>
          <p:spPr>
            <a:xfrm>
              <a:off x="7151650" y="3349473"/>
              <a:ext cx="1224136" cy="1224136"/>
            </a:xfrm>
            <a:prstGeom prst="ellipse">
              <a:avLst/>
            </a:prstGeom>
            <a:solidFill>
              <a:schemeClr val="bg1"/>
            </a:solidFill>
            <a:ln w="57150">
              <a:solidFill>
                <a:srgbClr val="FF33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文本框 29"/>
            <p:cNvSpPr txBox="1"/>
            <p:nvPr/>
          </p:nvSpPr>
          <p:spPr>
            <a:xfrm rot="20331793">
              <a:off x="7132045" y="3660673"/>
              <a:ext cx="1263345" cy="584775"/>
            </a:xfrm>
            <a:prstGeom prst="rect">
              <a:avLst/>
            </a:prstGeom>
            <a:noFill/>
          </p:spPr>
          <p:txBody>
            <a:bodyPr wrap="square" rtlCol="0">
              <a:spAutoFit/>
            </a:bodyPr>
            <a:lstStyle/>
            <a:p>
              <a:pPr algn="ctr"/>
              <a:r>
                <a:rPr lang="en-US" altLang="zh-CN" sz="3200" dirty="0">
                  <a:solidFill>
                    <a:schemeClr val="tx1">
                      <a:lumMod val="65000"/>
                      <a:lumOff val="35000"/>
                    </a:schemeClr>
                  </a:solidFill>
                  <a:latin typeface="华康俪金黑W8(P)" panose="020B0800000000000000" pitchFamily="34" charset="-122"/>
                  <a:ea typeface="华康俪金黑W8(P)" panose="020B0800000000000000" pitchFamily="34" charset="-122"/>
                </a:rPr>
                <a:t>WIFI</a:t>
              </a:r>
              <a:endParaRPr lang="zh-CN" altLang="en-US" sz="3200" dirty="0">
                <a:solidFill>
                  <a:schemeClr val="tx1">
                    <a:lumMod val="65000"/>
                    <a:lumOff val="35000"/>
                  </a:schemeClr>
                </a:solidFill>
                <a:latin typeface="华康俪金黑W8(P)" panose="020B0800000000000000" pitchFamily="34" charset="-122"/>
                <a:ea typeface="华康俪金黑W8(P)" panose="020B0800000000000000" pitchFamily="34" charset="-122"/>
              </a:endParaRPr>
            </a:p>
          </p:txBody>
        </p:sp>
      </p:grpSp>
      <p:sp>
        <p:nvSpPr>
          <p:cNvPr id="31" name="矩形 8"/>
          <p:cNvSpPr>
            <a:spLocks noChangeArrowheads="1"/>
          </p:cNvSpPr>
          <p:nvPr/>
        </p:nvSpPr>
        <p:spPr bwMode="auto">
          <a:xfrm>
            <a:off x="8262059" y="3395235"/>
            <a:ext cx="3312129" cy="13726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30000"/>
              </a:lnSpc>
            </a:pPr>
            <a:r>
              <a:rPr lang="zh-CN" altLang="en-US" sz="1600" dirty="0">
                <a:solidFill>
                  <a:srgbClr val="5F5E5C"/>
                </a:solidFill>
                <a:latin typeface="微软雅黑" pitchFamily="34" charset="-122"/>
                <a:ea typeface="微软雅黑" pitchFamily="34" charset="-122"/>
              </a:rPr>
              <a:t>观众加入一个免费的公共</a:t>
            </a:r>
            <a:r>
              <a:rPr lang="en-US" altLang="zh-CN" sz="1600" dirty="0">
                <a:solidFill>
                  <a:srgbClr val="5F5E5C"/>
                </a:solidFill>
                <a:latin typeface="微软雅黑" pitchFamily="34" charset="-122"/>
                <a:ea typeface="微软雅黑" pitchFamily="34" charset="-122"/>
              </a:rPr>
              <a:t>WIFI,</a:t>
            </a:r>
            <a:r>
              <a:rPr lang="zh-CN" altLang="en-US" sz="1600" dirty="0">
                <a:solidFill>
                  <a:srgbClr val="5F5E5C"/>
                </a:solidFill>
                <a:latin typeface="微软雅黑" pitchFamily="34" charset="-122"/>
                <a:ea typeface="微软雅黑" pitchFamily="34" charset="-122"/>
              </a:rPr>
              <a:t>然后惊人地发现，观众手机连上现场无线网络信号，打开消费类软件，订单和消费记录统统被提取！</a:t>
            </a:r>
            <a:endParaRPr lang="zh-CN" altLang="en-US" sz="1400" b="1" dirty="0">
              <a:solidFill>
                <a:srgbClr val="FF0000"/>
              </a:solidFill>
              <a:latin typeface="微软雅黑" pitchFamily="34" charset="-122"/>
              <a:ea typeface="微软雅黑" pitchFamily="34" charset="-122"/>
            </a:endParaRPr>
          </a:p>
        </p:txBody>
      </p:sp>
      <p:grpSp>
        <p:nvGrpSpPr>
          <p:cNvPr id="36" name="组合 35"/>
          <p:cNvGrpSpPr/>
          <p:nvPr/>
        </p:nvGrpSpPr>
        <p:grpSpPr>
          <a:xfrm>
            <a:off x="1000336" y="4795940"/>
            <a:ext cx="1265271" cy="1224136"/>
            <a:chOff x="1212365" y="4782615"/>
            <a:chExt cx="1265271" cy="1224136"/>
          </a:xfrm>
        </p:grpSpPr>
        <p:sp>
          <p:nvSpPr>
            <p:cNvPr id="18" name="椭圆 17"/>
            <p:cNvSpPr/>
            <p:nvPr/>
          </p:nvSpPr>
          <p:spPr>
            <a:xfrm>
              <a:off x="1253500" y="4782615"/>
              <a:ext cx="1224136" cy="1224136"/>
            </a:xfrm>
            <a:prstGeom prst="ellipse">
              <a:avLst/>
            </a:prstGeom>
            <a:solidFill>
              <a:schemeClr val="bg1"/>
            </a:solidFill>
            <a:ln w="571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文本框 34"/>
            <p:cNvSpPr txBox="1"/>
            <p:nvPr/>
          </p:nvSpPr>
          <p:spPr>
            <a:xfrm rot="20331793">
              <a:off x="1212365" y="5133073"/>
              <a:ext cx="1263345" cy="523220"/>
            </a:xfrm>
            <a:prstGeom prst="rect">
              <a:avLst/>
            </a:prstGeom>
            <a:noFill/>
          </p:spPr>
          <p:txBody>
            <a:bodyPr wrap="square" rtlCol="0">
              <a:spAutoFit/>
            </a:bodyPr>
            <a:lstStyle/>
            <a:p>
              <a:pPr algn="ctr"/>
              <a:r>
                <a:rPr lang="en-US" altLang="zh-CN" sz="2800" dirty="0">
                  <a:solidFill>
                    <a:schemeClr val="tx1">
                      <a:lumMod val="65000"/>
                      <a:lumOff val="35000"/>
                    </a:schemeClr>
                  </a:solidFill>
                  <a:latin typeface="华康俪金黑W8(P)" panose="020B0800000000000000" pitchFamily="34" charset="-122"/>
                  <a:ea typeface="华康俪金黑W8(P)" panose="020B0800000000000000" pitchFamily="34" charset="-122"/>
                </a:rPr>
                <a:t>APP</a:t>
              </a:r>
              <a:endParaRPr lang="zh-CN" altLang="en-US" sz="2800" dirty="0">
                <a:solidFill>
                  <a:schemeClr val="tx1">
                    <a:lumMod val="65000"/>
                    <a:lumOff val="35000"/>
                  </a:schemeClr>
                </a:solidFill>
                <a:latin typeface="华康俪金黑W8(P)" panose="020B0800000000000000" pitchFamily="34" charset="-122"/>
                <a:ea typeface="华康俪金黑W8(P)" panose="020B0800000000000000" pitchFamily="34" charset="-122"/>
              </a:endParaRPr>
            </a:p>
          </p:txBody>
        </p:sp>
      </p:grpSp>
      <p:sp>
        <p:nvSpPr>
          <p:cNvPr id="37" name="矩形 36"/>
          <p:cNvSpPr/>
          <p:nvPr/>
        </p:nvSpPr>
        <p:spPr>
          <a:xfrm>
            <a:off x="2455463" y="4778008"/>
            <a:ext cx="45719" cy="12600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8"/>
          <p:cNvSpPr>
            <a:spLocks noChangeArrowheads="1"/>
          </p:cNvSpPr>
          <p:nvPr/>
        </p:nvSpPr>
        <p:spPr bwMode="auto">
          <a:xfrm>
            <a:off x="2626877" y="4881710"/>
            <a:ext cx="8947312" cy="1052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30000"/>
              </a:lnSpc>
            </a:pPr>
            <a:r>
              <a:rPr lang="zh-CN" altLang="en-US" sz="1600" dirty="0">
                <a:solidFill>
                  <a:srgbClr val="5F5E5C"/>
                </a:solidFill>
                <a:latin typeface="微软雅黑" pitchFamily="34" charset="-122"/>
                <a:ea typeface="微软雅黑" pitchFamily="34" charset="-122"/>
              </a:rPr>
              <a:t>近日发现了大量手机用户被莫名扣费的现象。技术人员发现，这是因为手机上出现了包含了恶意扣费程序的广告弹窗。而这些广告的数据都来自于一个叫道有道科技公司注册的域名。记者在该公司发现，这里的恶意程序竟然明码标价出售，会让你在不知不觉中跳进“付费广告”的圈套</a:t>
            </a:r>
            <a:r>
              <a:rPr lang="en-US" altLang="zh-CN" sz="1600" dirty="0">
                <a:solidFill>
                  <a:srgbClr val="5F5E5C"/>
                </a:solidFill>
                <a:latin typeface="微软雅黑" pitchFamily="34" charset="-122"/>
                <a:ea typeface="微软雅黑" pitchFamily="34" charset="-122"/>
              </a:rPr>
              <a:t>…</a:t>
            </a:r>
            <a:endParaRPr lang="zh-CN" altLang="en-US" sz="1400" b="1" dirty="0">
              <a:solidFill>
                <a:srgbClr val="FF0000"/>
              </a:solidFill>
              <a:latin typeface="微软雅黑" pitchFamily="34" charset="-122"/>
              <a:ea typeface="微软雅黑" pitchFamily="34" charset="-122"/>
            </a:endParaRPr>
          </a:p>
        </p:txBody>
      </p:sp>
    </p:spTree>
    <p:extLst>
      <p:ext uri="{BB962C8B-B14F-4D97-AF65-F5344CB8AC3E}">
        <p14:creationId xmlns:p14="http://schemas.microsoft.com/office/powerpoint/2010/main" val="6350981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250"/>
                                        <p:tgtEl>
                                          <p:spTgt spid="24"/>
                                        </p:tgtEl>
                                      </p:cBhvr>
                                    </p:animEffect>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250"/>
                                        <p:tgtEl>
                                          <p:spTgt spid="27"/>
                                        </p:tgtEl>
                                      </p:cBhvr>
                                    </p:animEffect>
                                  </p:childTnLst>
                                </p:cTn>
                              </p:par>
                            </p:childTnLst>
                          </p:cTn>
                        </p:par>
                        <p:par>
                          <p:cTn id="17" fill="hold">
                            <p:stCondLst>
                              <p:cond delay="1000"/>
                            </p:stCondLst>
                            <p:childTnLst>
                              <p:par>
                                <p:cTn id="18" presetID="10" presetClass="entr" presetSubtype="0" fill="hold" grpId="0" nodeType="afterEffect">
                                  <p:stCondLst>
                                    <p:cond delay="0"/>
                                  </p:stCondLst>
                                  <p:childTnLst>
                                    <p:set>
                                      <p:cBhvr>
                                        <p:cTn id="19" dur="1" fill="hold">
                                          <p:stCondLst>
                                            <p:cond delay="0"/>
                                          </p:stCondLst>
                                        </p:cTn>
                                        <p:tgtEl>
                                          <p:spTgt spid="29"/>
                                        </p:tgtEl>
                                        <p:attrNameLst>
                                          <p:attrName>style.visibility</p:attrName>
                                        </p:attrNameLst>
                                      </p:cBhvr>
                                      <p:to>
                                        <p:strVal val="visible"/>
                                      </p:to>
                                    </p:set>
                                    <p:animEffect transition="in" filter="fade">
                                      <p:cBhvr>
                                        <p:cTn id="20" dur="250"/>
                                        <p:tgtEl>
                                          <p:spTgt spid="29"/>
                                        </p:tgtEl>
                                      </p:cBhvr>
                                    </p:animEffect>
                                  </p:childTnLst>
                                </p:cTn>
                              </p:par>
                            </p:childTnLst>
                          </p:cTn>
                        </p:par>
                        <p:par>
                          <p:cTn id="21" fill="hold">
                            <p:stCondLst>
                              <p:cond delay="1250"/>
                            </p:stCondLst>
                            <p:childTnLst>
                              <p:par>
                                <p:cTn id="22" presetID="10" presetClass="entr" presetSubtype="0" fill="hold" grpId="0" nodeType="afterEffect">
                                  <p:stCondLst>
                                    <p:cond delay="0"/>
                                  </p:stCondLst>
                                  <p:childTnLst>
                                    <p:set>
                                      <p:cBhvr>
                                        <p:cTn id="23" dur="1" fill="hold">
                                          <p:stCondLst>
                                            <p:cond delay="0"/>
                                          </p:stCondLst>
                                        </p:cTn>
                                        <p:tgtEl>
                                          <p:spTgt spid="37"/>
                                        </p:tgtEl>
                                        <p:attrNameLst>
                                          <p:attrName>style.visibility</p:attrName>
                                        </p:attrNameLst>
                                      </p:cBhvr>
                                      <p:to>
                                        <p:strVal val="visible"/>
                                      </p:to>
                                    </p:set>
                                    <p:animEffect transition="in" filter="fade">
                                      <p:cBhvr>
                                        <p:cTn id="24" dur="250"/>
                                        <p:tgtEl>
                                          <p:spTgt spid="37"/>
                                        </p:tgtEl>
                                      </p:cBhvr>
                                    </p:animEffect>
                                  </p:childTnLst>
                                </p:cTn>
                              </p:par>
                            </p:childTnLst>
                          </p:cTn>
                        </p:par>
                        <p:par>
                          <p:cTn id="25" fill="hold">
                            <p:stCondLst>
                              <p:cond delay="1500"/>
                            </p:stCondLst>
                            <p:childTnLst>
                              <p:par>
                                <p:cTn id="26" presetID="2" presetClass="entr" presetSubtype="8" decel="100000" fill="hold" nodeType="afterEffect">
                                  <p:stCondLst>
                                    <p:cond delay="0"/>
                                  </p:stCondLst>
                                  <p:childTnLst>
                                    <p:set>
                                      <p:cBhvr>
                                        <p:cTn id="27" dur="1" fill="hold">
                                          <p:stCondLst>
                                            <p:cond delay="0"/>
                                          </p:stCondLst>
                                        </p:cTn>
                                        <p:tgtEl>
                                          <p:spTgt spid="34"/>
                                        </p:tgtEl>
                                        <p:attrNameLst>
                                          <p:attrName>style.visibility</p:attrName>
                                        </p:attrNameLst>
                                      </p:cBhvr>
                                      <p:to>
                                        <p:strVal val="visible"/>
                                      </p:to>
                                    </p:set>
                                    <p:anim calcmode="lin" valueType="num">
                                      <p:cBhvr additive="base">
                                        <p:cTn id="28" dur="500" fill="hold"/>
                                        <p:tgtEl>
                                          <p:spTgt spid="34"/>
                                        </p:tgtEl>
                                        <p:attrNameLst>
                                          <p:attrName>ppt_x</p:attrName>
                                        </p:attrNameLst>
                                      </p:cBhvr>
                                      <p:tavLst>
                                        <p:tav tm="0">
                                          <p:val>
                                            <p:strVal val="0-#ppt_w/2"/>
                                          </p:val>
                                        </p:tav>
                                        <p:tav tm="100000">
                                          <p:val>
                                            <p:strVal val="#ppt_x"/>
                                          </p:val>
                                        </p:tav>
                                      </p:tavLst>
                                    </p:anim>
                                    <p:anim calcmode="lin" valueType="num">
                                      <p:cBhvr additive="base">
                                        <p:cTn id="29" dur="500" fill="hold"/>
                                        <p:tgtEl>
                                          <p:spTgt spid="34"/>
                                        </p:tgtEl>
                                        <p:attrNameLst>
                                          <p:attrName>ppt_y</p:attrName>
                                        </p:attrNameLst>
                                      </p:cBhvr>
                                      <p:tavLst>
                                        <p:tav tm="0">
                                          <p:val>
                                            <p:strVal val="#ppt_y"/>
                                          </p:val>
                                        </p:tav>
                                        <p:tav tm="100000">
                                          <p:val>
                                            <p:strVal val="#ppt_y"/>
                                          </p:val>
                                        </p:tav>
                                      </p:tavLst>
                                    </p:anim>
                                  </p:childTnLst>
                                </p:cTn>
                              </p:par>
                              <p:par>
                                <p:cTn id="30" presetID="2" presetClass="entr" presetSubtype="2" decel="100000" fill="hold" nodeType="withEffect">
                                  <p:stCondLst>
                                    <p:cond delay="0"/>
                                  </p:stCondLst>
                                  <p:childTnLst>
                                    <p:set>
                                      <p:cBhvr>
                                        <p:cTn id="31" dur="1" fill="hold">
                                          <p:stCondLst>
                                            <p:cond delay="0"/>
                                          </p:stCondLst>
                                        </p:cTn>
                                        <p:tgtEl>
                                          <p:spTgt spid="32"/>
                                        </p:tgtEl>
                                        <p:attrNameLst>
                                          <p:attrName>style.visibility</p:attrName>
                                        </p:attrNameLst>
                                      </p:cBhvr>
                                      <p:to>
                                        <p:strVal val="visible"/>
                                      </p:to>
                                    </p:set>
                                    <p:anim calcmode="lin" valueType="num">
                                      <p:cBhvr additive="base">
                                        <p:cTn id="32" dur="500" fill="hold"/>
                                        <p:tgtEl>
                                          <p:spTgt spid="32"/>
                                        </p:tgtEl>
                                        <p:attrNameLst>
                                          <p:attrName>ppt_x</p:attrName>
                                        </p:attrNameLst>
                                      </p:cBhvr>
                                      <p:tavLst>
                                        <p:tav tm="0">
                                          <p:val>
                                            <p:strVal val="1+#ppt_w/2"/>
                                          </p:val>
                                        </p:tav>
                                        <p:tav tm="100000">
                                          <p:val>
                                            <p:strVal val="#ppt_x"/>
                                          </p:val>
                                        </p:tav>
                                      </p:tavLst>
                                    </p:anim>
                                    <p:anim calcmode="lin" valueType="num">
                                      <p:cBhvr additive="base">
                                        <p:cTn id="33" dur="500" fill="hold"/>
                                        <p:tgtEl>
                                          <p:spTgt spid="32"/>
                                        </p:tgtEl>
                                        <p:attrNameLst>
                                          <p:attrName>ppt_y</p:attrName>
                                        </p:attrNameLst>
                                      </p:cBhvr>
                                      <p:tavLst>
                                        <p:tav tm="0">
                                          <p:val>
                                            <p:strVal val="#ppt_y"/>
                                          </p:val>
                                        </p:tav>
                                        <p:tav tm="100000">
                                          <p:val>
                                            <p:strVal val="#ppt_y"/>
                                          </p:val>
                                        </p:tav>
                                      </p:tavLst>
                                    </p:anim>
                                  </p:childTnLst>
                                </p:cTn>
                              </p:par>
                              <p:par>
                                <p:cTn id="34" presetID="2" presetClass="entr" presetSubtype="2" decel="100000" fill="hold" nodeType="withEffect">
                                  <p:stCondLst>
                                    <p:cond delay="0"/>
                                  </p:stCondLst>
                                  <p:childTnLst>
                                    <p:set>
                                      <p:cBhvr>
                                        <p:cTn id="35" dur="1" fill="hold">
                                          <p:stCondLst>
                                            <p:cond delay="0"/>
                                          </p:stCondLst>
                                        </p:cTn>
                                        <p:tgtEl>
                                          <p:spTgt spid="36"/>
                                        </p:tgtEl>
                                        <p:attrNameLst>
                                          <p:attrName>style.visibility</p:attrName>
                                        </p:attrNameLst>
                                      </p:cBhvr>
                                      <p:to>
                                        <p:strVal val="visible"/>
                                      </p:to>
                                    </p:set>
                                    <p:anim calcmode="lin" valueType="num">
                                      <p:cBhvr additive="base">
                                        <p:cTn id="36" dur="500" fill="hold"/>
                                        <p:tgtEl>
                                          <p:spTgt spid="36"/>
                                        </p:tgtEl>
                                        <p:attrNameLst>
                                          <p:attrName>ppt_x</p:attrName>
                                        </p:attrNameLst>
                                      </p:cBhvr>
                                      <p:tavLst>
                                        <p:tav tm="0">
                                          <p:val>
                                            <p:strVal val="1+#ppt_w/2"/>
                                          </p:val>
                                        </p:tav>
                                        <p:tav tm="100000">
                                          <p:val>
                                            <p:strVal val="#ppt_x"/>
                                          </p:val>
                                        </p:tav>
                                      </p:tavLst>
                                    </p:anim>
                                    <p:anim calcmode="lin" valueType="num">
                                      <p:cBhvr additive="base">
                                        <p:cTn id="37" dur="500" fill="hold"/>
                                        <p:tgtEl>
                                          <p:spTgt spid="36"/>
                                        </p:tgtEl>
                                        <p:attrNameLst>
                                          <p:attrName>ppt_y</p:attrName>
                                        </p:attrNameLst>
                                      </p:cBhvr>
                                      <p:tavLst>
                                        <p:tav tm="0">
                                          <p:val>
                                            <p:strVal val="#ppt_y"/>
                                          </p:val>
                                        </p:tav>
                                        <p:tav tm="100000">
                                          <p:val>
                                            <p:strVal val="#ppt_y"/>
                                          </p:val>
                                        </p:tav>
                                      </p:tavLst>
                                    </p:anim>
                                  </p:childTnLst>
                                </p:cTn>
                              </p:par>
                              <p:par>
                                <p:cTn id="38" presetID="2" presetClass="entr" presetSubtype="2" decel="100000" fill="hold" nodeType="withEffect">
                                  <p:stCondLst>
                                    <p:cond delay="0"/>
                                  </p:stCondLst>
                                  <p:childTnLst>
                                    <p:set>
                                      <p:cBhvr>
                                        <p:cTn id="39" dur="1" fill="hold">
                                          <p:stCondLst>
                                            <p:cond delay="0"/>
                                          </p:stCondLst>
                                        </p:cTn>
                                        <p:tgtEl>
                                          <p:spTgt spid="33"/>
                                        </p:tgtEl>
                                        <p:attrNameLst>
                                          <p:attrName>style.visibility</p:attrName>
                                        </p:attrNameLst>
                                      </p:cBhvr>
                                      <p:to>
                                        <p:strVal val="visible"/>
                                      </p:to>
                                    </p:set>
                                    <p:anim calcmode="lin" valueType="num">
                                      <p:cBhvr additive="base">
                                        <p:cTn id="40" dur="500" fill="hold"/>
                                        <p:tgtEl>
                                          <p:spTgt spid="33"/>
                                        </p:tgtEl>
                                        <p:attrNameLst>
                                          <p:attrName>ppt_x</p:attrName>
                                        </p:attrNameLst>
                                      </p:cBhvr>
                                      <p:tavLst>
                                        <p:tav tm="0">
                                          <p:val>
                                            <p:strVal val="1+#ppt_w/2"/>
                                          </p:val>
                                        </p:tav>
                                        <p:tav tm="100000">
                                          <p:val>
                                            <p:strVal val="#ppt_x"/>
                                          </p:val>
                                        </p:tav>
                                      </p:tavLst>
                                    </p:anim>
                                    <p:anim calcmode="lin" valueType="num">
                                      <p:cBhvr additive="base">
                                        <p:cTn id="41" dur="500" fill="hold"/>
                                        <p:tgtEl>
                                          <p:spTgt spid="33"/>
                                        </p:tgtEl>
                                        <p:attrNameLst>
                                          <p:attrName>ppt_y</p:attrName>
                                        </p:attrNameLst>
                                      </p:cBhvr>
                                      <p:tavLst>
                                        <p:tav tm="0">
                                          <p:val>
                                            <p:strVal val="#ppt_y"/>
                                          </p:val>
                                        </p:tav>
                                        <p:tav tm="100000">
                                          <p:val>
                                            <p:strVal val="#ppt_y"/>
                                          </p:val>
                                        </p:tav>
                                      </p:tavLst>
                                    </p:anim>
                                  </p:childTnLst>
                                </p:cTn>
                              </p:par>
                              <p:par>
                                <p:cTn id="42" presetID="2" presetClass="entr" presetSubtype="1" decel="100000" fill="hold" grpId="0" nodeType="withEffect">
                                  <p:stCondLst>
                                    <p:cond delay="0"/>
                                  </p:stCondLst>
                                  <p:childTnLst>
                                    <p:set>
                                      <p:cBhvr>
                                        <p:cTn id="43" dur="1" fill="hold">
                                          <p:stCondLst>
                                            <p:cond delay="0"/>
                                          </p:stCondLst>
                                        </p:cTn>
                                        <p:tgtEl>
                                          <p:spTgt spid="25"/>
                                        </p:tgtEl>
                                        <p:attrNameLst>
                                          <p:attrName>style.visibility</p:attrName>
                                        </p:attrNameLst>
                                      </p:cBhvr>
                                      <p:to>
                                        <p:strVal val="visible"/>
                                      </p:to>
                                    </p:set>
                                    <p:anim calcmode="lin" valueType="num">
                                      <p:cBhvr additive="base">
                                        <p:cTn id="44" dur="500" fill="hold"/>
                                        <p:tgtEl>
                                          <p:spTgt spid="25"/>
                                        </p:tgtEl>
                                        <p:attrNameLst>
                                          <p:attrName>ppt_x</p:attrName>
                                        </p:attrNameLst>
                                      </p:cBhvr>
                                      <p:tavLst>
                                        <p:tav tm="0">
                                          <p:val>
                                            <p:strVal val="#ppt_x"/>
                                          </p:val>
                                        </p:tav>
                                        <p:tav tm="100000">
                                          <p:val>
                                            <p:strVal val="#ppt_x"/>
                                          </p:val>
                                        </p:tav>
                                      </p:tavLst>
                                    </p:anim>
                                    <p:anim calcmode="lin" valueType="num">
                                      <p:cBhvr additive="base">
                                        <p:cTn id="45" dur="500" fill="hold"/>
                                        <p:tgtEl>
                                          <p:spTgt spid="25"/>
                                        </p:tgtEl>
                                        <p:attrNameLst>
                                          <p:attrName>ppt_y</p:attrName>
                                        </p:attrNameLst>
                                      </p:cBhvr>
                                      <p:tavLst>
                                        <p:tav tm="0">
                                          <p:val>
                                            <p:strVal val="0-#ppt_h/2"/>
                                          </p:val>
                                        </p:tav>
                                        <p:tav tm="100000">
                                          <p:val>
                                            <p:strVal val="#ppt_y"/>
                                          </p:val>
                                        </p:tav>
                                      </p:tavLst>
                                    </p:anim>
                                  </p:childTnLst>
                                </p:cTn>
                              </p:par>
                              <p:par>
                                <p:cTn id="46" presetID="2" presetClass="entr" presetSubtype="8" decel="100000" fill="hold" grpId="0" nodeType="withEffect">
                                  <p:stCondLst>
                                    <p:cond delay="0"/>
                                  </p:stCondLst>
                                  <p:childTnLst>
                                    <p:set>
                                      <p:cBhvr>
                                        <p:cTn id="47" dur="1" fill="hold">
                                          <p:stCondLst>
                                            <p:cond delay="0"/>
                                          </p:stCondLst>
                                        </p:cTn>
                                        <p:tgtEl>
                                          <p:spTgt spid="28"/>
                                        </p:tgtEl>
                                        <p:attrNameLst>
                                          <p:attrName>style.visibility</p:attrName>
                                        </p:attrNameLst>
                                      </p:cBhvr>
                                      <p:to>
                                        <p:strVal val="visible"/>
                                      </p:to>
                                    </p:set>
                                    <p:anim calcmode="lin" valueType="num">
                                      <p:cBhvr additive="base">
                                        <p:cTn id="48" dur="500" fill="hold"/>
                                        <p:tgtEl>
                                          <p:spTgt spid="28"/>
                                        </p:tgtEl>
                                        <p:attrNameLst>
                                          <p:attrName>ppt_x</p:attrName>
                                        </p:attrNameLst>
                                      </p:cBhvr>
                                      <p:tavLst>
                                        <p:tav tm="0">
                                          <p:val>
                                            <p:strVal val="0-#ppt_w/2"/>
                                          </p:val>
                                        </p:tav>
                                        <p:tav tm="100000">
                                          <p:val>
                                            <p:strVal val="#ppt_x"/>
                                          </p:val>
                                        </p:tav>
                                      </p:tavLst>
                                    </p:anim>
                                    <p:anim calcmode="lin" valueType="num">
                                      <p:cBhvr additive="base">
                                        <p:cTn id="49" dur="500" fill="hold"/>
                                        <p:tgtEl>
                                          <p:spTgt spid="28"/>
                                        </p:tgtEl>
                                        <p:attrNameLst>
                                          <p:attrName>ppt_y</p:attrName>
                                        </p:attrNameLst>
                                      </p:cBhvr>
                                      <p:tavLst>
                                        <p:tav tm="0">
                                          <p:val>
                                            <p:strVal val="#ppt_y"/>
                                          </p:val>
                                        </p:tav>
                                        <p:tav tm="100000">
                                          <p:val>
                                            <p:strVal val="#ppt_y"/>
                                          </p:val>
                                        </p:tav>
                                      </p:tavLst>
                                    </p:anim>
                                  </p:childTnLst>
                                </p:cTn>
                              </p:par>
                              <p:par>
                                <p:cTn id="50" presetID="2" presetClass="entr" presetSubtype="2" decel="100000" fill="hold" grpId="0" nodeType="withEffect">
                                  <p:stCondLst>
                                    <p:cond delay="0"/>
                                  </p:stCondLst>
                                  <p:childTnLst>
                                    <p:set>
                                      <p:cBhvr>
                                        <p:cTn id="51" dur="1" fill="hold">
                                          <p:stCondLst>
                                            <p:cond delay="0"/>
                                          </p:stCondLst>
                                        </p:cTn>
                                        <p:tgtEl>
                                          <p:spTgt spid="31"/>
                                        </p:tgtEl>
                                        <p:attrNameLst>
                                          <p:attrName>style.visibility</p:attrName>
                                        </p:attrNameLst>
                                      </p:cBhvr>
                                      <p:to>
                                        <p:strVal val="visible"/>
                                      </p:to>
                                    </p:set>
                                    <p:anim calcmode="lin" valueType="num">
                                      <p:cBhvr additive="base">
                                        <p:cTn id="52" dur="500" fill="hold"/>
                                        <p:tgtEl>
                                          <p:spTgt spid="31"/>
                                        </p:tgtEl>
                                        <p:attrNameLst>
                                          <p:attrName>ppt_x</p:attrName>
                                        </p:attrNameLst>
                                      </p:cBhvr>
                                      <p:tavLst>
                                        <p:tav tm="0">
                                          <p:val>
                                            <p:strVal val="1+#ppt_w/2"/>
                                          </p:val>
                                        </p:tav>
                                        <p:tav tm="100000">
                                          <p:val>
                                            <p:strVal val="#ppt_x"/>
                                          </p:val>
                                        </p:tav>
                                      </p:tavLst>
                                    </p:anim>
                                    <p:anim calcmode="lin" valueType="num">
                                      <p:cBhvr additive="base">
                                        <p:cTn id="53" dur="500" fill="hold"/>
                                        <p:tgtEl>
                                          <p:spTgt spid="31"/>
                                        </p:tgtEl>
                                        <p:attrNameLst>
                                          <p:attrName>ppt_y</p:attrName>
                                        </p:attrNameLst>
                                      </p:cBhvr>
                                      <p:tavLst>
                                        <p:tav tm="0">
                                          <p:val>
                                            <p:strVal val="#ppt_y"/>
                                          </p:val>
                                        </p:tav>
                                        <p:tav tm="100000">
                                          <p:val>
                                            <p:strVal val="#ppt_y"/>
                                          </p:val>
                                        </p:tav>
                                      </p:tavLst>
                                    </p:anim>
                                  </p:childTnLst>
                                </p:cTn>
                              </p:par>
                              <p:par>
                                <p:cTn id="54" presetID="2" presetClass="entr" presetSubtype="2" decel="100000" fill="hold" grpId="0" nodeType="withEffect">
                                  <p:stCondLst>
                                    <p:cond delay="0"/>
                                  </p:stCondLst>
                                  <p:childTnLst>
                                    <p:set>
                                      <p:cBhvr>
                                        <p:cTn id="55" dur="1" fill="hold">
                                          <p:stCondLst>
                                            <p:cond delay="0"/>
                                          </p:stCondLst>
                                        </p:cTn>
                                        <p:tgtEl>
                                          <p:spTgt spid="38"/>
                                        </p:tgtEl>
                                        <p:attrNameLst>
                                          <p:attrName>style.visibility</p:attrName>
                                        </p:attrNameLst>
                                      </p:cBhvr>
                                      <p:to>
                                        <p:strVal val="visible"/>
                                      </p:to>
                                    </p:set>
                                    <p:anim calcmode="lin" valueType="num">
                                      <p:cBhvr additive="base">
                                        <p:cTn id="56" dur="500" fill="hold"/>
                                        <p:tgtEl>
                                          <p:spTgt spid="38"/>
                                        </p:tgtEl>
                                        <p:attrNameLst>
                                          <p:attrName>ppt_x</p:attrName>
                                        </p:attrNameLst>
                                      </p:cBhvr>
                                      <p:tavLst>
                                        <p:tav tm="0">
                                          <p:val>
                                            <p:strVal val="1+#ppt_w/2"/>
                                          </p:val>
                                        </p:tav>
                                        <p:tav tm="100000">
                                          <p:val>
                                            <p:strVal val="#ppt_x"/>
                                          </p:val>
                                        </p:tav>
                                      </p:tavLst>
                                    </p:anim>
                                    <p:anim calcmode="lin" valueType="num">
                                      <p:cBhvr additive="base">
                                        <p:cTn id="57" dur="500" fill="hold"/>
                                        <p:tgtEl>
                                          <p:spTgt spid="3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4" grpId="0" animBg="1"/>
      <p:bldP spid="25" grpId="0"/>
      <p:bldP spid="27" grpId="0" animBg="1"/>
      <p:bldP spid="28" grpId="0"/>
      <p:bldP spid="29" grpId="0" animBg="1"/>
      <p:bldP spid="31" grpId="0"/>
      <p:bldP spid="37" grpId="0" animBg="1"/>
      <p:bldP spid="38"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343472" y="273348"/>
            <a:ext cx="4608512" cy="369332"/>
          </a:xfrm>
          <a:prstGeom prst="rect">
            <a:avLst/>
          </a:prstGeom>
          <a:noFill/>
        </p:spPr>
        <p:txBody>
          <a:bodyPr wrap="square" rtlCol="0">
            <a:spAutoFit/>
          </a:bodyPr>
          <a:lstStyle/>
          <a:p>
            <a:r>
              <a:rPr lang="zh-CN" altLang="en-US" dirty="0">
                <a:solidFill>
                  <a:prstClr val="white"/>
                </a:solidFill>
                <a:latin typeface="微软雅黑" panose="020B0503020204020204" pitchFamily="34" charset="-122"/>
                <a:ea typeface="微软雅黑" panose="020B0503020204020204" pitchFamily="34" charset="-122"/>
              </a:rPr>
              <a:t>第一节    人才流动的现象分析</a:t>
            </a:r>
          </a:p>
        </p:txBody>
      </p:sp>
      <p:sp>
        <p:nvSpPr>
          <p:cNvPr id="3" name="TextBox 6"/>
          <p:cNvSpPr txBox="1"/>
          <p:nvPr/>
        </p:nvSpPr>
        <p:spPr>
          <a:xfrm>
            <a:off x="5231904" y="1272126"/>
            <a:ext cx="5904656" cy="2089803"/>
          </a:xfrm>
          <a:prstGeom prst="rect">
            <a:avLst/>
          </a:prstGeom>
          <a:noFill/>
        </p:spPr>
        <p:txBody>
          <a:bodyPr wrap="square" rtlCol="0">
            <a:spAutoFit/>
          </a:bodyPr>
          <a:lstStyle/>
          <a:p>
            <a:pPr>
              <a:lnSpc>
                <a:spcPct val="130000"/>
              </a:lnSpc>
              <a:spcAft>
                <a:spcPts val="600"/>
              </a:spcAft>
            </a:pPr>
            <a:r>
              <a:rPr lang="zh-CN" altLang="en-US" sz="1600" b="1" dirty="0">
                <a:solidFill>
                  <a:srgbClr val="5F5E5C"/>
                </a:solidFill>
                <a:latin typeface="微软雅黑" pitchFamily="34" charset="-122"/>
                <a:ea typeface="微软雅黑" pitchFamily="34" charset="-122"/>
              </a:rPr>
              <a:t>员工离职有许多正面影响。</a:t>
            </a:r>
            <a:endParaRPr lang="en-US" altLang="zh-CN" sz="1600" b="1" dirty="0">
              <a:solidFill>
                <a:srgbClr val="5F5E5C"/>
              </a:solidFill>
              <a:latin typeface="微软雅黑" pitchFamily="34" charset="-122"/>
              <a:ea typeface="微软雅黑" pitchFamily="34" charset="-122"/>
            </a:endParaRPr>
          </a:p>
          <a:p>
            <a:pPr>
              <a:lnSpc>
                <a:spcPct val="130000"/>
              </a:lnSpc>
              <a:spcAft>
                <a:spcPts val="600"/>
              </a:spcAft>
            </a:pPr>
            <a:r>
              <a:rPr lang="zh-CN" altLang="en-US" sz="1600" dirty="0">
                <a:solidFill>
                  <a:srgbClr val="5F5E5C"/>
                </a:solidFill>
                <a:latin typeface="微软雅黑" pitchFamily="34" charset="-122"/>
                <a:ea typeface="微软雅黑" pitchFamily="34" charset="-122"/>
              </a:rPr>
              <a:t>比如：业绩较差者的离开，使空缺的职位得以留给新人，而且可能还是出色的新人；同时，员工的离职还创造了晋升机会，尤其是当企业发展速度缓慢的时候。离职也使得公司能够重新配置和补充人员，从而避免了停滞。外部输入的新想法、新能力和新经验能帮助企业保持竞争力。</a:t>
            </a:r>
            <a:endParaRPr lang="zh-CN" altLang="zh-CN" sz="1600" dirty="0">
              <a:solidFill>
                <a:srgbClr val="FF8500"/>
              </a:solidFill>
              <a:latin typeface="微软雅黑" pitchFamily="34" charset="-122"/>
              <a:ea typeface="微软雅黑" pitchFamily="34" charset="-122"/>
            </a:endParaRPr>
          </a:p>
        </p:txBody>
      </p:sp>
      <p:sp>
        <p:nvSpPr>
          <p:cNvPr id="4" name="矩形 3"/>
          <p:cNvSpPr/>
          <p:nvPr/>
        </p:nvSpPr>
        <p:spPr>
          <a:xfrm>
            <a:off x="5231904" y="3576382"/>
            <a:ext cx="5904656" cy="2012859"/>
          </a:xfrm>
          <a:prstGeom prst="rect">
            <a:avLst/>
          </a:prstGeom>
        </p:spPr>
        <p:txBody>
          <a:bodyPr wrap="square">
            <a:spAutoFit/>
          </a:bodyPr>
          <a:lstStyle/>
          <a:p>
            <a:pPr>
              <a:lnSpc>
                <a:spcPct val="130000"/>
              </a:lnSpc>
            </a:pPr>
            <a:r>
              <a:rPr lang="zh-CN" altLang="en-US" sz="1600" dirty="0">
                <a:solidFill>
                  <a:srgbClr val="5F5E5C"/>
                </a:solidFill>
                <a:latin typeface="微软雅黑" pitchFamily="34" charset="-122"/>
                <a:ea typeface="微软雅黑" pitchFamily="34" charset="-122"/>
              </a:rPr>
              <a:t>可见，</a:t>
            </a:r>
            <a:r>
              <a:rPr lang="zh-CN" altLang="en-US" sz="1600" b="1" dirty="0">
                <a:solidFill>
                  <a:srgbClr val="FF8500"/>
                </a:solidFill>
                <a:latin typeface="微软雅黑" pitchFamily="34" charset="-122"/>
                <a:ea typeface="微软雅黑" pitchFamily="34" charset="-122"/>
              </a:rPr>
              <a:t>人才的流动是极其正常的现象</a:t>
            </a:r>
            <a:r>
              <a:rPr lang="zh-CN" altLang="en-US" sz="1600" dirty="0">
                <a:solidFill>
                  <a:srgbClr val="5F5E5C"/>
                </a:solidFill>
                <a:latin typeface="微软雅黑" pitchFamily="34" charset="-122"/>
                <a:ea typeface="微软雅黑" pitchFamily="34" charset="-122"/>
              </a:rPr>
              <a:t>，它并非是洪水猛兽，其实，外流者也是资源</a:t>
            </a:r>
            <a:r>
              <a:rPr lang="en-US" altLang="zh-CN" sz="1600" dirty="0">
                <a:solidFill>
                  <a:srgbClr val="5F5E5C"/>
                </a:solidFill>
                <a:latin typeface="微软雅黑" pitchFamily="34" charset="-122"/>
                <a:ea typeface="微软雅黑" pitchFamily="34" charset="-122"/>
              </a:rPr>
              <a:t>——</a:t>
            </a:r>
            <a:r>
              <a:rPr lang="zh-CN" altLang="en-US" sz="1600" dirty="0">
                <a:solidFill>
                  <a:srgbClr val="5F5E5C"/>
                </a:solidFill>
                <a:latin typeface="微软雅黑" pitchFamily="34" charset="-122"/>
                <a:ea typeface="微软雅黑" pitchFamily="34" charset="-122"/>
              </a:rPr>
              <a:t>流而不失。对一般组织而言，人才流出就是人才资源的失去。而</a:t>
            </a:r>
            <a:r>
              <a:rPr lang="zh-CN" altLang="en-US" sz="1600" b="1" dirty="0">
                <a:solidFill>
                  <a:srgbClr val="FF8500"/>
                </a:solidFill>
                <a:latin typeface="微软雅黑" pitchFamily="34" charset="-122"/>
                <a:ea typeface="微软雅黑" pitchFamily="34" charset="-122"/>
              </a:rPr>
              <a:t>精明的经营者注重对人才“流出资源”的挖掘，实现人才资源的永久效益。</a:t>
            </a:r>
            <a:r>
              <a:rPr lang="zh-CN" altLang="en-US" sz="1600" dirty="0">
                <a:solidFill>
                  <a:srgbClr val="5F5E5C"/>
                </a:solidFill>
                <a:latin typeface="微软雅黑" pitchFamily="34" charset="-122"/>
                <a:ea typeface="微软雅黑" pitchFamily="34" charset="-122"/>
              </a:rPr>
              <a:t>人才流动甚至于人才流失是不可避免的，重要的是建立起组织与所有员工的“永久关系”，让人才流出后仍成为组织的永久财富。</a:t>
            </a:r>
            <a:endParaRPr lang="zh-CN" altLang="zh-CN" sz="1600" b="1" dirty="0">
              <a:solidFill>
                <a:srgbClr val="FF0000"/>
              </a:solidFill>
              <a:latin typeface="微软雅黑" pitchFamily="34" charset="-122"/>
              <a:ea typeface="微软雅黑" pitchFamily="34" charset="-122"/>
            </a:endParaRPr>
          </a:p>
        </p:txBody>
      </p:sp>
      <p:pic>
        <p:nvPicPr>
          <p:cNvPr id="8" name="Picture 2" descr="http://www.euromobilya.com/Producess/o/292/benk_metal_home_furniture__hotel_mobilyasihotel_furniture__6387.jpg"/>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273707" y="1090357"/>
            <a:ext cx="3697358" cy="4498883"/>
          </a:xfrm>
          <a:prstGeom prst="rect">
            <a:avLst/>
          </a:prstGeom>
          <a:ln w="28575">
            <a:solidFill>
              <a:schemeClr val="bg1"/>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60826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0-#ppt_h/2"/>
                                          </p:val>
                                        </p:tav>
                                        <p:tav tm="100000">
                                          <p:val>
                                            <p:strVal val="#ppt_y"/>
                                          </p:val>
                                        </p:tav>
                                      </p:tavLst>
                                    </p:anim>
                                  </p:childTnLst>
                                </p:cTn>
                              </p:par>
                              <p:par>
                                <p:cTn id="13" presetID="2" presetClass="entr" presetSubtype="8" decel="10000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0-#ppt_w/2"/>
                                          </p:val>
                                        </p:tav>
                                        <p:tav tm="100000">
                                          <p:val>
                                            <p:strVal val="#ppt_x"/>
                                          </p:val>
                                        </p:tav>
                                      </p:tavLst>
                                    </p:anim>
                                    <p:anim calcmode="lin" valueType="num">
                                      <p:cBhvr additive="base">
                                        <p:cTn id="16"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343472" y="273348"/>
            <a:ext cx="4608512" cy="369332"/>
          </a:xfrm>
          <a:prstGeom prst="rect">
            <a:avLst/>
          </a:prstGeom>
          <a:noFill/>
        </p:spPr>
        <p:txBody>
          <a:bodyPr wrap="square" rtlCol="0">
            <a:spAutoFit/>
          </a:bodyPr>
          <a:lstStyle/>
          <a:p>
            <a:r>
              <a:rPr lang="zh-CN" altLang="en-US" dirty="0">
                <a:solidFill>
                  <a:prstClr val="white"/>
                </a:solidFill>
                <a:latin typeface="微软雅黑" panose="020B0503020204020204" pitchFamily="34" charset="-122"/>
                <a:ea typeface="微软雅黑" panose="020B0503020204020204" pitchFamily="34" charset="-122"/>
              </a:rPr>
              <a:t>第一节    人才流动的现象分析</a:t>
            </a:r>
          </a:p>
        </p:txBody>
      </p:sp>
      <p:sp>
        <p:nvSpPr>
          <p:cNvPr id="6" name="TextBox 6"/>
          <p:cNvSpPr txBox="1"/>
          <p:nvPr/>
        </p:nvSpPr>
        <p:spPr>
          <a:xfrm>
            <a:off x="1127448" y="1052737"/>
            <a:ext cx="10009112" cy="412421"/>
          </a:xfrm>
          <a:prstGeom prst="rect">
            <a:avLst/>
          </a:prstGeom>
          <a:noFill/>
        </p:spPr>
        <p:txBody>
          <a:bodyPr wrap="square" rtlCol="0">
            <a:spAutoFit/>
          </a:bodyPr>
          <a:lstStyle/>
          <a:p>
            <a:pPr>
              <a:lnSpc>
                <a:spcPct val="130000"/>
              </a:lnSpc>
            </a:pPr>
            <a:r>
              <a:rPr lang="zh-CN" altLang="en-US" sz="1600" b="1" dirty="0">
                <a:solidFill>
                  <a:srgbClr val="5F5E5C"/>
                </a:solidFill>
                <a:latin typeface="微软雅黑" pitchFamily="34" charset="-122"/>
                <a:ea typeface="微软雅黑" pitchFamily="34" charset="-122"/>
              </a:rPr>
              <a:t>因此，要非常公正客观地看待人才流动。能留则尽量留，不能留则做个顺水人情，何乐而不为？</a:t>
            </a:r>
            <a:endParaRPr lang="zh-CN" altLang="zh-CN" sz="1600" b="1" dirty="0">
              <a:solidFill>
                <a:srgbClr val="FF8500"/>
              </a:solidFill>
              <a:latin typeface="微软雅黑" pitchFamily="34" charset="-122"/>
              <a:ea typeface="微软雅黑" pitchFamily="34" charset="-122"/>
            </a:endParaRPr>
          </a:p>
        </p:txBody>
      </p:sp>
      <p:sp>
        <p:nvSpPr>
          <p:cNvPr id="7" name="矩形 6"/>
          <p:cNvSpPr/>
          <p:nvPr/>
        </p:nvSpPr>
        <p:spPr>
          <a:xfrm>
            <a:off x="1127449" y="1831928"/>
            <a:ext cx="3456384" cy="3613297"/>
          </a:xfrm>
          <a:prstGeom prst="rect">
            <a:avLst/>
          </a:prstGeom>
        </p:spPr>
        <p:txBody>
          <a:bodyPr wrap="square">
            <a:spAutoFit/>
          </a:bodyPr>
          <a:lstStyle/>
          <a:p>
            <a:pPr>
              <a:lnSpc>
                <a:spcPct val="130000"/>
              </a:lnSpc>
            </a:pPr>
            <a:r>
              <a:rPr lang="zh-CN" altLang="en-US" sz="1600" dirty="0">
                <a:solidFill>
                  <a:srgbClr val="5F5E5C"/>
                </a:solidFill>
                <a:latin typeface="微软雅黑" pitchFamily="34" charset="-122"/>
                <a:ea typeface="微软雅黑" pitchFamily="34" charset="-122"/>
              </a:rPr>
              <a:t>惠普公司对人才的流动向来持宽容豁达的态度。一个离开惠普出去创业的人士说：“惠普每年至少要花</a:t>
            </a:r>
            <a:r>
              <a:rPr lang="en-US" altLang="zh-CN" sz="1600" dirty="0">
                <a:solidFill>
                  <a:srgbClr val="5F5E5C"/>
                </a:solidFill>
                <a:latin typeface="微软雅黑" pitchFamily="34" charset="-122"/>
                <a:ea typeface="微软雅黑" pitchFamily="34" charset="-122"/>
              </a:rPr>
              <a:t>1000</a:t>
            </a:r>
            <a:r>
              <a:rPr lang="zh-CN" altLang="en-US" sz="1600" dirty="0">
                <a:solidFill>
                  <a:srgbClr val="5F5E5C"/>
                </a:solidFill>
                <a:latin typeface="微软雅黑" pitchFamily="34" charset="-122"/>
                <a:ea typeface="微软雅黑" pitchFamily="34" charset="-122"/>
              </a:rPr>
              <a:t>万新台币用在人才培训上，有的来惠普只是为了镀金，学了本事待价而沽”。对此，惠普公司认为：“人家愿意来，说明惠普有很大的吸引力。</a:t>
            </a:r>
            <a:r>
              <a:rPr lang="zh-CN" altLang="en-US" sz="1600" b="1" dirty="0">
                <a:solidFill>
                  <a:srgbClr val="FF8500"/>
                </a:solidFill>
                <a:latin typeface="微软雅黑" pitchFamily="34" charset="-122"/>
                <a:ea typeface="微软雅黑" pitchFamily="34" charset="-122"/>
              </a:rPr>
              <a:t>人家想走，强留也不安心</a:t>
            </a:r>
            <a:r>
              <a:rPr lang="zh-CN" altLang="en-US" sz="1600" dirty="0">
                <a:solidFill>
                  <a:srgbClr val="5F5E5C"/>
                </a:solidFill>
                <a:latin typeface="微软雅黑" pitchFamily="34" charset="-122"/>
                <a:ea typeface="微软雅黑" pitchFamily="34" charset="-122"/>
              </a:rPr>
              <a:t>。一些优秀的人才到外面去服务，也是惠普对社会的贡献，这也符合惠普的一贯坚持的互胜精神”。</a:t>
            </a:r>
            <a:endParaRPr lang="zh-CN" altLang="zh-CN" sz="1600" b="1" dirty="0">
              <a:solidFill>
                <a:srgbClr val="FF8500"/>
              </a:solidFill>
              <a:latin typeface="微软雅黑" pitchFamily="34" charset="-122"/>
              <a:ea typeface="微软雅黑" pitchFamily="34" charset="-122"/>
            </a:endParaRPr>
          </a:p>
        </p:txBody>
      </p:sp>
      <p:pic>
        <p:nvPicPr>
          <p:cNvPr id="10" name="Picture 2" descr="F:\360云盘\02-个人资料\！PPT图片及版面资源\06-PPT精选插图\02-商务\sy_20111207231959434010.jpg"/>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4876160" y="1847217"/>
            <a:ext cx="6260400" cy="3958046"/>
          </a:xfrm>
          <a:prstGeom prst="rect">
            <a:avLst/>
          </a:prstGeom>
          <a:ln w="28575">
            <a:solidFill>
              <a:schemeClr val="bg1"/>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650549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0-#ppt_h/2"/>
                                          </p:val>
                                        </p:tav>
                                        <p:tav tm="100000">
                                          <p:val>
                                            <p:strVal val="#ppt_y"/>
                                          </p:val>
                                        </p:tav>
                                      </p:tavLst>
                                    </p:anim>
                                  </p:childTnLst>
                                </p:cTn>
                              </p:par>
                              <p:par>
                                <p:cTn id="9" presetID="2" presetClass="entr" presetSubtype="8" decel="10000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0-#ppt_w/2"/>
                                          </p:val>
                                        </p:tav>
                                        <p:tav tm="100000">
                                          <p:val>
                                            <p:strVal val="#ppt_x"/>
                                          </p:val>
                                        </p:tav>
                                      </p:tavLst>
                                    </p:anim>
                                    <p:anim calcmode="lin" valueType="num">
                                      <p:cBhvr additive="base">
                                        <p:cTn id="12" dur="500" fill="hold"/>
                                        <p:tgtEl>
                                          <p:spTgt spid="7"/>
                                        </p:tgtEl>
                                        <p:attrNameLst>
                                          <p:attrName>ppt_y</p:attrName>
                                        </p:attrNameLst>
                                      </p:cBhvr>
                                      <p:tavLst>
                                        <p:tav tm="0">
                                          <p:val>
                                            <p:strVal val="#ppt_y"/>
                                          </p:val>
                                        </p:tav>
                                        <p:tav tm="100000">
                                          <p:val>
                                            <p:strVal val="#ppt_y"/>
                                          </p:val>
                                        </p:tav>
                                      </p:tavLst>
                                    </p:anim>
                                  </p:childTnLst>
                                </p:cTn>
                              </p:par>
                              <p:par>
                                <p:cTn id="13" presetID="2" presetClass="entr" presetSubtype="2" decel="10000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1+#ppt_w/2"/>
                                          </p:val>
                                        </p:tav>
                                        <p:tav tm="100000">
                                          <p:val>
                                            <p:strVal val="#ppt_x"/>
                                          </p:val>
                                        </p:tav>
                                      </p:tavLst>
                                    </p:anim>
                                    <p:anim calcmode="lin" valueType="num">
                                      <p:cBhvr additive="base">
                                        <p:cTn id="16"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343472" y="273348"/>
            <a:ext cx="4608512" cy="369332"/>
          </a:xfrm>
          <a:prstGeom prst="rect">
            <a:avLst/>
          </a:prstGeom>
          <a:noFill/>
        </p:spPr>
        <p:txBody>
          <a:bodyPr wrap="square" rtlCol="0">
            <a:spAutoFit/>
          </a:bodyPr>
          <a:lstStyle/>
          <a:p>
            <a:r>
              <a:rPr lang="zh-CN" altLang="en-US" dirty="0">
                <a:solidFill>
                  <a:prstClr val="white"/>
                </a:solidFill>
                <a:latin typeface="微软雅黑" panose="020B0503020204020204" pitchFamily="34" charset="-122"/>
                <a:ea typeface="微软雅黑" panose="020B0503020204020204" pitchFamily="34" charset="-122"/>
              </a:rPr>
              <a:t>第二节    人才流失的危害概述</a:t>
            </a:r>
          </a:p>
        </p:txBody>
      </p:sp>
      <p:sp>
        <p:nvSpPr>
          <p:cNvPr id="3" name="TextBox 6"/>
          <p:cNvSpPr txBox="1"/>
          <p:nvPr/>
        </p:nvSpPr>
        <p:spPr>
          <a:xfrm>
            <a:off x="1127448" y="1052737"/>
            <a:ext cx="10009112" cy="412421"/>
          </a:xfrm>
          <a:prstGeom prst="rect">
            <a:avLst/>
          </a:prstGeom>
          <a:noFill/>
        </p:spPr>
        <p:txBody>
          <a:bodyPr wrap="square" rtlCol="0">
            <a:spAutoFit/>
          </a:bodyPr>
          <a:lstStyle/>
          <a:p>
            <a:pPr>
              <a:lnSpc>
                <a:spcPct val="130000"/>
              </a:lnSpc>
            </a:pPr>
            <a:r>
              <a:rPr lang="zh-CN" altLang="en-US" sz="1600" b="1" dirty="0">
                <a:solidFill>
                  <a:srgbClr val="5F5E5C"/>
                </a:solidFill>
                <a:latin typeface="微软雅黑" pitchFamily="34" charset="-122"/>
                <a:ea typeface="微软雅黑" pitchFamily="34" charset="-122"/>
              </a:rPr>
              <a:t>虽然员工的合理流动是正常的现象，也是必要的，但当前许多企业员工流动存在不合理性，甚至出现危险性。</a:t>
            </a:r>
            <a:endParaRPr lang="zh-CN" altLang="zh-CN" sz="1600" b="1" dirty="0">
              <a:solidFill>
                <a:srgbClr val="FF8500"/>
              </a:solidFill>
              <a:latin typeface="微软雅黑" pitchFamily="34" charset="-122"/>
              <a:ea typeface="微软雅黑" pitchFamily="34" charset="-122"/>
            </a:endParaRPr>
          </a:p>
        </p:txBody>
      </p:sp>
      <p:sp>
        <p:nvSpPr>
          <p:cNvPr id="5" name="矩形 4"/>
          <p:cNvSpPr/>
          <p:nvPr/>
        </p:nvSpPr>
        <p:spPr>
          <a:xfrm>
            <a:off x="1127449" y="1916832"/>
            <a:ext cx="3456384" cy="3902222"/>
          </a:xfrm>
          <a:prstGeom prst="rect">
            <a:avLst/>
          </a:prstGeom>
        </p:spPr>
        <p:txBody>
          <a:bodyPr wrap="square">
            <a:spAutoFit/>
          </a:bodyPr>
          <a:lstStyle/>
          <a:p>
            <a:pPr>
              <a:lnSpc>
                <a:spcPct val="130000"/>
              </a:lnSpc>
            </a:pPr>
            <a:r>
              <a:rPr lang="zh-CN" altLang="en-US" sz="1600" dirty="0">
                <a:solidFill>
                  <a:srgbClr val="5F5E5C"/>
                </a:solidFill>
                <a:latin typeface="微软雅黑" pitchFamily="34" charset="-122"/>
                <a:ea typeface="微软雅黑" pitchFamily="34" charset="-122"/>
              </a:rPr>
              <a:t>员工高比例流失，不仅带走了商业、技术秘密，带走了客户，使企业蒙受直接经济损失，而且，增加了企业人力重置成本，影响工作的连续性，也影响在职员工的士气和稳定性，如果人才到竞争对手那里去了，对企业的危害更大。因此，除了需要淘汰的员工外，如果对人才流失不加以控制，</a:t>
            </a:r>
            <a:r>
              <a:rPr lang="zh-CN" altLang="en-US" sz="1600" b="1" dirty="0">
                <a:solidFill>
                  <a:srgbClr val="FF0000"/>
                </a:solidFill>
                <a:latin typeface="微软雅黑" pitchFamily="34" charset="-122"/>
                <a:ea typeface="微软雅黑" pitchFamily="34" charset="-122"/>
              </a:rPr>
              <a:t>最终将影响企业持续发展的潜力和竞争力。</a:t>
            </a:r>
            <a:r>
              <a:rPr lang="zh-CN" altLang="en-US" sz="1600" dirty="0">
                <a:solidFill>
                  <a:srgbClr val="5F5E5C"/>
                </a:solidFill>
                <a:latin typeface="微软雅黑" pitchFamily="34" charset="-122"/>
                <a:ea typeface="微软雅黑" pitchFamily="34" charset="-122"/>
              </a:rPr>
              <a:t>因此，如果员工的流失率过大，应该仔细探求原因，难道员工翅膀硬了就一定要飞吗？</a:t>
            </a:r>
            <a:endParaRPr lang="zh-CN" altLang="zh-CN" sz="1600" b="1" dirty="0">
              <a:solidFill>
                <a:srgbClr val="FF8500"/>
              </a:solidFill>
              <a:latin typeface="微软雅黑" pitchFamily="34" charset="-122"/>
              <a:ea typeface="微软雅黑" pitchFamily="34" charset="-122"/>
            </a:endParaRPr>
          </a:p>
        </p:txBody>
      </p:sp>
      <p:pic>
        <p:nvPicPr>
          <p:cNvPr id="7" name="Picture 2" descr="F:\360云盘\02-个人资料\！PPT图片及版面资源\06-PPT精选插图\03-人物\240425-12101421250676.jpg"/>
          <p:cNvPicPr>
            <a:picLocks noChangeAspect="1" noChangeArrowheads="1"/>
          </p:cNvPicPr>
          <p:nvPr/>
        </p:nvPicPr>
        <p:blipFill rotWithShape="1">
          <a:blip r:embed="rId2" cstate="print">
            <a:extLst>
              <a:ext uri="{28A0092B-C50C-407E-A947-70E740481C1C}">
                <a14:useLocalDpi xmlns:a14="http://schemas.microsoft.com/office/drawing/2010/main"/>
              </a:ext>
            </a:extLst>
          </a:blip>
          <a:srcRect/>
          <a:stretch/>
        </p:blipFill>
        <p:spPr bwMode="auto">
          <a:xfrm>
            <a:off x="4876294" y="1892597"/>
            <a:ext cx="6260267" cy="3912668"/>
          </a:xfrm>
          <a:prstGeom prst="rect">
            <a:avLst/>
          </a:prstGeom>
          <a:ln w="28575">
            <a:solidFill>
              <a:schemeClr val="bg1"/>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3603822"/>
      </p:ext>
    </p:extLst>
  </p:cSld>
  <p:clrMapOvr>
    <a:masterClrMapping/>
  </p:clrMapOvr>
  <p:transition>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2" presetClass="entr" presetSubtype="1" decel="100000"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0-#ppt_h/2"/>
                                          </p:val>
                                        </p:tav>
                                        <p:tav tm="100000">
                                          <p:val>
                                            <p:strVal val="#ppt_y"/>
                                          </p:val>
                                        </p:tav>
                                      </p:tavLst>
                                    </p:anim>
                                  </p:childTnLst>
                                </p:cTn>
                              </p:par>
                              <p:par>
                                <p:cTn id="13" presetID="2" presetClass="entr" presetSubtype="2" decel="10000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fill="hold"/>
                                        <p:tgtEl>
                                          <p:spTgt spid="5"/>
                                        </p:tgtEl>
                                        <p:attrNameLst>
                                          <p:attrName>ppt_x</p:attrName>
                                        </p:attrNameLst>
                                      </p:cBhvr>
                                      <p:tavLst>
                                        <p:tav tm="0">
                                          <p:val>
                                            <p:strVal val="1+#ppt_w/2"/>
                                          </p:val>
                                        </p:tav>
                                        <p:tav tm="100000">
                                          <p:val>
                                            <p:strVal val="#ppt_x"/>
                                          </p:val>
                                        </p:tav>
                                      </p:tavLst>
                                    </p:anim>
                                    <p:anim calcmode="lin" valueType="num">
                                      <p:cBhvr additive="base">
                                        <p:cTn id="16" dur="500" fill="hold"/>
                                        <p:tgtEl>
                                          <p:spTgt spid="5"/>
                                        </p:tgtEl>
                                        <p:attrNameLst>
                                          <p:attrName>ppt_y</p:attrName>
                                        </p:attrNameLst>
                                      </p:cBhvr>
                                      <p:tavLst>
                                        <p:tav tm="0">
                                          <p:val>
                                            <p:strVal val="#ppt_y"/>
                                          </p:val>
                                        </p:tav>
                                        <p:tav tm="100000">
                                          <p:val>
                                            <p:strVal val="#ppt_y"/>
                                          </p:val>
                                        </p:tav>
                                      </p:tavLst>
                                    </p:anim>
                                  </p:childTnLst>
                                </p:cTn>
                              </p:par>
                              <p:par>
                                <p:cTn id="17" presetID="2" presetClass="entr" presetSubtype="8" decel="10000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0-#ppt_w/2"/>
                                          </p:val>
                                        </p:tav>
                                        <p:tav tm="100000">
                                          <p:val>
                                            <p:strVal val="#ppt_x"/>
                                          </p:val>
                                        </p:tav>
                                      </p:tavLst>
                                    </p:anim>
                                    <p:anim calcmode="lin" valueType="num">
                                      <p:cBhvr additive="base">
                                        <p:cTn id="20"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5"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343472" y="273348"/>
            <a:ext cx="4608512" cy="369332"/>
          </a:xfrm>
          <a:prstGeom prst="rect">
            <a:avLst/>
          </a:prstGeom>
          <a:noFill/>
        </p:spPr>
        <p:txBody>
          <a:bodyPr wrap="square" rtlCol="0">
            <a:spAutoFit/>
          </a:bodyPr>
          <a:lstStyle/>
          <a:p>
            <a:r>
              <a:rPr lang="zh-CN" altLang="en-US" dirty="0">
                <a:solidFill>
                  <a:prstClr val="white"/>
                </a:solidFill>
                <a:latin typeface="微软雅黑" panose="020B0503020204020204" pitchFamily="34" charset="-122"/>
                <a:ea typeface="微软雅黑" panose="020B0503020204020204" pitchFamily="34" charset="-122"/>
              </a:rPr>
              <a:t>第二节    人才流失的危害概述</a:t>
            </a:r>
          </a:p>
        </p:txBody>
      </p:sp>
      <p:sp>
        <p:nvSpPr>
          <p:cNvPr id="6" name="TextBox 6"/>
          <p:cNvSpPr txBox="1"/>
          <p:nvPr/>
        </p:nvSpPr>
        <p:spPr>
          <a:xfrm>
            <a:off x="1343472" y="2348881"/>
            <a:ext cx="5040560" cy="1372683"/>
          </a:xfrm>
          <a:prstGeom prst="rect">
            <a:avLst/>
          </a:prstGeom>
          <a:noFill/>
        </p:spPr>
        <p:txBody>
          <a:bodyPr wrap="square" rtlCol="0">
            <a:spAutoFit/>
          </a:bodyPr>
          <a:lstStyle/>
          <a:p>
            <a:pPr>
              <a:lnSpc>
                <a:spcPct val="130000"/>
              </a:lnSpc>
            </a:pPr>
            <a:r>
              <a:rPr lang="zh-CN" altLang="en-US" sz="1600" dirty="0">
                <a:solidFill>
                  <a:srgbClr val="5F5E5C"/>
                </a:solidFill>
                <a:latin typeface="微软雅黑" pitchFamily="34" charset="-122"/>
                <a:ea typeface="微软雅黑" pitchFamily="34" charset="-122"/>
              </a:rPr>
              <a:t>“虽楚有材，晋实用之”，这句话出自</a:t>
            </a:r>
            <a:r>
              <a:rPr lang="en-US" altLang="zh-CN" sz="1600" dirty="0">
                <a:solidFill>
                  <a:srgbClr val="5F5E5C"/>
                </a:solidFill>
                <a:latin typeface="微软雅黑" pitchFamily="34" charset="-122"/>
                <a:ea typeface="微软雅黑" pitchFamily="34" charset="-122"/>
              </a:rPr>
              <a:t>《</a:t>
            </a:r>
            <a:r>
              <a:rPr lang="zh-CN" altLang="en-US" sz="1600" dirty="0">
                <a:solidFill>
                  <a:srgbClr val="5F5E5C"/>
                </a:solidFill>
                <a:latin typeface="微软雅黑" pitchFamily="34" charset="-122"/>
                <a:ea typeface="微软雅黑" pitchFamily="34" charset="-122"/>
              </a:rPr>
              <a:t>左传</a:t>
            </a:r>
            <a:r>
              <a:rPr lang="en-US" altLang="zh-CN" sz="1600" dirty="0">
                <a:solidFill>
                  <a:srgbClr val="5F5E5C"/>
                </a:solidFill>
                <a:latin typeface="微软雅黑" pitchFamily="34" charset="-122"/>
                <a:ea typeface="微软雅黑" pitchFamily="34" charset="-122"/>
              </a:rPr>
              <a:t>》</a:t>
            </a:r>
            <a:r>
              <a:rPr lang="zh-CN" altLang="en-US" sz="1600" dirty="0">
                <a:solidFill>
                  <a:srgbClr val="5F5E5C"/>
                </a:solidFill>
                <a:latin typeface="微软雅黑" pitchFamily="34" charset="-122"/>
                <a:ea typeface="微软雅黑" pitchFamily="34" charset="-122"/>
              </a:rPr>
              <a:t>。材指的就是人才。楚国出了很多人才，但真正用上这些人才的却是晋国，于是后来便有了“楚才晋用”这句成语。</a:t>
            </a:r>
            <a:endParaRPr lang="zh-CN" altLang="zh-CN" sz="1600" b="1" dirty="0">
              <a:solidFill>
                <a:srgbClr val="E67819"/>
              </a:solidFill>
              <a:latin typeface="微软雅黑" pitchFamily="34" charset="-122"/>
              <a:ea typeface="微软雅黑" pitchFamily="34" charset="-122"/>
            </a:endParaRPr>
          </a:p>
        </p:txBody>
      </p:sp>
      <p:sp>
        <p:nvSpPr>
          <p:cNvPr id="8" name="TextBox 6"/>
          <p:cNvSpPr txBox="1"/>
          <p:nvPr/>
        </p:nvSpPr>
        <p:spPr>
          <a:xfrm>
            <a:off x="1351478" y="3852259"/>
            <a:ext cx="5032555" cy="1372683"/>
          </a:xfrm>
          <a:prstGeom prst="rect">
            <a:avLst/>
          </a:prstGeom>
          <a:noFill/>
        </p:spPr>
        <p:txBody>
          <a:bodyPr wrap="square" rtlCol="0">
            <a:spAutoFit/>
          </a:bodyPr>
          <a:lstStyle/>
          <a:p>
            <a:pPr>
              <a:lnSpc>
                <a:spcPct val="130000"/>
              </a:lnSpc>
            </a:pPr>
            <a:r>
              <a:rPr lang="zh-CN" altLang="en-US" sz="1600" dirty="0">
                <a:solidFill>
                  <a:srgbClr val="5F5E5C"/>
                </a:solidFill>
                <a:latin typeface="微软雅黑" pitchFamily="34" charset="-122"/>
                <a:ea typeface="微软雅黑" pitchFamily="34" charset="-122"/>
              </a:rPr>
              <a:t>春秋时期，秦、晋是人才流入大国，而楚国是人才流失最严重的诸侯国。楚国的一位重臣曾经为国君例举了</a:t>
            </a:r>
            <a:r>
              <a:rPr lang="en-US" altLang="zh-CN" sz="1600" dirty="0">
                <a:solidFill>
                  <a:srgbClr val="5F5E5C"/>
                </a:solidFill>
                <a:latin typeface="微软雅黑" pitchFamily="34" charset="-122"/>
                <a:ea typeface="微软雅黑" pitchFamily="34" charset="-122"/>
              </a:rPr>
              <a:t>20</a:t>
            </a:r>
            <a:r>
              <a:rPr lang="zh-CN" altLang="en-US" sz="1600" dirty="0">
                <a:solidFill>
                  <a:srgbClr val="5F5E5C"/>
                </a:solidFill>
                <a:latin typeface="微软雅黑" pitchFamily="34" charset="-122"/>
                <a:ea typeface="微软雅黑" pitchFamily="34" charset="-122"/>
              </a:rPr>
              <a:t>多位由楚国流向敌国的人才，在春秋中后期，这种人才外流的倾向更加凸显。</a:t>
            </a:r>
            <a:endParaRPr lang="zh-CN" altLang="en-US" sz="1600" b="1" dirty="0">
              <a:solidFill>
                <a:srgbClr val="E67819"/>
              </a:solidFill>
              <a:latin typeface="微软雅黑" pitchFamily="34" charset="-122"/>
              <a:ea typeface="微软雅黑" pitchFamily="34" charset="-122"/>
            </a:endParaRPr>
          </a:p>
        </p:txBody>
      </p:sp>
      <p:sp>
        <p:nvSpPr>
          <p:cNvPr id="9" name="矩形 8"/>
          <p:cNvSpPr/>
          <p:nvPr/>
        </p:nvSpPr>
        <p:spPr>
          <a:xfrm>
            <a:off x="1351477" y="1207431"/>
            <a:ext cx="108000" cy="396000"/>
          </a:xfrm>
          <a:prstGeom prst="rect">
            <a:avLst/>
          </a:prstGeom>
          <a:solidFill>
            <a:srgbClr val="FF85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0" name="文本框 11"/>
          <p:cNvSpPr txBox="1"/>
          <p:nvPr/>
        </p:nvSpPr>
        <p:spPr>
          <a:xfrm>
            <a:off x="1482836" y="1196752"/>
            <a:ext cx="3965093" cy="452432"/>
          </a:xfrm>
          <a:prstGeom prst="rect">
            <a:avLst/>
          </a:prstGeom>
          <a:noFill/>
        </p:spPr>
        <p:txBody>
          <a:bodyPr wrap="square" rtlCol="0">
            <a:spAutoFit/>
          </a:bodyPr>
          <a:lstStyle/>
          <a:p>
            <a:pPr>
              <a:lnSpc>
                <a:spcPct val="130000"/>
              </a:lnSpc>
            </a:pPr>
            <a:r>
              <a:rPr lang="en-US" altLang="zh-CN" dirty="0">
                <a:solidFill>
                  <a:srgbClr val="5F5E5C"/>
                </a:solidFill>
                <a:latin typeface="华康俪金黑W8(P)" panose="020B0800000000000000" pitchFamily="34" charset="-122"/>
                <a:ea typeface="华康俪金黑W8(P)" panose="020B0800000000000000" pitchFamily="34" charset="-122"/>
              </a:rPr>
              <a:t>【</a:t>
            </a:r>
            <a:r>
              <a:rPr lang="zh-CN" altLang="en-US" dirty="0">
                <a:solidFill>
                  <a:srgbClr val="5F5E5C"/>
                </a:solidFill>
                <a:latin typeface="华康俪金黑W8(P)" panose="020B0800000000000000" pitchFamily="34" charset="-122"/>
                <a:ea typeface="华康俪金黑W8(P)" panose="020B0800000000000000" pitchFamily="34" charset="-122"/>
              </a:rPr>
              <a:t>案例：虽楚有材，晋实用之</a:t>
            </a:r>
            <a:r>
              <a:rPr lang="en-US" altLang="zh-CN" dirty="0">
                <a:solidFill>
                  <a:srgbClr val="5F5E5C"/>
                </a:solidFill>
                <a:latin typeface="华康俪金黑W8(P)" panose="020B0800000000000000" pitchFamily="34" charset="-122"/>
                <a:ea typeface="华康俪金黑W8(P)" panose="020B0800000000000000" pitchFamily="34" charset="-122"/>
              </a:rPr>
              <a:t>】</a:t>
            </a:r>
            <a:endParaRPr lang="zh-CN" altLang="en-US" dirty="0">
              <a:solidFill>
                <a:srgbClr val="5F5E5C"/>
              </a:solidFill>
              <a:latin typeface="华康俪金黑W8(P)" panose="020B0800000000000000" pitchFamily="34" charset="-122"/>
              <a:ea typeface="华康俪金黑W8(P)" panose="020B0800000000000000" pitchFamily="34" charset="-122"/>
            </a:endParaRPr>
          </a:p>
        </p:txBody>
      </p:sp>
      <p:grpSp>
        <p:nvGrpSpPr>
          <p:cNvPr id="11" name="组合 10"/>
          <p:cNvGrpSpPr/>
          <p:nvPr/>
        </p:nvGrpSpPr>
        <p:grpSpPr>
          <a:xfrm>
            <a:off x="191344" y="838301"/>
            <a:ext cx="1008112" cy="1008112"/>
            <a:chOff x="192931" y="838301"/>
            <a:chExt cx="1008112" cy="1008112"/>
          </a:xfrm>
        </p:grpSpPr>
        <p:sp>
          <p:nvSpPr>
            <p:cNvPr id="12" name="椭圆 11"/>
            <p:cNvSpPr/>
            <p:nvPr/>
          </p:nvSpPr>
          <p:spPr>
            <a:xfrm>
              <a:off x="192931" y="838301"/>
              <a:ext cx="1008112" cy="1008112"/>
            </a:xfrm>
            <a:prstGeom prst="ellipse">
              <a:avLst/>
            </a:prstGeom>
            <a:solidFill>
              <a:srgbClr val="FF85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3" name="文本框 12"/>
            <p:cNvSpPr txBox="1"/>
            <p:nvPr/>
          </p:nvSpPr>
          <p:spPr>
            <a:xfrm rot="20331793">
              <a:off x="194285" y="1049969"/>
              <a:ext cx="1005403" cy="584775"/>
            </a:xfrm>
            <a:prstGeom prst="rect">
              <a:avLst/>
            </a:prstGeom>
            <a:noFill/>
          </p:spPr>
          <p:txBody>
            <a:bodyPr wrap="none" rtlCol="0">
              <a:spAutoFit/>
            </a:bodyPr>
            <a:lstStyle/>
            <a:p>
              <a:r>
                <a:rPr lang="zh-CN" altLang="en-US" sz="3200" dirty="0">
                  <a:solidFill>
                    <a:prstClr val="white"/>
                  </a:solidFill>
                  <a:latin typeface="华康俪金黑W8(P)" panose="020B0800000000000000" pitchFamily="34" charset="-122"/>
                  <a:ea typeface="华康俪金黑W8(P)" panose="020B0800000000000000" pitchFamily="34" charset="-122"/>
                </a:rPr>
                <a:t>案例</a:t>
              </a:r>
            </a:p>
          </p:txBody>
        </p:sp>
      </p:grpSp>
      <p:sp>
        <p:nvSpPr>
          <p:cNvPr id="14" name="TextBox 6"/>
          <p:cNvSpPr txBox="1"/>
          <p:nvPr/>
        </p:nvSpPr>
        <p:spPr>
          <a:xfrm>
            <a:off x="6528049" y="2348881"/>
            <a:ext cx="5184576" cy="1372683"/>
          </a:xfrm>
          <a:prstGeom prst="rect">
            <a:avLst/>
          </a:prstGeom>
          <a:noFill/>
        </p:spPr>
        <p:txBody>
          <a:bodyPr wrap="square" rtlCol="0">
            <a:spAutoFit/>
          </a:bodyPr>
          <a:lstStyle/>
          <a:p>
            <a:pPr>
              <a:lnSpc>
                <a:spcPct val="130000"/>
              </a:lnSpc>
            </a:pPr>
            <a:r>
              <a:rPr lang="zh-CN" altLang="en-US" sz="1600" dirty="0">
                <a:solidFill>
                  <a:srgbClr val="5F5E5C"/>
                </a:solidFill>
                <a:latin typeface="微软雅黑" pitchFamily="34" charset="-122"/>
                <a:ea typeface="微软雅黑" pitchFamily="34" charset="-122"/>
              </a:rPr>
              <a:t>佞臣用事，国君屡出昏招，大肆杀戮功臣，加剧了人才大逃亡进程。国内人才尚且资于敌国，国外的人才更是视楚为畏途，裹足不敢入楚，人才梯队的生态状况急剧恶化。</a:t>
            </a:r>
            <a:endParaRPr lang="zh-CN" altLang="en-US" sz="1600" b="1" dirty="0">
              <a:solidFill>
                <a:srgbClr val="E67819"/>
              </a:solidFill>
              <a:latin typeface="微软雅黑" pitchFamily="34" charset="-122"/>
              <a:ea typeface="微软雅黑" pitchFamily="34" charset="-122"/>
            </a:endParaRPr>
          </a:p>
        </p:txBody>
      </p:sp>
      <p:sp>
        <p:nvSpPr>
          <p:cNvPr id="15" name="TextBox 6"/>
          <p:cNvSpPr txBox="1"/>
          <p:nvPr/>
        </p:nvSpPr>
        <p:spPr>
          <a:xfrm>
            <a:off x="6528049" y="3821097"/>
            <a:ext cx="5184576" cy="1372683"/>
          </a:xfrm>
          <a:prstGeom prst="rect">
            <a:avLst/>
          </a:prstGeom>
          <a:noFill/>
        </p:spPr>
        <p:txBody>
          <a:bodyPr wrap="square" rtlCol="0">
            <a:spAutoFit/>
          </a:bodyPr>
          <a:lstStyle/>
          <a:p>
            <a:pPr>
              <a:lnSpc>
                <a:spcPct val="130000"/>
              </a:lnSpc>
            </a:pPr>
            <a:r>
              <a:rPr lang="zh-CN" altLang="en-US" sz="1600" dirty="0">
                <a:solidFill>
                  <a:srgbClr val="5F5E5C"/>
                </a:solidFill>
                <a:latin typeface="微软雅黑" pitchFamily="34" charset="-122"/>
                <a:ea typeface="微软雅黑" pitchFamily="34" charset="-122"/>
              </a:rPr>
              <a:t>到了楚悼王继任的时候，楚国这个地盘最大的诸侯国，已经人才极度匮乏，肌体严重僵化，朝堂上充斥的多是老迈、昏聩之徒，造血能力低下，不可避免的走向了衰落。</a:t>
            </a:r>
            <a:endParaRPr lang="zh-CN" altLang="en-US" sz="1600" b="1" dirty="0">
              <a:solidFill>
                <a:srgbClr val="E67819"/>
              </a:solidFill>
              <a:latin typeface="微软雅黑" pitchFamily="34" charset="-122"/>
              <a:ea typeface="微软雅黑" pitchFamily="34" charset="-122"/>
            </a:endParaRPr>
          </a:p>
        </p:txBody>
      </p:sp>
      <p:sp>
        <p:nvSpPr>
          <p:cNvPr id="16" name="矩形 15"/>
          <p:cNvSpPr/>
          <p:nvPr/>
        </p:nvSpPr>
        <p:spPr>
          <a:xfrm>
            <a:off x="6407420" y="2385915"/>
            <a:ext cx="45719" cy="2880000"/>
          </a:xfrm>
          <a:prstGeom prst="rect">
            <a:avLst/>
          </a:prstGeom>
          <a:solidFill>
            <a:srgbClr val="FF85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Tree>
    <p:extLst>
      <p:ext uri="{BB962C8B-B14F-4D97-AF65-F5344CB8AC3E}">
        <p14:creationId xmlns:p14="http://schemas.microsoft.com/office/powerpoint/2010/main" val="35045165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6" decel="10000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1+#ppt_w/2"/>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3" decel="10000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1+#ppt_w/2"/>
                                          </p:val>
                                        </p:tav>
                                        <p:tav tm="100000">
                                          <p:val>
                                            <p:strVal val="#ppt_x"/>
                                          </p:val>
                                        </p:tav>
                                      </p:tavLst>
                                    </p:anim>
                                    <p:anim calcmode="lin" valueType="num">
                                      <p:cBhvr additive="base">
                                        <p:cTn id="12" dur="500" fill="hold"/>
                                        <p:tgtEl>
                                          <p:spTgt spid="8"/>
                                        </p:tgtEl>
                                        <p:attrNameLst>
                                          <p:attrName>ppt_y</p:attrName>
                                        </p:attrNameLst>
                                      </p:cBhvr>
                                      <p:tavLst>
                                        <p:tav tm="0">
                                          <p:val>
                                            <p:strVal val="0-#ppt_h/2"/>
                                          </p:val>
                                        </p:tav>
                                        <p:tav tm="100000">
                                          <p:val>
                                            <p:strVal val="#ppt_y"/>
                                          </p:val>
                                        </p:tav>
                                      </p:tavLst>
                                    </p:anim>
                                  </p:childTnLst>
                                </p:cTn>
                              </p:par>
                              <p:par>
                                <p:cTn id="13" presetID="2" presetClass="entr" presetSubtype="12" decel="10000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500" fill="hold"/>
                                        <p:tgtEl>
                                          <p:spTgt spid="14"/>
                                        </p:tgtEl>
                                        <p:attrNameLst>
                                          <p:attrName>ppt_x</p:attrName>
                                        </p:attrNameLst>
                                      </p:cBhvr>
                                      <p:tavLst>
                                        <p:tav tm="0">
                                          <p:val>
                                            <p:strVal val="0-#ppt_w/2"/>
                                          </p:val>
                                        </p:tav>
                                        <p:tav tm="100000">
                                          <p:val>
                                            <p:strVal val="#ppt_x"/>
                                          </p:val>
                                        </p:tav>
                                      </p:tavLst>
                                    </p:anim>
                                    <p:anim calcmode="lin" valueType="num">
                                      <p:cBhvr additive="base">
                                        <p:cTn id="16" dur="500" fill="hold"/>
                                        <p:tgtEl>
                                          <p:spTgt spid="14"/>
                                        </p:tgtEl>
                                        <p:attrNameLst>
                                          <p:attrName>ppt_y</p:attrName>
                                        </p:attrNameLst>
                                      </p:cBhvr>
                                      <p:tavLst>
                                        <p:tav tm="0">
                                          <p:val>
                                            <p:strVal val="1+#ppt_h/2"/>
                                          </p:val>
                                        </p:tav>
                                        <p:tav tm="100000">
                                          <p:val>
                                            <p:strVal val="#ppt_y"/>
                                          </p:val>
                                        </p:tav>
                                      </p:tavLst>
                                    </p:anim>
                                  </p:childTnLst>
                                </p:cTn>
                              </p:par>
                              <p:par>
                                <p:cTn id="17" presetID="2" presetClass="entr" presetSubtype="9" decel="10000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500" fill="hold"/>
                                        <p:tgtEl>
                                          <p:spTgt spid="15"/>
                                        </p:tgtEl>
                                        <p:attrNameLst>
                                          <p:attrName>ppt_x</p:attrName>
                                        </p:attrNameLst>
                                      </p:cBhvr>
                                      <p:tavLst>
                                        <p:tav tm="0">
                                          <p:val>
                                            <p:strVal val="0-#ppt_w/2"/>
                                          </p:val>
                                        </p:tav>
                                        <p:tav tm="100000">
                                          <p:val>
                                            <p:strVal val="#ppt_x"/>
                                          </p:val>
                                        </p:tav>
                                      </p:tavLst>
                                    </p:anim>
                                    <p:anim calcmode="lin" valueType="num">
                                      <p:cBhvr additive="base">
                                        <p:cTn id="20" dur="500" fill="hold"/>
                                        <p:tgtEl>
                                          <p:spTgt spid="15"/>
                                        </p:tgtEl>
                                        <p:attrNameLst>
                                          <p:attrName>ppt_y</p:attrName>
                                        </p:attrNameLst>
                                      </p:cBhvr>
                                      <p:tavLst>
                                        <p:tav tm="0">
                                          <p:val>
                                            <p:strVal val="0-#ppt_h/2"/>
                                          </p:val>
                                        </p:tav>
                                        <p:tav tm="100000">
                                          <p:val>
                                            <p:strVal val="#ppt_y"/>
                                          </p:val>
                                        </p:tav>
                                      </p:tavLst>
                                    </p:anim>
                                  </p:childTnLst>
                                </p:cTn>
                              </p:par>
                            </p:childTnLst>
                          </p:cTn>
                        </p:par>
                        <p:par>
                          <p:cTn id="21" fill="hold">
                            <p:stCondLst>
                              <p:cond delay="500"/>
                            </p:stCondLst>
                            <p:childTnLst>
                              <p:par>
                                <p:cTn id="22" presetID="10" presetClass="entr" presetSubtype="0" fill="hold" grpId="0" nodeType="after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fade">
                                      <p:cBhvr>
                                        <p:cTn id="24" dur="25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4" grpId="0"/>
      <p:bldP spid="15" grpId="0"/>
      <p:bldP spid="16"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343472" y="273348"/>
            <a:ext cx="4608512" cy="369332"/>
          </a:xfrm>
          <a:prstGeom prst="rect">
            <a:avLst/>
          </a:prstGeom>
          <a:noFill/>
        </p:spPr>
        <p:txBody>
          <a:bodyPr wrap="square" rtlCol="0">
            <a:spAutoFit/>
          </a:bodyPr>
          <a:lstStyle/>
          <a:p>
            <a:r>
              <a:rPr lang="zh-CN" altLang="en-US" dirty="0">
                <a:solidFill>
                  <a:prstClr val="white"/>
                </a:solidFill>
                <a:latin typeface="微软雅黑" panose="020B0503020204020204" pitchFamily="34" charset="-122"/>
                <a:ea typeface="微软雅黑" panose="020B0503020204020204" pitchFamily="34" charset="-122"/>
              </a:rPr>
              <a:t>第二节    人才流失的危害概述</a:t>
            </a:r>
          </a:p>
        </p:txBody>
      </p:sp>
      <p:sp>
        <p:nvSpPr>
          <p:cNvPr id="9" name="矩形 8"/>
          <p:cNvSpPr/>
          <p:nvPr/>
        </p:nvSpPr>
        <p:spPr>
          <a:xfrm>
            <a:off x="1351477" y="1207431"/>
            <a:ext cx="108000" cy="396000"/>
          </a:xfrm>
          <a:prstGeom prst="rect">
            <a:avLst/>
          </a:prstGeom>
          <a:solidFill>
            <a:srgbClr val="FF85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0" name="文本框 11"/>
          <p:cNvSpPr txBox="1"/>
          <p:nvPr/>
        </p:nvSpPr>
        <p:spPr>
          <a:xfrm>
            <a:off x="1482836" y="1196752"/>
            <a:ext cx="5981317" cy="452432"/>
          </a:xfrm>
          <a:prstGeom prst="rect">
            <a:avLst/>
          </a:prstGeom>
          <a:noFill/>
        </p:spPr>
        <p:txBody>
          <a:bodyPr wrap="square" rtlCol="0">
            <a:spAutoFit/>
          </a:bodyPr>
          <a:lstStyle/>
          <a:p>
            <a:pPr>
              <a:lnSpc>
                <a:spcPct val="130000"/>
              </a:lnSpc>
            </a:pPr>
            <a:r>
              <a:rPr lang="en-US" altLang="zh-CN" dirty="0">
                <a:solidFill>
                  <a:srgbClr val="5F5E5C"/>
                </a:solidFill>
                <a:latin typeface="华康俪金黑W8(P)" panose="020B0800000000000000" pitchFamily="34" charset="-122"/>
                <a:ea typeface="华康俪金黑W8(P)" panose="020B0800000000000000" pitchFamily="34" charset="-122"/>
              </a:rPr>
              <a:t>【</a:t>
            </a:r>
            <a:r>
              <a:rPr lang="zh-CN" altLang="en-US" dirty="0">
                <a:solidFill>
                  <a:srgbClr val="5F5E5C"/>
                </a:solidFill>
                <a:latin typeface="华康俪金黑W8(P)" panose="020B0800000000000000" pitchFamily="34" charset="-122"/>
                <a:ea typeface="华康俪金黑W8(P)" panose="020B0800000000000000" pitchFamily="34" charset="-122"/>
              </a:rPr>
              <a:t>案例：战国时代魏国因人才流失过多而灭亡</a:t>
            </a:r>
            <a:r>
              <a:rPr lang="en-US" altLang="zh-CN" dirty="0">
                <a:solidFill>
                  <a:srgbClr val="5F5E5C"/>
                </a:solidFill>
                <a:latin typeface="华康俪金黑W8(P)" panose="020B0800000000000000" pitchFamily="34" charset="-122"/>
                <a:ea typeface="华康俪金黑W8(P)" panose="020B0800000000000000" pitchFamily="34" charset="-122"/>
              </a:rPr>
              <a:t>】</a:t>
            </a:r>
            <a:endParaRPr lang="zh-CN" altLang="en-US" dirty="0">
              <a:solidFill>
                <a:srgbClr val="5F5E5C"/>
              </a:solidFill>
              <a:latin typeface="华康俪金黑W8(P)" panose="020B0800000000000000" pitchFamily="34" charset="-122"/>
              <a:ea typeface="华康俪金黑W8(P)" panose="020B0800000000000000" pitchFamily="34" charset="-122"/>
            </a:endParaRPr>
          </a:p>
        </p:txBody>
      </p:sp>
      <p:grpSp>
        <p:nvGrpSpPr>
          <p:cNvPr id="11" name="组合 10"/>
          <p:cNvGrpSpPr/>
          <p:nvPr/>
        </p:nvGrpSpPr>
        <p:grpSpPr>
          <a:xfrm>
            <a:off x="191344" y="838301"/>
            <a:ext cx="1008112" cy="1008112"/>
            <a:chOff x="192931" y="838301"/>
            <a:chExt cx="1008112" cy="1008112"/>
          </a:xfrm>
        </p:grpSpPr>
        <p:sp>
          <p:nvSpPr>
            <p:cNvPr id="12" name="椭圆 11"/>
            <p:cNvSpPr/>
            <p:nvPr/>
          </p:nvSpPr>
          <p:spPr>
            <a:xfrm>
              <a:off x="192931" y="838301"/>
              <a:ext cx="1008112" cy="1008112"/>
            </a:xfrm>
            <a:prstGeom prst="ellipse">
              <a:avLst/>
            </a:prstGeom>
            <a:solidFill>
              <a:srgbClr val="FF85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3" name="文本框 12"/>
            <p:cNvSpPr txBox="1"/>
            <p:nvPr/>
          </p:nvSpPr>
          <p:spPr>
            <a:xfrm rot="20331793">
              <a:off x="194285" y="1049969"/>
              <a:ext cx="1005403" cy="584775"/>
            </a:xfrm>
            <a:prstGeom prst="rect">
              <a:avLst/>
            </a:prstGeom>
            <a:noFill/>
          </p:spPr>
          <p:txBody>
            <a:bodyPr wrap="none" rtlCol="0">
              <a:spAutoFit/>
            </a:bodyPr>
            <a:lstStyle/>
            <a:p>
              <a:r>
                <a:rPr lang="zh-CN" altLang="en-US" sz="3200" dirty="0">
                  <a:solidFill>
                    <a:prstClr val="white"/>
                  </a:solidFill>
                  <a:latin typeface="华康俪金黑W8(P)" panose="020B0800000000000000" pitchFamily="34" charset="-122"/>
                  <a:ea typeface="华康俪金黑W8(P)" panose="020B0800000000000000" pitchFamily="34" charset="-122"/>
                </a:rPr>
                <a:t>案例</a:t>
              </a:r>
            </a:p>
          </p:txBody>
        </p:sp>
      </p:grpSp>
      <p:sp>
        <p:nvSpPr>
          <p:cNvPr id="17" name="TextBox 6"/>
          <p:cNvSpPr txBox="1"/>
          <p:nvPr/>
        </p:nvSpPr>
        <p:spPr>
          <a:xfrm>
            <a:off x="1343472" y="1808237"/>
            <a:ext cx="5040560" cy="2332946"/>
          </a:xfrm>
          <a:prstGeom prst="rect">
            <a:avLst/>
          </a:prstGeom>
          <a:noFill/>
        </p:spPr>
        <p:txBody>
          <a:bodyPr wrap="square" rtlCol="0">
            <a:spAutoFit/>
          </a:bodyPr>
          <a:lstStyle/>
          <a:p>
            <a:pPr>
              <a:lnSpc>
                <a:spcPct val="130000"/>
              </a:lnSpc>
            </a:pPr>
            <a:r>
              <a:rPr lang="zh-CN" altLang="en-US" sz="1600" dirty="0">
                <a:solidFill>
                  <a:srgbClr val="5F5E5C"/>
                </a:solidFill>
                <a:latin typeface="微软雅黑" pitchFamily="34" charset="-122"/>
                <a:ea typeface="微软雅黑" pitchFamily="34" charset="-122"/>
              </a:rPr>
              <a:t>魏国第一代魏君魏文侯重用李悝、吴起、乐羊等人，并拜孔子的高足卜商为师，使魏国迅速强大起来。但好景不长，在他的儿子魏武侯即位开始，魏国就拉开了人才流失的序幕。 魏武侯死后，他的继任者魏惠王不但没有汲取教训，反而在他执政的五十年里流失了许多后来改变战国命运的人物，其中以孙膑、商鞅、张仪三人最为著名。 </a:t>
            </a:r>
            <a:endParaRPr lang="zh-CN" altLang="zh-CN" sz="1600" b="1" dirty="0">
              <a:solidFill>
                <a:srgbClr val="E67819"/>
              </a:solidFill>
              <a:latin typeface="微软雅黑" pitchFamily="34" charset="-122"/>
              <a:ea typeface="微软雅黑" pitchFamily="34" charset="-122"/>
            </a:endParaRPr>
          </a:p>
        </p:txBody>
      </p:sp>
      <p:sp>
        <p:nvSpPr>
          <p:cNvPr id="18" name="TextBox 6"/>
          <p:cNvSpPr txBox="1"/>
          <p:nvPr/>
        </p:nvSpPr>
        <p:spPr>
          <a:xfrm>
            <a:off x="1351478" y="4143656"/>
            <a:ext cx="5032555" cy="1692771"/>
          </a:xfrm>
          <a:prstGeom prst="rect">
            <a:avLst/>
          </a:prstGeom>
          <a:noFill/>
        </p:spPr>
        <p:txBody>
          <a:bodyPr wrap="square" rtlCol="0">
            <a:spAutoFit/>
          </a:bodyPr>
          <a:lstStyle/>
          <a:p>
            <a:pPr>
              <a:lnSpc>
                <a:spcPct val="130000"/>
              </a:lnSpc>
            </a:pPr>
            <a:r>
              <a:rPr lang="zh-CN" altLang="en-US" sz="1600" dirty="0">
                <a:solidFill>
                  <a:srgbClr val="5F5E5C"/>
                </a:solidFill>
                <a:latin typeface="微软雅黑" pitchFamily="34" charset="-122"/>
                <a:ea typeface="微软雅黑" pitchFamily="34" charset="-122"/>
              </a:rPr>
              <a:t>虽然遭受如此惨重的损失，但魏国的君主们依然对身边可能扭转乾坤的人才视而不见。在魏昭王之世，名将乐毅和名士范雎的流失是最为可惜的。乐毅虽然被封为大夫，但并没有受到重用。结果在燕昭王的重用下，以其卓越的军事才能完成了五国伐齐的大业。 </a:t>
            </a:r>
            <a:endParaRPr lang="zh-CN" altLang="en-US" sz="1600" b="1" dirty="0">
              <a:solidFill>
                <a:srgbClr val="E67819"/>
              </a:solidFill>
              <a:latin typeface="微软雅黑" pitchFamily="34" charset="-122"/>
              <a:ea typeface="微软雅黑" pitchFamily="34" charset="-122"/>
            </a:endParaRPr>
          </a:p>
        </p:txBody>
      </p:sp>
      <p:sp>
        <p:nvSpPr>
          <p:cNvPr id="19" name="TextBox 6"/>
          <p:cNvSpPr txBox="1"/>
          <p:nvPr/>
        </p:nvSpPr>
        <p:spPr>
          <a:xfrm>
            <a:off x="6528049" y="1808238"/>
            <a:ext cx="5184576" cy="2012859"/>
          </a:xfrm>
          <a:prstGeom prst="rect">
            <a:avLst/>
          </a:prstGeom>
          <a:noFill/>
        </p:spPr>
        <p:txBody>
          <a:bodyPr wrap="square" rtlCol="0">
            <a:spAutoFit/>
          </a:bodyPr>
          <a:lstStyle/>
          <a:p>
            <a:pPr>
              <a:lnSpc>
                <a:spcPct val="130000"/>
              </a:lnSpc>
            </a:pPr>
            <a:r>
              <a:rPr lang="zh-CN" altLang="en-US" sz="1600" dirty="0">
                <a:solidFill>
                  <a:srgbClr val="5F5E5C"/>
                </a:solidFill>
                <a:latin typeface="微软雅黑" pitchFamily="34" charset="-122"/>
                <a:ea typeface="微软雅黑" pitchFamily="34" charset="-122"/>
              </a:rPr>
              <a:t>魏国公子信陵君魏无忌的大名威震天下，秦国只能守住函谷关，不敢再向东进军。就是这样一个对魏国有存亡之功的名士，还是不能为魏王所容。最后就是赫赫有名的尉缭，他向秦王嬴政献上了用重金收买和刺客刺杀的方式瓦解和消灭六国人才的策略，后来秦国将这种阴谋与正面进军的阳谋相结合最终完成了统一大业。</a:t>
            </a:r>
            <a:endParaRPr lang="zh-CN" altLang="en-US" sz="1600" b="1" dirty="0">
              <a:solidFill>
                <a:srgbClr val="E67819"/>
              </a:solidFill>
              <a:latin typeface="微软雅黑" pitchFamily="34" charset="-122"/>
              <a:ea typeface="微软雅黑" pitchFamily="34" charset="-122"/>
            </a:endParaRPr>
          </a:p>
        </p:txBody>
      </p:sp>
      <p:sp>
        <p:nvSpPr>
          <p:cNvPr id="20" name="TextBox 6"/>
          <p:cNvSpPr txBox="1"/>
          <p:nvPr/>
        </p:nvSpPr>
        <p:spPr>
          <a:xfrm>
            <a:off x="6528049" y="4143656"/>
            <a:ext cx="5184576" cy="1692771"/>
          </a:xfrm>
          <a:prstGeom prst="rect">
            <a:avLst/>
          </a:prstGeom>
          <a:noFill/>
        </p:spPr>
        <p:txBody>
          <a:bodyPr wrap="square" rtlCol="0">
            <a:spAutoFit/>
          </a:bodyPr>
          <a:lstStyle/>
          <a:p>
            <a:pPr>
              <a:lnSpc>
                <a:spcPct val="130000"/>
              </a:lnSpc>
            </a:pPr>
            <a:r>
              <a:rPr lang="zh-CN" altLang="en-US" sz="1600" dirty="0">
                <a:solidFill>
                  <a:srgbClr val="5F5E5C"/>
                </a:solidFill>
                <a:latin typeface="微软雅黑" pitchFamily="34" charset="-122"/>
                <a:ea typeface="微软雅黑" pitchFamily="34" charset="-122"/>
              </a:rPr>
              <a:t>吴起、孙膑、张仪、商鞅、乐毅、范雎、信陵君、尉缭这一个个闪亮的名字都曾深刻影响了战国的走势，可是除了魏文侯之外，一代又一代的魏君都没能真正的礼待和重用这些贤才，致使人才大量流失，终由一个霸主之国走向了灭亡。</a:t>
            </a:r>
            <a:endParaRPr lang="zh-CN" altLang="en-US" sz="1600" b="1" dirty="0">
              <a:solidFill>
                <a:srgbClr val="E67819"/>
              </a:solidFill>
              <a:latin typeface="微软雅黑" pitchFamily="34" charset="-122"/>
              <a:ea typeface="微软雅黑" pitchFamily="34" charset="-122"/>
            </a:endParaRPr>
          </a:p>
        </p:txBody>
      </p:sp>
      <p:sp>
        <p:nvSpPr>
          <p:cNvPr id="21" name="矩形 20"/>
          <p:cNvSpPr/>
          <p:nvPr/>
        </p:nvSpPr>
        <p:spPr>
          <a:xfrm>
            <a:off x="6407420" y="1845272"/>
            <a:ext cx="45719" cy="4032000"/>
          </a:xfrm>
          <a:prstGeom prst="rect">
            <a:avLst/>
          </a:prstGeom>
          <a:solidFill>
            <a:srgbClr val="FF85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Tree>
    <p:extLst>
      <p:ext uri="{BB962C8B-B14F-4D97-AF65-F5344CB8AC3E}">
        <p14:creationId xmlns:p14="http://schemas.microsoft.com/office/powerpoint/2010/main" val="3576620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6" decel="10000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1+#ppt_w/2"/>
                                          </p:val>
                                        </p:tav>
                                        <p:tav tm="100000">
                                          <p:val>
                                            <p:strVal val="#ppt_x"/>
                                          </p:val>
                                        </p:tav>
                                      </p:tavLst>
                                    </p:anim>
                                    <p:anim calcmode="lin" valueType="num">
                                      <p:cBhvr additive="base">
                                        <p:cTn id="8" dur="500" fill="hold"/>
                                        <p:tgtEl>
                                          <p:spTgt spid="17"/>
                                        </p:tgtEl>
                                        <p:attrNameLst>
                                          <p:attrName>ppt_y</p:attrName>
                                        </p:attrNameLst>
                                      </p:cBhvr>
                                      <p:tavLst>
                                        <p:tav tm="0">
                                          <p:val>
                                            <p:strVal val="1+#ppt_h/2"/>
                                          </p:val>
                                        </p:tav>
                                        <p:tav tm="100000">
                                          <p:val>
                                            <p:strVal val="#ppt_y"/>
                                          </p:val>
                                        </p:tav>
                                      </p:tavLst>
                                    </p:anim>
                                  </p:childTnLst>
                                </p:cTn>
                              </p:par>
                              <p:par>
                                <p:cTn id="9" presetID="2" presetClass="entr" presetSubtype="3" decel="100000"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anim calcmode="lin" valueType="num">
                                      <p:cBhvr additive="base">
                                        <p:cTn id="11" dur="500" fill="hold"/>
                                        <p:tgtEl>
                                          <p:spTgt spid="18"/>
                                        </p:tgtEl>
                                        <p:attrNameLst>
                                          <p:attrName>ppt_x</p:attrName>
                                        </p:attrNameLst>
                                      </p:cBhvr>
                                      <p:tavLst>
                                        <p:tav tm="0">
                                          <p:val>
                                            <p:strVal val="1+#ppt_w/2"/>
                                          </p:val>
                                        </p:tav>
                                        <p:tav tm="100000">
                                          <p:val>
                                            <p:strVal val="#ppt_x"/>
                                          </p:val>
                                        </p:tav>
                                      </p:tavLst>
                                    </p:anim>
                                    <p:anim calcmode="lin" valueType="num">
                                      <p:cBhvr additive="base">
                                        <p:cTn id="12" dur="500" fill="hold"/>
                                        <p:tgtEl>
                                          <p:spTgt spid="18"/>
                                        </p:tgtEl>
                                        <p:attrNameLst>
                                          <p:attrName>ppt_y</p:attrName>
                                        </p:attrNameLst>
                                      </p:cBhvr>
                                      <p:tavLst>
                                        <p:tav tm="0">
                                          <p:val>
                                            <p:strVal val="0-#ppt_h/2"/>
                                          </p:val>
                                        </p:tav>
                                        <p:tav tm="100000">
                                          <p:val>
                                            <p:strVal val="#ppt_y"/>
                                          </p:val>
                                        </p:tav>
                                      </p:tavLst>
                                    </p:anim>
                                  </p:childTnLst>
                                </p:cTn>
                              </p:par>
                              <p:par>
                                <p:cTn id="13" presetID="2" presetClass="entr" presetSubtype="12" decel="10000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anim calcmode="lin" valueType="num">
                                      <p:cBhvr additive="base">
                                        <p:cTn id="15" dur="500" fill="hold"/>
                                        <p:tgtEl>
                                          <p:spTgt spid="19"/>
                                        </p:tgtEl>
                                        <p:attrNameLst>
                                          <p:attrName>ppt_x</p:attrName>
                                        </p:attrNameLst>
                                      </p:cBhvr>
                                      <p:tavLst>
                                        <p:tav tm="0">
                                          <p:val>
                                            <p:strVal val="0-#ppt_w/2"/>
                                          </p:val>
                                        </p:tav>
                                        <p:tav tm="100000">
                                          <p:val>
                                            <p:strVal val="#ppt_x"/>
                                          </p:val>
                                        </p:tav>
                                      </p:tavLst>
                                    </p:anim>
                                    <p:anim calcmode="lin" valueType="num">
                                      <p:cBhvr additive="base">
                                        <p:cTn id="16" dur="500" fill="hold"/>
                                        <p:tgtEl>
                                          <p:spTgt spid="19"/>
                                        </p:tgtEl>
                                        <p:attrNameLst>
                                          <p:attrName>ppt_y</p:attrName>
                                        </p:attrNameLst>
                                      </p:cBhvr>
                                      <p:tavLst>
                                        <p:tav tm="0">
                                          <p:val>
                                            <p:strVal val="1+#ppt_h/2"/>
                                          </p:val>
                                        </p:tav>
                                        <p:tav tm="100000">
                                          <p:val>
                                            <p:strVal val="#ppt_y"/>
                                          </p:val>
                                        </p:tav>
                                      </p:tavLst>
                                    </p:anim>
                                  </p:childTnLst>
                                </p:cTn>
                              </p:par>
                              <p:par>
                                <p:cTn id="17" presetID="2" presetClass="entr" presetSubtype="9" decel="10000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anim calcmode="lin" valueType="num">
                                      <p:cBhvr additive="base">
                                        <p:cTn id="19" dur="500" fill="hold"/>
                                        <p:tgtEl>
                                          <p:spTgt spid="20"/>
                                        </p:tgtEl>
                                        <p:attrNameLst>
                                          <p:attrName>ppt_x</p:attrName>
                                        </p:attrNameLst>
                                      </p:cBhvr>
                                      <p:tavLst>
                                        <p:tav tm="0">
                                          <p:val>
                                            <p:strVal val="0-#ppt_w/2"/>
                                          </p:val>
                                        </p:tav>
                                        <p:tav tm="100000">
                                          <p:val>
                                            <p:strVal val="#ppt_x"/>
                                          </p:val>
                                        </p:tav>
                                      </p:tavLst>
                                    </p:anim>
                                    <p:anim calcmode="lin" valueType="num">
                                      <p:cBhvr additive="base">
                                        <p:cTn id="20" dur="500" fill="hold"/>
                                        <p:tgtEl>
                                          <p:spTgt spid="20"/>
                                        </p:tgtEl>
                                        <p:attrNameLst>
                                          <p:attrName>ppt_y</p:attrName>
                                        </p:attrNameLst>
                                      </p:cBhvr>
                                      <p:tavLst>
                                        <p:tav tm="0">
                                          <p:val>
                                            <p:strVal val="0-#ppt_h/2"/>
                                          </p:val>
                                        </p:tav>
                                        <p:tav tm="100000">
                                          <p:val>
                                            <p:strVal val="#ppt_y"/>
                                          </p:val>
                                        </p:tav>
                                      </p:tavLst>
                                    </p:anim>
                                  </p:childTnLst>
                                </p:cTn>
                              </p:par>
                            </p:childTnLst>
                          </p:cTn>
                        </p:par>
                        <p:par>
                          <p:cTn id="21" fill="hold">
                            <p:stCondLst>
                              <p:cond delay="500"/>
                            </p:stCondLst>
                            <p:childTnLst>
                              <p:par>
                                <p:cTn id="22" presetID="10" presetClass="entr" presetSubtype="0" fill="hold" grpId="0" nodeType="after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fade">
                                      <p:cBhvr>
                                        <p:cTn id="24" dur="25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9" grpId="0"/>
      <p:bldP spid="20" grpId="0"/>
      <p:bldP spid="21"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343472" y="273348"/>
            <a:ext cx="4608512" cy="369332"/>
          </a:xfrm>
          <a:prstGeom prst="rect">
            <a:avLst/>
          </a:prstGeom>
          <a:noFill/>
        </p:spPr>
        <p:txBody>
          <a:bodyPr wrap="square" rtlCol="0">
            <a:spAutoFit/>
          </a:bodyPr>
          <a:lstStyle/>
          <a:p>
            <a:r>
              <a:rPr lang="zh-CN" altLang="en-US" dirty="0">
                <a:solidFill>
                  <a:prstClr val="white"/>
                </a:solidFill>
                <a:latin typeface="微软雅黑" panose="020B0503020204020204" pitchFamily="34" charset="-122"/>
                <a:ea typeface="微软雅黑" panose="020B0503020204020204" pitchFamily="34" charset="-122"/>
              </a:rPr>
              <a:t>第二节    人才流失的危害概述</a:t>
            </a:r>
          </a:p>
        </p:txBody>
      </p:sp>
      <p:sp>
        <p:nvSpPr>
          <p:cNvPr id="9" name="矩形 8"/>
          <p:cNvSpPr/>
          <p:nvPr/>
        </p:nvSpPr>
        <p:spPr>
          <a:xfrm>
            <a:off x="1351477" y="1207431"/>
            <a:ext cx="108000" cy="396000"/>
          </a:xfrm>
          <a:prstGeom prst="rect">
            <a:avLst/>
          </a:prstGeom>
          <a:solidFill>
            <a:srgbClr val="FF85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0" name="文本框 11"/>
          <p:cNvSpPr txBox="1"/>
          <p:nvPr/>
        </p:nvSpPr>
        <p:spPr>
          <a:xfrm>
            <a:off x="1482836" y="1196752"/>
            <a:ext cx="5981317" cy="452432"/>
          </a:xfrm>
          <a:prstGeom prst="rect">
            <a:avLst/>
          </a:prstGeom>
          <a:noFill/>
        </p:spPr>
        <p:txBody>
          <a:bodyPr wrap="square" rtlCol="0">
            <a:spAutoFit/>
          </a:bodyPr>
          <a:lstStyle/>
          <a:p>
            <a:pPr>
              <a:lnSpc>
                <a:spcPct val="130000"/>
              </a:lnSpc>
            </a:pPr>
            <a:r>
              <a:rPr lang="en-US" altLang="zh-CN" dirty="0">
                <a:solidFill>
                  <a:srgbClr val="5F5E5C"/>
                </a:solidFill>
                <a:latin typeface="华康俪金黑W8(P)" panose="020B0800000000000000" pitchFamily="34" charset="-122"/>
                <a:ea typeface="华康俪金黑W8(P)" panose="020B0800000000000000" pitchFamily="34" charset="-122"/>
              </a:rPr>
              <a:t>【</a:t>
            </a:r>
            <a:r>
              <a:rPr lang="zh-CN" altLang="en-US" dirty="0">
                <a:solidFill>
                  <a:srgbClr val="5F5E5C"/>
                </a:solidFill>
                <a:latin typeface="华康俪金黑W8(P)" panose="020B0800000000000000" pitchFamily="34" charset="-122"/>
                <a:ea typeface="华康俪金黑W8(P)" panose="020B0800000000000000" pitchFamily="34" charset="-122"/>
              </a:rPr>
              <a:t>案例：袁绍的人才流失与官渡之败</a:t>
            </a:r>
            <a:r>
              <a:rPr lang="en-US" altLang="zh-CN" dirty="0">
                <a:solidFill>
                  <a:srgbClr val="5F5E5C"/>
                </a:solidFill>
                <a:latin typeface="华康俪金黑W8(P)" panose="020B0800000000000000" pitchFamily="34" charset="-122"/>
                <a:ea typeface="华康俪金黑W8(P)" panose="020B0800000000000000" pitchFamily="34" charset="-122"/>
              </a:rPr>
              <a:t>】</a:t>
            </a:r>
            <a:endParaRPr lang="zh-CN" altLang="en-US" dirty="0">
              <a:solidFill>
                <a:srgbClr val="5F5E5C"/>
              </a:solidFill>
              <a:latin typeface="华康俪金黑W8(P)" panose="020B0800000000000000" pitchFamily="34" charset="-122"/>
              <a:ea typeface="华康俪金黑W8(P)" panose="020B0800000000000000" pitchFamily="34" charset="-122"/>
            </a:endParaRPr>
          </a:p>
        </p:txBody>
      </p:sp>
      <p:grpSp>
        <p:nvGrpSpPr>
          <p:cNvPr id="11" name="组合 10"/>
          <p:cNvGrpSpPr/>
          <p:nvPr/>
        </p:nvGrpSpPr>
        <p:grpSpPr>
          <a:xfrm>
            <a:off x="191344" y="838301"/>
            <a:ext cx="1008112" cy="1008112"/>
            <a:chOff x="192931" y="838301"/>
            <a:chExt cx="1008112" cy="1008112"/>
          </a:xfrm>
        </p:grpSpPr>
        <p:sp>
          <p:nvSpPr>
            <p:cNvPr id="12" name="椭圆 11"/>
            <p:cNvSpPr/>
            <p:nvPr/>
          </p:nvSpPr>
          <p:spPr>
            <a:xfrm>
              <a:off x="192931" y="838301"/>
              <a:ext cx="1008112" cy="1008112"/>
            </a:xfrm>
            <a:prstGeom prst="ellipse">
              <a:avLst/>
            </a:prstGeom>
            <a:solidFill>
              <a:srgbClr val="FF85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3" name="文本框 12"/>
            <p:cNvSpPr txBox="1"/>
            <p:nvPr/>
          </p:nvSpPr>
          <p:spPr>
            <a:xfrm rot="20331793">
              <a:off x="194285" y="1049969"/>
              <a:ext cx="1005403" cy="584775"/>
            </a:xfrm>
            <a:prstGeom prst="rect">
              <a:avLst/>
            </a:prstGeom>
            <a:noFill/>
          </p:spPr>
          <p:txBody>
            <a:bodyPr wrap="none" rtlCol="0">
              <a:spAutoFit/>
            </a:bodyPr>
            <a:lstStyle/>
            <a:p>
              <a:r>
                <a:rPr lang="zh-CN" altLang="en-US" sz="3200" dirty="0">
                  <a:solidFill>
                    <a:prstClr val="white"/>
                  </a:solidFill>
                  <a:latin typeface="华康俪金黑W8(P)" panose="020B0800000000000000" pitchFamily="34" charset="-122"/>
                  <a:ea typeface="华康俪金黑W8(P)" panose="020B0800000000000000" pitchFamily="34" charset="-122"/>
                </a:rPr>
                <a:t>案例</a:t>
              </a:r>
            </a:p>
          </p:txBody>
        </p:sp>
      </p:grpSp>
      <p:sp>
        <p:nvSpPr>
          <p:cNvPr id="17" name="TextBox 6"/>
          <p:cNvSpPr txBox="1"/>
          <p:nvPr/>
        </p:nvSpPr>
        <p:spPr>
          <a:xfrm>
            <a:off x="1343472" y="2106915"/>
            <a:ext cx="5112568" cy="1692771"/>
          </a:xfrm>
          <a:prstGeom prst="rect">
            <a:avLst/>
          </a:prstGeom>
          <a:noFill/>
        </p:spPr>
        <p:txBody>
          <a:bodyPr wrap="square" rtlCol="0">
            <a:spAutoFit/>
          </a:bodyPr>
          <a:lstStyle/>
          <a:p>
            <a:pPr>
              <a:lnSpc>
                <a:spcPct val="130000"/>
              </a:lnSpc>
            </a:pPr>
            <a:r>
              <a:rPr lang="zh-CN" altLang="en-US" sz="1600" dirty="0">
                <a:solidFill>
                  <a:srgbClr val="5F5E5C"/>
                </a:solidFill>
                <a:latin typeface="微软雅黑" pitchFamily="34" charset="-122"/>
                <a:ea typeface="微软雅黑" pitchFamily="34" charset="-122"/>
              </a:rPr>
              <a:t>袁绍身披四世三公的光环，在诸侯起兵之初，他的麾下就聚集了大量的人才，在他吞并了冀州，又将韩馥的部下收入麾下，一时间，文臣武将云集，人才之盛，让人眼馋。然而，袁绍优柔寡断，缺乏雄才大略，又不能重视人才，采纳忠言，因此人才纷纷离他而去。</a:t>
            </a:r>
            <a:endParaRPr lang="zh-CN" altLang="zh-CN" sz="1600" b="1" dirty="0">
              <a:solidFill>
                <a:srgbClr val="E67819"/>
              </a:solidFill>
              <a:latin typeface="微软雅黑" pitchFamily="34" charset="-122"/>
              <a:ea typeface="微软雅黑" pitchFamily="34" charset="-122"/>
            </a:endParaRPr>
          </a:p>
        </p:txBody>
      </p:sp>
      <p:pic>
        <p:nvPicPr>
          <p:cNvPr id="19458" name="Picture 2" descr="http://www.sino-manager.com/UserFiles/20100609/24dabb01662e3e3d1d9583c1.jpg"/>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6672065" y="2078560"/>
            <a:ext cx="4990611" cy="3318757"/>
          </a:xfrm>
          <a:prstGeom prst="rect">
            <a:avLst/>
          </a:prstGeom>
          <a:ln w="28575">
            <a:solidFill>
              <a:schemeClr val="bg1"/>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3" name="矩形 2"/>
          <p:cNvSpPr/>
          <p:nvPr/>
        </p:nvSpPr>
        <p:spPr>
          <a:xfrm>
            <a:off x="1343472" y="4072542"/>
            <a:ext cx="5112568" cy="1372683"/>
          </a:xfrm>
          <a:prstGeom prst="rect">
            <a:avLst/>
          </a:prstGeom>
        </p:spPr>
        <p:txBody>
          <a:bodyPr wrap="square">
            <a:spAutoFit/>
          </a:bodyPr>
          <a:lstStyle/>
          <a:p>
            <a:pPr>
              <a:lnSpc>
                <a:spcPct val="130000"/>
              </a:lnSpc>
            </a:pPr>
            <a:r>
              <a:rPr lang="zh-CN" altLang="en-US" sz="1600" dirty="0">
                <a:solidFill>
                  <a:srgbClr val="5F5E5C"/>
                </a:solidFill>
                <a:latin typeface="微软雅黑" pitchFamily="34" charset="-122"/>
                <a:ea typeface="微软雅黑" pitchFamily="34" charset="-122"/>
              </a:rPr>
              <a:t>我们从曹操的那些著名的部下中可以看到，荀彧、郭嘉、张颌、许攸、董昭、崔琰等都是先投袁绍，然后再投曹操的，袁绍的人才流失可见一斑。特别是官渡之战时，许攸的临阵倒戈，直接导致袁绍的官渡之败。</a:t>
            </a:r>
            <a:endParaRPr lang="zh-CN" altLang="zh-CN" sz="1600" b="1" dirty="0">
              <a:solidFill>
                <a:srgbClr val="E67819"/>
              </a:solidFill>
              <a:latin typeface="微软雅黑" pitchFamily="34" charset="-122"/>
              <a:ea typeface="微软雅黑" pitchFamily="34" charset="-122"/>
            </a:endParaRPr>
          </a:p>
        </p:txBody>
      </p:sp>
      <p:sp>
        <p:nvSpPr>
          <p:cNvPr id="15" name="圆角矩形 14"/>
          <p:cNvSpPr/>
          <p:nvPr/>
        </p:nvSpPr>
        <p:spPr>
          <a:xfrm>
            <a:off x="10866576" y="2276873"/>
            <a:ext cx="414000" cy="676427"/>
          </a:xfrm>
          <a:prstGeom prst="roundRect">
            <a:avLst>
              <a:gd name="adj" fmla="val 10705"/>
            </a:avLst>
          </a:prstGeom>
          <a:solidFill>
            <a:srgbClr val="FF0000">
              <a:alpha val="6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vert="eaVert" lIns="0" tIns="0" rIns="0" bIns="0" rtlCol="0" anchor="ctr"/>
          <a:lstStyle/>
          <a:p>
            <a:pPr algn="ctr"/>
            <a:endParaRPr lang="zh-CN" altLang="en-US" sz="1600" dirty="0">
              <a:solidFill>
                <a:prstClr val="white"/>
              </a:solidFill>
              <a:latin typeface="微软雅黑" panose="020B0503020204020204" pitchFamily="34" charset="-122"/>
              <a:ea typeface="微软雅黑" panose="020B0503020204020204" pitchFamily="34" charset="-122"/>
            </a:endParaRPr>
          </a:p>
        </p:txBody>
      </p:sp>
      <p:sp>
        <p:nvSpPr>
          <p:cNvPr id="16" name="矩形 15"/>
          <p:cNvSpPr/>
          <p:nvPr/>
        </p:nvSpPr>
        <p:spPr>
          <a:xfrm>
            <a:off x="10966519" y="2409902"/>
            <a:ext cx="246221" cy="410369"/>
          </a:xfrm>
          <a:prstGeom prst="rect">
            <a:avLst/>
          </a:prstGeom>
        </p:spPr>
        <p:txBody>
          <a:bodyPr vert="eaVert" wrap="none" lIns="0" tIns="0" rIns="0" bIns="0">
            <a:spAutoFit/>
          </a:bodyPr>
          <a:lstStyle/>
          <a:p>
            <a:pPr algn="ctr"/>
            <a:r>
              <a:rPr lang="zh-CN" altLang="en-US" sz="1600" dirty="0">
                <a:solidFill>
                  <a:prstClr val="white"/>
                </a:solidFill>
                <a:latin typeface="微软雅黑" panose="020B0503020204020204" pitchFamily="34" charset="-122"/>
                <a:ea typeface="微软雅黑" panose="020B0503020204020204" pitchFamily="34" charset="-122"/>
              </a:rPr>
              <a:t>荀彧</a:t>
            </a:r>
          </a:p>
        </p:txBody>
      </p:sp>
    </p:spTree>
    <p:extLst>
      <p:ext uri="{BB962C8B-B14F-4D97-AF65-F5344CB8AC3E}">
        <p14:creationId xmlns:p14="http://schemas.microsoft.com/office/powerpoint/2010/main" val="10344610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ppt_x"/>
                                          </p:val>
                                        </p:tav>
                                        <p:tav tm="100000">
                                          <p:val>
                                            <p:strVal val="#ppt_x"/>
                                          </p:val>
                                        </p:tav>
                                      </p:tavLst>
                                    </p:anim>
                                    <p:anim calcmode="lin" valueType="num">
                                      <p:cBhvr additive="base">
                                        <p:cTn id="8" dur="500" fill="hold"/>
                                        <p:tgtEl>
                                          <p:spTgt spid="17"/>
                                        </p:tgtEl>
                                        <p:attrNameLst>
                                          <p:attrName>ppt_y</p:attrName>
                                        </p:attrNameLst>
                                      </p:cBhvr>
                                      <p:tavLst>
                                        <p:tav tm="0">
                                          <p:val>
                                            <p:strVal val="1+#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3"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p:cNvSpPr txBox="1"/>
          <p:nvPr/>
        </p:nvSpPr>
        <p:spPr>
          <a:xfrm>
            <a:off x="1197130" y="1340769"/>
            <a:ext cx="2954655" cy="461665"/>
          </a:xfrm>
          <a:prstGeom prst="rect">
            <a:avLst/>
          </a:prstGeom>
          <a:noFill/>
        </p:spPr>
        <p:txBody>
          <a:bodyPr wrap="none" rtlCol="0">
            <a:spAutoFit/>
          </a:bodyPr>
          <a:lstStyle/>
          <a:p>
            <a:r>
              <a:rPr lang="zh-CN" altLang="en-US" sz="2400" dirty="0">
                <a:solidFill>
                  <a:srgbClr val="FF0000"/>
                </a:solidFill>
                <a:latin typeface="华康俪金黑W8(P)" pitchFamily="34" charset="-122"/>
                <a:ea typeface="华康俪金黑W8(P)" pitchFamily="34" charset="-122"/>
              </a:rPr>
              <a:t>离职</a:t>
            </a:r>
            <a:r>
              <a:rPr lang="zh-CN" altLang="en-US" sz="2400" dirty="0">
                <a:solidFill>
                  <a:srgbClr val="5F5E5C"/>
                </a:solidFill>
                <a:latin typeface="华康俪金黑W8(P)" pitchFamily="34" charset="-122"/>
                <a:ea typeface="华康俪金黑W8(P)" pitchFamily="34" charset="-122"/>
              </a:rPr>
              <a:t>背后的关键数字</a:t>
            </a:r>
          </a:p>
        </p:txBody>
      </p:sp>
      <p:pic>
        <p:nvPicPr>
          <p:cNvPr id="75" name="Picture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829278" y="2090464"/>
            <a:ext cx="7200000" cy="34568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9743450"/>
      </p:ext>
    </p:extLst>
  </p:cSld>
  <p:clrMapOvr>
    <a:masterClrMapping/>
  </p:clrMapOvr>
  <mc:AlternateContent xmlns:mc="http://schemas.openxmlformats.org/markup-compatibility/2006" xmlns:p14="http://schemas.microsoft.com/office/powerpoint/2010/main">
    <mc:Choice Requires="p14">
      <p:transition>
        <p14:pan/>
      </p:transition>
    </mc:Choice>
    <mc:Fallback xmlns="">
      <p:transition>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6"/>
          <p:cNvSpPr>
            <a:spLocks noChangeArrowheads="1"/>
          </p:cNvSpPr>
          <p:nvPr/>
        </p:nvSpPr>
        <p:spPr bwMode="auto">
          <a:xfrm>
            <a:off x="1631504" y="1268761"/>
            <a:ext cx="484664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0000"/>
              </a:lnSpc>
              <a:spcAft>
                <a:spcPts val="500"/>
              </a:spcAft>
            </a:pPr>
            <a:r>
              <a:rPr lang="zh-CN" altLang="en-US" sz="2000" dirty="0">
                <a:solidFill>
                  <a:srgbClr val="5F5E5C"/>
                </a:solidFill>
                <a:latin typeface="华康俪金黑W8(P)" pitchFamily="34" charset="-122"/>
                <a:ea typeface="华康俪金黑W8(P)" pitchFamily="34" charset="-122"/>
              </a:rPr>
              <a:t>入职</a:t>
            </a:r>
            <a:r>
              <a:rPr lang="en-US" altLang="zh-CN" sz="2000" dirty="0">
                <a:solidFill>
                  <a:srgbClr val="FF8500"/>
                </a:solidFill>
                <a:latin typeface="华康俪金黑W8(P)" pitchFamily="34" charset="-122"/>
                <a:ea typeface="华康俪金黑W8(P)" pitchFamily="34" charset="-122"/>
              </a:rPr>
              <a:t>1</a:t>
            </a:r>
            <a:r>
              <a:rPr lang="zh-CN" altLang="en-US" sz="2000" dirty="0">
                <a:solidFill>
                  <a:srgbClr val="FF8500"/>
                </a:solidFill>
                <a:latin typeface="华康俪金黑W8(P)" pitchFamily="34" charset="-122"/>
                <a:ea typeface="华康俪金黑W8(P)" pitchFamily="34" charset="-122"/>
              </a:rPr>
              <a:t>个月</a:t>
            </a:r>
            <a:r>
              <a:rPr lang="zh-CN" altLang="en-US" sz="2000" dirty="0">
                <a:solidFill>
                  <a:srgbClr val="5F5E5C"/>
                </a:solidFill>
                <a:latin typeface="华康俪金黑W8(P)" pitchFamily="34" charset="-122"/>
                <a:ea typeface="华康俪金黑W8(P)" pitchFamily="34" charset="-122"/>
              </a:rPr>
              <a:t>离职，与</a:t>
            </a:r>
            <a:r>
              <a:rPr lang="en-US" altLang="zh-CN" sz="2000" dirty="0">
                <a:solidFill>
                  <a:srgbClr val="FF8500"/>
                </a:solidFill>
                <a:latin typeface="华康俪金黑W8(P)" pitchFamily="34" charset="-122"/>
                <a:ea typeface="华康俪金黑W8(P)" pitchFamily="34" charset="-122"/>
              </a:rPr>
              <a:t>HR</a:t>
            </a:r>
            <a:r>
              <a:rPr lang="zh-CN" altLang="en-US" sz="2000" dirty="0">
                <a:solidFill>
                  <a:srgbClr val="5F5E5C"/>
                </a:solidFill>
                <a:latin typeface="华康俪金黑W8(P)" pitchFamily="34" charset="-122"/>
                <a:ea typeface="华康俪金黑W8(P)" pitchFamily="34" charset="-122"/>
              </a:rPr>
              <a:t>的关系较大</a:t>
            </a:r>
          </a:p>
        </p:txBody>
      </p:sp>
      <p:grpSp>
        <p:nvGrpSpPr>
          <p:cNvPr id="5" name="组合 4"/>
          <p:cNvGrpSpPr/>
          <p:nvPr/>
        </p:nvGrpSpPr>
        <p:grpSpPr>
          <a:xfrm>
            <a:off x="1199758" y="1290304"/>
            <a:ext cx="396263" cy="369332"/>
            <a:chOff x="6097888" y="2834720"/>
            <a:chExt cx="396263" cy="369332"/>
          </a:xfrm>
        </p:grpSpPr>
        <p:sp>
          <p:nvSpPr>
            <p:cNvPr id="6" name="椭圆 5"/>
            <p:cNvSpPr/>
            <p:nvPr/>
          </p:nvSpPr>
          <p:spPr bwMode="auto">
            <a:xfrm>
              <a:off x="6134020" y="2857386"/>
              <a:ext cx="324000" cy="324000"/>
            </a:xfrm>
            <a:prstGeom prst="ellipse">
              <a:avLst/>
            </a:prstGeom>
            <a:solidFill>
              <a:srgbClr val="FF85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defTabSz="1105235">
                <a:defRPr/>
              </a:pPr>
              <a:endParaRPr lang="zh-CN" altLang="en-US" sz="1600" dirty="0">
                <a:solidFill>
                  <a:prstClr val="white"/>
                </a:solidFill>
                <a:latin typeface="Arial Unicode MS" pitchFamily="34" charset="-122"/>
                <a:ea typeface="Arial Unicode MS" pitchFamily="34" charset="-122"/>
                <a:cs typeface="Arial Unicode MS" pitchFamily="34" charset="-122"/>
              </a:endParaRPr>
            </a:p>
          </p:txBody>
        </p:sp>
        <p:sp>
          <p:nvSpPr>
            <p:cNvPr id="7" name="TextBox 47"/>
            <p:cNvSpPr txBox="1"/>
            <p:nvPr/>
          </p:nvSpPr>
          <p:spPr>
            <a:xfrm>
              <a:off x="6097888" y="2834720"/>
              <a:ext cx="396263" cy="369332"/>
            </a:xfrm>
            <a:prstGeom prst="rect">
              <a:avLst/>
            </a:prstGeom>
            <a:noFill/>
          </p:spPr>
          <p:txBody>
            <a:bodyPr wrap="none" rtlCol="0">
              <a:spAutoFit/>
            </a:bodyPr>
            <a:lstStyle/>
            <a:p>
              <a:pPr algn="ctr"/>
              <a:r>
                <a:rPr lang="en-US" altLang="zh-CN" dirty="0">
                  <a:solidFill>
                    <a:prstClr val="white"/>
                  </a:solidFill>
                  <a:latin typeface="Impact" pitchFamily="34" charset="0"/>
                  <a:ea typeface="Arial Unicode MS" pitchFamily="34" charset="-122"/>
                  <a:cs typeface="Arial Unicode MS" pitchFamily="34" charset="-122"/>
                </a:rPr>
                <a:t>01</a:t>
              </a:r>
              <a:endParaRPr lang="zh-CN" altLang="en-US" dirty="0">
                <a:solidFill>
                  <a:prstClr val="white"/>
                </a:solidFill>
                <a:latin typeface="Impact" pitchFamily="34" charset="0"/>
                <a:ea typeface="Arial Unicode MS" pitchFamily="34" charset="-122"/>
                <a:cs typeface="Arial Unicode MS" pitchFamily="34" charset="-122"/>
              </a:endParaRPr>
            </a:p>
          </p:txBody>
        </p:sp>
      </p:grpSp>
      <p:sp>
        <p:nvSpPr>
          <p:cNvPr id="8" name="TextBox 6"/>
          <p:cNvSpPr txBox="1"/>
          <p:nvPr/>
        </p:nvSpPr>
        <p:spPr>
          <a:xfrm>
            <a:off x="1343472" y="1988841"/>
            <a:ext cx="4176464" cy="2012859"/>
          </a:xfrm>
          <a:prstGeom prst="rect">
            <a:avLst/>
          </a:prstGeom>
          <a:noFill/>
        </p:spPr>
        <p:txBody>
          <a:bodyPr wrap="square" rtlCol="0">
            <a:spAutoFit/>
          </a:bodyPr>
          <a:lstStyle/>
          <a:p>
            <a:pPr>
              <a:lnSpc>
                <a:spcPct val="130000"/>
              </a:lnSpc>
            </a:pPr>
            <a:r>
              <a:rPr lang="zh-CN" altLang="en-US" sz="1600" dirty="0">
                <a:solidFill>
                  <a:srgbClr val="5F5E5C"/>
                </a:solidFill>
                <a:latin typeface="微软雅黑" pitchFamily="34" charset="-122"/>
                <a:ea typeface="微软雅黑" pitchFamily="34" charset="-122"/>
              </a:rPr>
              <a:t>员工入职一个月时，如果</a:t>
            </a:r>
            <a:r>
              <a:rPr lang="en-US" altLang="zh-CN" sz="1600" dirty="0">
                <a:solidFill>
                  <a:srgbClr val="5F5E5C"/>
                </a:solidFill>
                <a:latin typeface="微软雅黑" pitchFamily="34" charset="-122"/>
                <a:ea typeface="微软雅黑" pitchFamily="34" charset="-122"/>
              </a:rPr>
              <a:t>HR</a:t>
            </a:r>
            <a:r>
              <a:rPr lang="zh-CN" altLang="en-US" sz="1600" dirty="0">
                <a:solidFill>
                  <a:srgbClr val="5F5E5C"/>
                </a:solidFill>
                <a:latin typeface="微软雅黑" pitchFamily="34" charset="-122"/>
                <a:ea typeface="微软雅黑" pitchFamily="34" charset="-122"/>
              </a:rPr>
              <a:t>没有组织很好的入职接待与手续办理、入职培训与考核、入职沟通与关怀，那么很可能会导致员工离职，因为如果</a:t>
            </a:r>
            <a:r>
              <a:rPr lang="en-US" altLang="zh-CN" sz="1600" dirty="0">
                <a:solidFill>
                  <a:srgbClr val="5F5E5C"/>
                </a:solidFill>
                <a:latin typeface="微软雅黑" pitchFamily="34" charset="-122"/>
                <a:ea typeface="微软雅黑" pitchFamily="34" charset="-122"/>
              </a:rPr>
              <a:t>HR</a:t>
            </a:r>
            <a:r>
              <a:rPr lang="zh-CN" altLang="en-US" sz="1600" dirty="0">
                <a:solidFill>
                  <a:srgbClr val="5F5E5C"/>
                </a:solidFill>
                <a:latin typeface="微软雅黑" pitchFamily="34" charset="-122"/>
                <a:ea typeface="微软雅黑" pitchFamily="34" charset="-122"/>
              </a:rPr>
              <a:t>没有做到上述入职事项，这说明公司还不够正规，或者从企业文化上反映出公司对新员工不够重视。</a:t>
            </a:r>
            <a:endParaRPr lang="zh-CN" altLang="zh-CN" sz="1600" b="1" dirty="0">
              <a:solidFill>
                <a:srgbClr val="E67819"/>
              </a:solidFill>
              <a:latin typeface="微软雅黑" pitchFamily="34" charset="-122"/>
              <a:ea typeface="微软雅黑" pitchFamily="34" charset="-122"/>
            </a:endParaRPr>
          </a:p>
        </p:txBody>
      </p:sp>
      <p:pic>
        <p:nvPicPr>
          <p:cNvPr id="9" name="图片 8"/>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8575250" y="2036150"/>
            <a:ext cx="2736000" cy="3697106"/>
          </a:xfrm>
          <a:prstGeom prst="rect">
            <a:avLst/>
          </a:prstGeom>
          <a:ln w="28575">
            <a:solidFill>
              <a:schemeClr val="bg1"/>
            </a:solidFill>
          </a:ln>
          <a:effectLst>
            <a:outerShdw blurRad="50800" dist="38100" dir="2700000" algn="tl" rotWithShape="0">
              <a:prstClr val="black">
                <a:alpha val="40000"/>
              </a:prstClr>
            </a:outerShdw>
          </a:effectLst>
        </p:spPr>
      </p:pic>
      <p:pic>
        <p:nvPicPr>
          <p:cNvPr id="10" name="图片 9"/>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5730934" y="2036149"/>
            <a:ext cx="2736304" cy="3697106"/>
          </a:xfrm>
          <a:prstGeom prst="rect">
            <a:avLst/>
          </a:prstGeom>
          <a:ln w="28575">
            <a:solidFill>
              <a:schemeClr val="bg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895022269"/>
      </p:ext>
    </p:extLst>
  </p:cSld>
  <p:clrMapOvr>
    <a:masterClrMapping/>
  </p:clrMapOvr>
  <mc:AlternateContent xmlns:mc="http://schemas.openxmlformats.org/markup-compatibility/2006" xmlns:p14="http://schemas.microsoft.com/office/powerpoint/2010/main">
    <mc:Choice Requires="p14">
      <p:transition>
        <p14:pan/>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 presetClass="entr" presetSubtype="1" decel="10000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0-#ppt_h/2"/>
                                          </p:val>
                                        </p:tav>
                                        <p:tav tm="100000">
                                          <p:val>
                                            <p:strVal val="#ppt_y"/>
                                          </p:val>
                                        </p:tav>
                                      </p:tavLst>
                                    </p:anim>
                                  </p:childTnLst>
                                </p:cTn>
                              </p:par>
                              <p:par>
                                <p:cTn id="13" presetID="2" presetClass="entr" presetSubtype="4" decel="10000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ppt_x"/>
                                          </p:val>
                                        </p:tav>
                                        <p:tav tm="100000">
                                          <p:val>
                                            <p:strVal val="#ppt_x"/>
                                          </p:val>
                                        </p:tav>
                                      </p:tavLst>
                                    </p:anim>
                                    <p:anim calcmode="lin" valueType="num">
                                      <p:cBhvr additive="base">
                                        <p:cTn id="1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6"/>
          <p:cNvSpPr>
            <a:spLocks noChangeArrowheads="1"/>
          </p:cNvSpPr>
          <p:nvPr/>
        </p:nvSpPr>
        <p:spPr bwMode="auto">
          <a:xfrm>
            <a:off x="1631504" y="1268761"/>
            <a:ext cx="484664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0000"/>
              </a:lnSpc>
              <a:spcAft>
                <a:spcPts val="500"/>
              </a:spcAft>
            </a:pPr>
            <a:r>
              <a:rPr lang="zh-CN" altLang="en-US" sz="2000" dirty="0">
                <a:solidFill>
                  <a:srgbClr val="5F5E5C"/>
                </a:solidFill>
                <a:latin typeface="华康俪金黑W8(P)" pitchFamily="34" charset="-122"/>
                <a:ea typeface="华康俪金黑W8(P)" pitchFamily="34" charset="-122"/>
              </a:rPr>
              <a:t>入职</a:t>
            </a:r>
            <a:r>
              <a:rPr lang="en-US" altLang="zh-CN" sz="2000" dirty="0">
                <a:solidFill>
                  <a:srgbClr val="FF8500"/>
                </a:solidFill>
                <a:latin typeface="华康俪金黑W8(P)" pitchFamily="34" charset="-122"/>
                <a:ea typeface="华康俪金黑W8(P)" pitchFamily="34" charset="-122"/>
              </a:rPr>
              <a:t>3</a:t>
            </a:r>
            <a:r>
              <a:rPr lang="zh-CN" altLang="en-US" sz="2000" dirty="0">
                <a:solidFill>
                  <a:srgbClr val="FF8500"/>
                </a:solidFill>
                <a:latin typeface="华康俪金黑W8(P)" pitchFamily="34" charset="-122"/>
                <a:ea typeface="华康俪金黑W8(P)" pitchFamily="34" charset="-122"/>
              </a:rPr>
              <a:t>个月</a:t>
            </a:r>
            <a:r>
              <a:rPr lang="zh-CN" altLang="en-US" sz="2000" dirty="0">
                <a:solidFill>
                  <a:srgbClr val="5F5E5C"/>
                </a:solidFill>
                <a:latin typeface="华康俪金黑W8(P)" pitchFamily="34" charset="-122"/>
                <a:ea typeface="华康俪金黑W8(P)" pitchFamily="34" charset="-122"/>
              </a:rPr>
              <a:t>离职与</a:t>
            </a:r>
            <a:r>
              <a:rPr lang="zh-CN" altLang="en-US" sz="2000" dirty="0">
                <a:solidFill>
                  <a:srgbClr val="FF8500"/>
                </a:solidFill>
                <a:latin typeface="华康俪金黑W8(P)" pitchFamily="34" charset="-122"/>
                <a:ea typeface="华康俪金黑W8(P)" pitchFamily="34" charset="-122"/>
              </a:rPr>
              <a:t>直接上司</a:t>
            </a:r>
            <a:r>
              <a:rPr lang="zh-CN" altLang="en-US" sz="2000" dirty="0">
                <a:solidFill>
                  <a:srgbClr val="5F5E5C"/>
                </a:solidFill>
                <a:latin typeface="华康俪金黑W8(P)" pitchFamily="34" charset="-122"/>
                <a:ea typeface="华康俪金黑W8(P)" pitchFamily="34" charset="-122"/>
              </a:rPr>
              <a:t>关系大</a:t>
            </a:r>
          </a:p>
        </p:txBody>
      </p:sp>
      <p:grpSp>
        <p:nvGrpSpPr>
          <p:cNvPr id="5" name="组合 4"/>
          <p:cNvGrpSpPr/>
          <p:nvPr/>
        </p:nvGrpSpPr>
        <p:grpSpPr>
          <a:xfrm>
            <a:off x="1186131" y="1290304"/>
            <a:ext cx="423514" cy="369332"/>
            <a:chOff x="6084262" y="2834720"/>
            <a:chExt cx="423514" cy="369332"/>
          </a:xfrm>
        </p:grpSpPr>
        <p:sp>
          <p:nvSpPr>
            <p:cNvPr id="6" name="椭圆 5"/>
            <p:cNvSpPr/>
            <p:nvPr/>
          </p:nvSpPr>
          <p:spPr bwMode="auto">
            <a:xfrm>
              <a:off x="6134020" y="2857386"/>
              <a:ext cx="324000" cy="324000"/>
            </a:xfrm>
            <a:prstGeom prst="ellipse">
              <a:avLst/>
            </a:prstGeom>
            <a:solidFill>
              <a:srgbClr val="FF85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defTabSz="1105235">
                <a:defRPr/>
              </a:pPr>
              <a:endParaRPr lang="zh-CN" altLang="en-US" sz="1600" dirty="0">
                <a:solidFill>
                  <a:prstClr val="white"/>
                </a:solidFill>
                <a:latin typeface="Arial Unicode MS" pitchFamily="34" charset="-122"/>
                <a:ea typeface="Arial Unicode MS" pitchFamily="34" charset="-122"/>
                <a:cs typeface="Arial Unicode MS" pitchFamily="34" charset="-122"/>
              </a:endParaRPr>
            </a:p>
          </p:txBody>
        </p:sp>
        <p:sp>
          <p:nvSpPr>
            <p:cNvPr id="7" name="TextBox 47"/>
            <p:cNvSpPr txBox="1"/>
            <p:nvPr/>
          </p:nvSpPr>
          <p:spPr>
            <a:xfrm>
              <a:off x="6084262" y="2834720"/>
              <a:ext cx="423514" cy="369332"/>
            </a:xfrm>
            <a:prstGeom prst="rect">
              <a:avLst/>
            </a:prstGeom>
            <a:noFill/>
          </p:spPr>
          <p:txBody>
            <a:bodyPr wrap="none" rtlCol="0">
              <a:spAutoFit/>
            </a:bodyPr>
            <a:lstStyle/>
            <a:p>
              <a:pPr algn="ctr"/>
              <a:r>
                <a:rPr lang="en-US" altLang="zh-CN" dirty="0">
                  <a:solidFill>
                    <a:prstClr val="white"/>
                  </a:solidFill>
                  <a:latin typeface="Impact" pitchFamily="34" charset="0"/>
                  <a:ea typeface="Arial Unicode MS" pitchFamily="34" charset="-122"/>
                  <a:cs typeface="Arial Unicode MS" pitchFamily="34" charset="-122"/>
                </a:rPr>
                <a:t>02</a:t>
              </a:r>
              <a:endParaRPr lang="zh-CN" altLang="en-US" dirty="0">
                <a:solidFill>
                  <a:prstClr val="white"/>
                </a:solidFill>
                <a:latin typeface="Impact" pitchFamily="34" charset="0"/>
                <a:ea typeface="Arial Unicode MS" pitchFamily="34" charset="-122"/>
                <a:cs typeface="Arial Unicode MS" pitchFamily="34" charset="-122"/>
              </a:endParaRPr>
            </a:p>
          </p:txBody>
        </p:sp>
      </p:grpSp>
      <p:sp>
        <p:nvSpPr>
          <p:cNvPr id="8" name="TextBox 6"/>
          <p:cNvSpPr txBox="1"/>
          <p:nvPr/>
        </p:nvSpPr>
        <p:spPr>
          <a:xfrm>
            <a:off x="1343472" y="1988841"/>
            <a:ext cx="4176464" cy="1692771"/>
          </a:xfrm>
          <a:prstGeom prst="rect">
            <a:avLst/>
          </a:prstGeom>
          <a:noFill/>
        </p:spPr>
        <p:txBody>
          <a:bodyPr wrap="square" rtlCol="0">
            <a:spAutoFit/>
          </a:bodyPr>
          <a:lstStyle/>
          <a:p>
            <a:pPr>
              <a:lnSpc>
                <a:spcPct val="130000"/>
              </a:lnSpc>
            </a:pPr>
            <a:r>
              <a:rPr lang="zh-CN" altLang="en-US" sz="1600" dirty="0">
                <a:solidFill>
                  <a:srgbClr val="5F5E5C"/>
                </a:solidFill>
                <a:latin typeface="微软雅黑" pitchFamily="34" charset="-122"/>
                <a:ea typeface="微软雅黑" pitchFamily="34" charset="-122"/>
              </a:rPr>
              <a:t>有句话说，“</a:t>
            </a:r>
            <a:r>
              <a:rPr lang="zh-CN" altLang="en-US" sz="1600" b="1" dirty="0">
                <a:solidFill>
                  <a:srgbClr val="FF0000"/>
                </a:solidFill>
                <a:latin typeface="微软雅黑" pitchFamily="34" charset="-122"/>
                <a:ea typeface="微软雅黑" pitchFamily="34" charset="-122"/>
              </a:rPr>
              <a:t>进入的是公司，离开的是上司</a:t>
            </a:r>
            <a:r>
              <a:rPr lang="zh-CN" altLang="en-US" sz="1600" dirty="0">
                <a:solidFill>
                  <a:srgbClr val="5F5E5C"/>
                </a:solidFill>
                <a:latin typeface="微软雅黑" pitchFamily="34" charset="-122"/>
                <a:ea typeface="微软雅黑" pitchFamily="34" charset="-122"/>
              </a:rPr>
              <a:t>”。因此，当员工经过三个月的共事，发现上司的管理水平较低，或与上司在价值观、工作目标、管理方式、工作风格等方面分歧严重，也是导致人才流失的因素。</a:t>
            </a:r>
            <a:endParaRPr lang="zh-CN" altLang="zh-CN" sz="1600" b="1" dirty="0">
              <a:solidFill>
                <a:srgbClr val="E67819"/>
              </a:solidFill>
              <a:latin typeface="微软雅黑" pitchFamily="34" charset="-122"/>
              <a:ea typeface="微软雅黑" pitchFamily="34" charset="-122"/>
            </a:endParaRPr>
          </a:p>
        </p:txBody>
      </p:sp>
      <p:pic>
        <p:nvPicPr>
          <p:cNvPr id="11" name="图片 10"/>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5730934" y="2036149"/>
            <a:ext cx="5580316" cy="3697107"/>
          </a:xfrm>
          <a:prstGeom prst="rect">
            <a:avLst/>
          </a:prstGeom>
          <a:ln w="28575">
            <a:solidFill>
              <a:schemeClr val="bg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270437259"/>
      </p:ext>
    </p:extLst>
  </p:cSld>
  <p:clrMapOvr>
    <a:masterClrMapping/>
  </p:clrMapOvr>
  <mc:AlternateContent xmlns:mc="http://schemas.openxmlformats.org/markup-compatibility/2006" xmlns:p14="http://schemas.microsoft.com/office/powerpoint/2010/main">
    <mc:Choice Requires="p14">
      <p:transition>
        <p14:pan/>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6"/>
          <p:cNvSpPr>
            <a:spLocks noChangeArrowheads="1"/>
          </p:cNvSpPr>
          <p:nvPr/>
        </p:nvSpPr>
        <p:spPr bwMode="auto">
          <a:xfrm>
            <a:off x="1631504" y="1268761"/>
            <a:ext cx="484664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0000"/>
              </a:lnSpc>
              <a:spcAft>
                <a:spcPts val="500"/>
              </a:spcAft>
            </a:pPr>
            <a:r>
              <a:rPr lang="zh-CN" altLang="en-US" sz="2000" dirty="0">
                <a:solidFill>
                  <a:srgbClr val="5F5E5C"/>
                </a:solidFill>
                <a:latin typeface="华康俪金黑W8(P)" pitchFamily="34" charset="-122"/>
                <a:ea typeface="华康俪金黑W8(P)" pitchFamily="34" charset="-122"/>
              </a:rPr>
              <a:t>入职</a:t>
            </a:r>
            <a:r>
              <a:rPr lang="en-US" altLang="zh-CN" sz="2000" dirty="0">
                <a:solidFill>
                  <a:srgbClr val="FF8500"/>
                </a:solidFill>
                <a:latin typeface="华康俪金黑W8(P)" pitchFamily="34" charset="-122"/>
                <a:ea typeface="华康俪金黑W8(P)" pitchFamily="34" charset="-122"/>
              </a:rPr>
              <a:t>6</a:t>
            </a:r>
            <a:r>
              <a:rPr lang="zh-CN" altLang="en-US" sz="2000" dirty="0">
                <a:solidFill>
                  <a:srgbClr val="FF8500"/>
                </a:solidFill>
                <a:latin typeface="华康俪金黑W8(P)" pitchFamily="34" charset="-122"/>
                <a:ea typeface="华康俪金黑W8(P)" pitchFamily="34" charset="-122"/>
              </a:rPr>
              <a:t>个月</a:t>
            </a:r>
            <a:r>
              <a:rPr lang="zh-CN" altLang="en-US" sz="2000" dirty="0">
                <a:solidFill>
                  <a:srgbClr val="5F5E5C"/>
                </a:solidFill>
                <a:latin typeface="华康俪金黑W8(P)" pitchFamily="34" charset="-122"/>
                <a:ea typeface="华康俪金黑W8(P)" pitchFamily="34" charset="-122"/>
              </a:rPr>
              <a:t>离职与</a:t>
            </a:r>
            <a:r>
              <a:rPr lang="zh-CN" altLang="en-US" sz="2000" dirty="0">
                <a:solidFill>
                  <a:srgbClr val="FF8500"/>
                </a:solidFill>
                <a:latin typeface="华康俪金黑W8(P)" pitchFamily="34" charset="-122"/>
                <a:ea typeface="华康俪金黑W8(P)" pitchFamily="34" charset="-122"/>
              </a:rPr>
              <a:t>企业文化</a:t>
            </a:r>
            <a:r>
              <a:rPr lang="zh-CN" altLang="en-US" sz="2000" dirty="0">
                <a:solidFill>
                  <a:srgbClr val="5F5E5C"/>
                </a:solidFill>
                <a:latin typeface="华康俪金黑W8(P)" pitchFamily="34" charset="-122"/>
                <a:ea typeface="华康俪金黑W8(P)" pitchFamily="34" charset="-122"/>
              </a:rPr>
              <a:t>关系大</a:t>
            </a:r>
          </a:p>
        </p:txBody>
      </p:sp>
      <p:grpSp>
        <p:nvGrpSpPr>
          <p:cNvPr id="5" name="组合 4"/>
          <p:cNvGrpSpPr/>
          <p:nvPr/>
        </p:nvGrpSpPr>
        <p:grpSpPr>
          <a:xfrm>
            <a:off x="1182925" y="1290304"/>
            <a:ext cx="429926" cy="369332"/>
            <a:chOff x="6081056" y="2834720"/>
            <a:chExt cx="429926" cy="369332"/>
          </a:xfrm>
        </p:grpSpPr>
        <p:sp>
          <p:nvSpPr>
            <p:cNvPr id="6" name="椭圆 5"/>
            <p:cNvSpPr/>
            <p:nvPr/>
          </p:nvSpPr>
          <p:spPr bwMode="auto">
            <a:xfrm>
              <a:off x="6134020" y="2857386"/>
              <a:ext cx="324000" cy="324000"/>
            </a:xfrm>
            <a:prstGeom prst="ellipse">
              <a:avLst/>
            </a:prstGeom>
            <a:solidFill>
              <a:srgbClr val="FF85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defTabSz="1105235">
                <a:defRPr/>
              </a:pPr>
              <a:endParaRPr lang="zh-CN" altLang="en-US" sz="1600" dirty="0">
                <a:solidFill>
                  <a:prstClr val="white"/>
                </a:solidFill>
                <a:latin typeface="Arial Unicode MS" pitchFamily="34" charset="-122"/>
                <a:ea typeface="Arial Unicode MS" pitchFamily="34" charset="-122"/>
                <a:cs typeface="Arial Unicode MS" pitchFamily="34" charset="-122"/>
              </a:endParaRPr>
            </a:p>
          </p:txBody>
        </p:sp>
        <p:sp>
          <p:nvSpPr>
            <p:cNvPr id="7" name="TextBox 47"/>
            <p:cNvSpPr txBox="1"/>
            <p:nvPr/>
          </p:nvSpPr>
          <p:spPr>
            <a:xfrm>
              <a:off x="6081056" y="2834720"/>
              <a:ext cx="429926" cy="369332"/>
            </a:xfrm>
            <a:prstGeom prst="rect">
              <a:avLst/>
            </a:prstGeom>
            <a:noFill/>
          </p:spPr>
          <p:txBody>
            <a:bodyPr wrap="none" rtlCol="0">
              <a:spAutoFit/>
            </a:bodyPr>
            <a:lstStyle/>
            <a:p>
              <a:pPr algn="ctr"/>
              <a:r>
                <a:rPr lang="en-US" altLang="zh-CN" dirty="0">
                  <a:solidFill>
                    <a:prstClr val="white"/>
                  </a:solidFill>
                  <a:latin typeface="Impact" pitchFamily="34" charset="0"/>
                  <a:ea typeface="Arial Unicode MS" pitchFamily="34" charset="-122"/>
                  <a:cs typeface="Arial Unicode MS" pitchFamily="34" charset="-122"/>
                </a:rPr>
                <a:t>03</a:t>
              </a:r>
              <a:endParaRPr lang="zh-CN" altLang="en-US" dirty="0">
                <a:solidFill>
                  <a:prstClr val="white"/>
                </a:solidFill>
                <a:latin typeface="Impact" pitchFamily="34" charset="0"/>
                <a:ea typeface="Arial Unicode MS" pitchFamily="34" charset="-122"/>
                <a:cs typeface="Arial Unicode MS" pitchFamily="34" charset="-122"/>
              </a:endParaRPr>
            </a:p>
          </p:txBody>
        </p:sp>
      </p:grpSp>
      <p:sp>
        <p:nvSpPr>
          <p:cNvPr id="8" name="TextBox 6"/>
          <p:cNvSpPr txBox="1"/>
          <p:nvPr/>
        </p:nvSpPr>
        <p:spPr>
          <a:xfrm>
            <a:off x="1343472" y="1988840"/>
            <a:ext cx="4176464" cy="2332946"/>
          </a:xfrm>
          <a:prstGeom prst="rect">
            <a:avLst/>
          </a:prstGeom>
          <a:noFill/>
        </p:spPr>
        <p:txBody>
          <a:bodyPr wrap="square" rtlCol="0">
            <a:spAutoFit/>
          </a:bodyPr>
          <a:lstStyle/>
          <a:p>
            <a:pPr>
              <a:lnSpc>
                <a:spcPct val="130000"/>
              </a:lnSpc>
            </a:pPr>
            <a:r>
              <a:rPr lang="zh-CN" altLang="en-US" sz="1600" dirty="0">
                <a:solidFill>
                  <a:srgbClr val="5F5E5C"/>
                </a:solidFill>
                <a:latin typeface="微软雅黑" pitchFamily="34" charset="-122"/>
                <a:ea typeface="微软雅黑" pitchFamily="34" charset="-122"/>
              </a:rPr>
              <a:t>员工工作，并不仅仅只是为了薪水，良好的企业文化如同丰厚的“精神薪金”，对员工也异常重要。比如，具有亲和、平等和包容的团队氛围，能够让员工将自己的梦想和公司的目标紧密结合，实现个人成长与企业发展的双赢，这样的企业文化显然具有很强的新引力，反之，则会造成人才流失。</a:t>
            </a:r>
            <a:endParaRPr lang="zh-CN" altLang="zh-CN" sz="1600" b="1" dirty="0">
              <a:solidFill>
                <a:srgbClr val="E67819"/>
              </a:solidFill>
              <a:latin typeface="微软雅黑" pitchFamily="34" charset="-122"/>
              <a:ea typeface="微软雅黑" pitchFamily="34" charset="-122"/>
            </a:endParaRPr>
          </a:p>
        </p:txBody>
      </p:sp>
      <p:pic>
        <p:nvPicPr>
          <p:cNvPr id="9" name="图片 8"/>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730934" y="2011185"/>
            <a:ext cx="5580316" cy="3722071"/>
          </a:xfrm>
          <a:prstGeom prst="rect">
            <a:avLst/>
          </a:prstGeom>
          <a:ln w="28575">
            <a:solidFill>
              <a:schemeClr val="bg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510541874"/>
      </p:ext>
    </p:extLst>
  </p:cSld>
  <p:clrMapOvr>
    <a:masterClrMapping/>
  </p:clrMapOvr>
  <mc:AlternateContent xmlns:mc="http://schemas.openxmlformats.org/markup-compatibility/2006" xmlns:p14="http://schemas.microsoft.com/office/powerpoint/2010/main">
    <mc:Choice Requires="p14">
      <p:transition>
        <p14:pan/>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6"/>
          <p:cNvSpPr txBox="1"/>
          <p:nvPr/>
        </p:nvSpPr>
        <p:spPr>
          <a:xfrm>
            <a:off x="1343472" y="1700809"/>
            <a:ext cx="4608512" cy="1372683"/>
          </a:xfrm>
          <a:prstGeom prst="rect">
            <a:avLst/>
          </a:prstGeom>
          <a:noFill/>
        </p:spPr>
        <p:txBody>
          <a:bodyPr wrap="square" rtlCol="0">
            <a:spAutoFit/>
          </a:bodyPr>
          <a:lstStyle/>
          <a:p>
            <a:pPr>
              <a:lnSpc>
                <a:spcPct val="130000"/>
              </a:lnSpc>
            </a:pPr>
            <a:r>
              <a:rPr lang="zh-CN" altLang="en-US" sz="1600" dirty="0">
                <a:solidFill>
                  <a:srgbClr val="5F5E5C"/>
                </a:solidFill>
                <a:latin typeface="微软雅黑" pitchFamily="34" charset="-122"/>
                <a:ea typeface="微软雅黑" pitchFamily="34" charset="-122"/>
              </a:rPr>
              <a:t>没有真实货品的淘宝店也能有高信誉？记者在淘宝上开了一个卖面膜的店铺，只要支付给“刷客”千元佣金，便可在三天内立马升级为蓝钻，拥有</a:t>
            </a:r>
            <a:r>
              <a:rPr lang="en-US" altLang="zh-CN" sz="1600" dirty="0">
                <a:solidFill>
                  <a:srgbClr val="5F5E5C"/>
                </a:solidFill>
                <a:latin typeface="微软雅黑" pitchFamily="34" charset="-122"/>
                <a:ea typeface="微软雅黑" pitchFamily="34" charset="-122"/>
              </a:rPr>
              <a:t>200</a:t>
            </a:r>
            <a:r>
              <a:rPr lang="zh-CN" altLang="en-US" sz="1600" dirty="0">
                <a:solidFill>
                  <a:srgbClr val="5F5E5C"/>
                </a:solidFill>
                <a:latin typeface="微软雅黑" pitchFamily="34" charset="-122"/>
                <a:ea typeface="微软雅黑" pitchFamily="34" charset="-122"/>
              </a:rPr>
              <a:t>多条好评！</a:t>
            </a:r>
            <a:endParaRPr lang="zh-CN" altLang="zh-CN" sz="1600" b="1" dirty="0">
              <a:solidFill>
                <a:srgbClr val="E67819"/>
              </a:solidFill>
              <a:latin typeface="微软雅黑" pitchFamily="34" charset="-122"/>
              <a:ea typeface="微软雅黑" pitchFamily="34" charset="-122"/>
            </a:endParaRPr>
          </a:p>
        </p:txBody>
      </p:sp>
      <p:sp>
        <p:nvSpPr>
          <p:cNvPr id="6" name="TextBox 6"/>
          <p:cNvSpPr txBox="1"/>
          <p:nvPr/>
        </p:nvSpPr>
        <p:spPr>
          <a:xfrm>
            <a:off x="1351479" y="4077072"/>
            <a:ext cx="4312474" cy="1052596"/>
          </a:xfrm>
          <a:prstGeom prst="rect">
            <a:avLst/>
          </a:prstGeom>
          <a:noFill/>
        </p:spPr>
        <p:txBody>
          <a:bodyPr wrap="square" rtlCol="0">
            <a:spAutoFit/>
          </a:bodyPr>
          <a:lstStyle/>
          <a:p>
            <a:pPr>
              <a:lnSpc>
                <a:spcPct val="130000"/>
              </a:lnSpc>
            </a:pPr>
            <a:r>
              <a:rPr lang="zh-CN" altLang="en-US" sz="1600" dirty="0">
                <a:solidFill>
                  <a:srgbClr val="5F5E5C"/>
                </a:solidFill>
                <a:latin typeface="微软雅黑" pitchFamily="34" charset="-122"/>
                <a:ea typeface="微软雅黑" pitchFamily="34" charset="-122"/>
              </a:rPr>
              <a:t>即使店内没有一件真实商品，也可通过网上的“代发空包”服务，将一件件并不真实存在的包裹的签收</a:t>
            </a:r>
            <a:r>
              <a:rPr lang="en-US" altLang="zh-CN" sz="1600" dirty="0">
                <a:solidFill>
                  <a:srgbClr val="5F5E5C"/>
                </a:solidFill>
                <a:latin typeface="微软雅黑" pitchFamily="34" charset="-122"/>
                <a:ea typeface="微软雅黑" pitchFamily="34" charset="-122"/>
              </a:rPr>
              <a:t>...</a:t>
            </a:r>
            <a:endParaRPr lang="zh-CN" altLang="en-US" sz="1600" b="1" dirty="0">
              <a:solidFill>
                <a:srgbClr val="E67819"/>
              </a:solidFill>
              <a:latin typeface="微软雅黑" pitchFamily="34" charset="-122"/>
              <a:ea typeface="微软雅黑" pitchFamily="34" charset="-122"/>
            </a:endParaRPr>
          </a:p>
        </p:txBody>
      </p:sp>
      <p:sp>
        <p:nvSpPr>
          <p:cNvPr id="9" name="TextBox 8"/>
          <p:cNvSpPr txBox="1"/>
          <p:nvPr/>
        </p:nvSpPr>
        <p:spPr>
          <a:xfrm>
            <a:off x="1343472" y="273348"/>
            <a:ext cx="4608512" cy="369332"/>
          </a:xfrm>
          <a:prstGeom prst="rect">
            <a:avLst/>
          </a:prstGeom>
          <a:noFill/>
        </p:spPr>
        <p:txBody>
          <a:bodyPr wrap="squar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三、淘宝刷信誉产业链</a:t>
            </a:r>
          </a:p>
        </p:txBody>
      </p:sp>
      <p:sp>
        <p:nvSpPr>
          <p:cNvPr id="11" name="矩形 10"/>
          <p:cNvSpPr/>
          <p:nvPr/>
        </p:nvSpPr>
        <p:spPr>
          <a:xfrm>
            <a:off x="1351477" y="1207431"/>
            <a:ext cx="108000" cy="396000"/>
          </a:xfrm>
          <a:prstGeom prst="rect">
            <a:avLst/>
          </a:prstGeom>
          <a:solidFill>
            <a:srgbClr val="FF85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1482836" y="1196752"/>
            <a:ext cx="3466369" cy="417358"/>
          </a:xfrm>
          <a:prstGeom prst="rect">
            <a:avLst/>
          </a:prstGeom>
          <a:noFill/>
        </p:spPr>
        <p:txBody>
          <a:bodyPr wrap="square" rtlCol="0">
            <a:spAutoFit/>
          </a:bodyPr>
          <a:lstStyle/>
          <a:p>
            <a:pPr>
              <a:lnSpc>
                <a:spcPct val="130000"/>
              </a:lnSpc>
            </a:pPr>
            <a:r>
              <a:rPr lang="zh-CN" altLang="en-US" dirty="0">
                <a:solidFill>
                  <a:srgbClr val="5F5E5C"/>
                </a:solidFill>
                <a:latin typeface="华康俪金黑W8(P)" panose="020B0800000000000000" pitchFamily="34" charset="-122"/>
                <a:ea typeface="华康俪金黑W8(P)" panose="020B0800000000000000" pitchFamily="34" charset="-122"/>
              </a:rPr>
              <a:t>疯狂的“刷单帝国”</a:t>
            </a:r>
          </a:p>
        </p:txBody>
      </p:sp>
      <p:sp>
        <p:nvSpPr>
          <p:cNvPr id="15" name="TextBox 6"/>
          <p:cNvSpPr txBox="1"/>
          <p:nvPr/>
        </p:nvSpPr>
        <p:spPr>
          <a:xfrm>
            <a:off x="6528049" y="1672118"/>
            <a:ext cx="4896543" cy="2332946"/>
          </a:xfrm>
          <a:prstGeom prst="rect">
            <a:avLst/>
          </a:prstGeom>
          <a:noFill/>
        </p:spPr>
        <p:txBody>
          <a:bodyPr wrap="square" rtlCol="0">
            <a:spAutoFit/>
          </a:bodyPr>
          <a:lstStyle/>
          <a:p>
            <a:pPr>
              <a:lnSpc>
                <a:spcPct val="130000"/>
              </a:lnSpc>
            </a:pPr>
            <a:r>
              <a:rPr lang="zh-CN" altLang="en-US" sz="1600" dirty="0">
                <a:solidFill>
                  <a:srgbClr val="5F5E5C"/>
                </a:solidFill>
                <a:latin typeface="微软雅黑" pitchFamily="34" charset="-122"/>
                <a:ea typeface="微软雅黑" pitchFamily="34" charset="-122"/>
              </a:rPr>
              <a:t>缴纳了</a:t>
            </a:r>
            <a:r>
              <a:rPr lang="en-US" altLang="zh-CN" sz="1600" dirty="0">
                <a:solidFill>
                  <a:srgbClr val="5F5E5C"/>
                </a:solidFill>
                <a:latin typeface="微软雅黑" pitchFamily="34" charset="-122"/>
                <a:ea typeface="微软雅黑" pitchFamily="34" charset="-122"/>
              </a:rPr>
              <a:t>88</a:t>
            </a:r>
            <a:r>
              <a:rPr lang="zh-CN" altLang="en-US" sz="1600" dirty="0">
                <a:solidFill>
                  <a:srgbClr val="5F5E5C"/>
                </a:solidFill>
                <a:latin typeface="微软雅黑" pitchFamily="34" charset="-122"/>
                <a:ea typeface="微软雅黑" pitchFamily="34" charset="-122"/>
              </a:rPr>
              <a:t>元会费之后，记者进入了一个叫盛世网赚创业平台的刷单群聊天室。上万刷手在此抢单。随后，记者在刷单主持的语音指导下，在没有任何真实商品的买卖和物流的情况下，成功为店铺刷出五单销量和五条好评，并获得</a:t>
            </a:r>
            <a:r>
              <a:rPr lang="en-US" altLang="zh-CN" sz="1600" dirty="0">
                <a:solidFill>
                  <a:srgbClr val="5F5E5C"/>
                </a:solidFill>
                <a:latin typeface="微软雅黑" pitchFamily="34" charset="-122"/>
                <a:ea typeface="微软雅黑" pitchFamily="34" charset="-122"/>
              </a:rPr>
              <a:t>4</a:t>
            </a:r>
            <a:r>
              <a:rPr lang="zh-CN" altLang="en-US" sz="1600" dirty="0">
                <a:solidFill>
                  <a:srgbClr val="5F5E5C"/>
                </a:solidFill>
                <a:latin typeface="微软雅黑" pitchFamily="34" charset="-122"/>
                <a:ea typeface="微软雅黑" pitchFamily="34" charset="-122"/>
              </a:rPr>
              <a:t>元报酬。在这里，每个平台有几十万刷手，刷手竟可年入上百万，俨然和一个行业规模相差无几</a:t>
            </a:r>
            <a:r>
              <a:rPr lang="en-US" altLang="zh-CN" sz="1600" dirty="0">
                <a:solidFill>
                  <a:srgbClr val="5F5E5C"/>
                </a:solidFill>
                <a:latin typeface="微软雅黑" pitchFamily="34" charset="-122"/>
                <a:ea typeface="微软雅黑" pitchFamily="34" charset="-122"/>
              </a:rPr>
              <a:t>…</a:t>
            </a:r>
            <a:endParaRPr lang="zh-CN" altLang="en-US" sz="1600" b="1" dirty="0">
              <a:solidFill>
                <a:srgbClr val="E67819"/>
              </a:solidFill>
              <a:latin typeface="微软雅黑" pitchFamily="34" charset="-122"/>
              <a:ea typeface="微软雅黑" pitchFamily="34" charset="-122"/>
            </a:endParaRPr>
          </a:p>
        </p:txBody>
      </p:sp>
      <p:sp>
        <p:nvSpPr>
          <p:cNvPr id="17" name="TextBox 6"/>
          <p:cNvSpPr txBox="1"/>
          <p:nvPr/>
        </p:nvSpPr>
        <p:spPr>
          <a:xfrm>
            <a:off x="6528049" y="4095806"/>
            <a:ext cx="4896543" cy="732508"/>
          </a:xfrm>
          <a:prstGeom prst="rect">
            <a:avLst/>
          </a:prstGeom>
          <a:noFill/>
        </p:spPr>
        <p:txBody>
          <a:bodyPr wrap="square" rtlCol="0">
            <a:spAutoFit/>
          </a:bodyPr>
          <a:lstStyle/>
          <a:p>
            <a:pPr>
              <a:lnSpc>
                <a:spcPct val="130000"/>
              </a:lnSpc>
            </a:pPr>
            <a:r>
              <a:rPr lang="zh-CN" altLang="en-US" sz="1600" dirty="0">
                <a:solidFill>
                  <a:srgbClr val="5F5E5C"/>
                </a:solidFill>
                <a:latin typeface="微软雅黑" pitchFamily="34" charset="-122"/>
                <a:ea typeface="微软雅黑" pitchFamily="34" charset="-122"/>
              </a:rPr>
              <a:t>电商平台可以刷，只要在网上交易的大型平台都可以提升信誉和销量。只要肯给钱，没有什么不给刷的。</a:t>
            </a:r>
            <a:endParaRPr lang="zh-CN" altLang="en-US" sz="1600" b="1" dirty="0">
              <a:solidFill>
                <a:srgbClr val="E67819"/>
              </a:solidFill>
              <a:latin typeface="微软雅黑" pitchFamily="34" charset="-122"/>
              <a:ea typeface="微软雅黑" pitchFamily="34" charset="-122"/>
            </a:endParaRPr>
          </a:p>
        </p:txBody>
      </p:sp>
      <p:sp>
        <p:nvSpPr>
          <p:cNvPr id="18" name="矩形 17"/>
          <p:cNvSpPr/>
          <p:nvPr/>
        </p:nvSpPr>
        <p:spPr>
          <a:xfrm>
            <a:off x="6407420" y="1413256"/>
            <a:ext cx="45719" cy="4320000"/>
          </a:xfrm>
          <a:prstGeom prst="rect">
            <a:avLst/>
          </a:prstGeom>
          <a:solidFill>
            <a:srgbClr val="FF85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441584541"/>
      </p:ext>
    </p:extLst>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par>
                          <p:cTn id="11" fill="hold">
                            <p:stCondLst>
                              <p:cond delay="500"/>
                            </p:stCondLst>
                            <p:childTnLst>
                              <p:par>
                                <p:cTn id="12" presetID="63" presetClass="path" presetSubtype="0" autoRev="1" fill="hold" grpId="1" nodeType="afterEffect">
                                  <p:stCondLst>
                                    <p:cond delay="0"/>
                                  </p:stCondLst>
                                  <p:childTnLst>
                                    <p:animMotion origin="layout" path="M 1.21583E-6 -3.7037E-6 L 0.99518 -3.7037E-6 " pathEditMode="relative" rAng="0" ptsTypes="AA">
                                      <p:cBhvr>
                                        <p:cTn id="13" dur="500" fill="hold"/>
                                        <p:tgtEl>
                                          <p:spTgt spid="11"/>
                                        </p:tgtEl>
                                        <p:attrNameLst>
                                          <p:attrName>ppt_x</p:attrName>
                                          <p:attrName>ppt_y</p:attrName>
                                        </p:attrNameLst>
                                      </p:cBhvr>
                                      <p:rCtr x="49753" y="0"/>
                                    </p:animMotion>
                                  </p:childTnLst>
                                </p:cTn>
                              </p:par>
                              <p:par>
                                <p:cTn id="14" presetID="8" presetClass="emph" presetSubtype="0" autoRev="1" fill="hold" grpId="2" nodeType="withEffect">
                                  <p:stCondLst>
                                    <p:cond delay="0"/>
                                  </p:stCondLst>
                                  <p:childTnLst>
                                    <p:animRot by="21600000">
                                      <p:cBhvr>
                                        <p:cTn id="15" dur="500" fill="hold"/>
                                        <p:tgtEl>
                                          <p:spTgt spid="11"/>
                                        </p:tgtEl>
                                        <p:attrNameLst>
                                          <p:attrName>r</p:attrName>
                                        </p:attrNameLst>
                                      </p:cBhvr>
                                    </p:animRot>
                                  </p:childTnLst>
                                </p:cTn>
                              </p:par>
                              <p:par>
                                <p:cTn id="16" presetID="2" presetClass="entr" presetSubtype="2" decel="100000" fill="hold" grpId="0" nodeType="withEffect">
                                  <p:stCondLst>
                                    <p:cond delay="650"/>
                                  </p:stCondLst>
                                  <p:childTnLst>
                                    <p:set>
                                      <p:cBhvr>
                                        <p:cTn id="17" dur="1" fill="hold">
                                          <p:stCondLst>
                                            <p:cond delay="0"/>
                                          </p:stCondLst>
                                        </p:cTn>
                                        <p:tgtEl>
                                          <p:spTgt spid="12"/>
                                        </p:tgtEl>
                                        <p:attrNameLst>
                                          <p:attrName>style.visibility</p:attrName>
                                        </p:attrNameLst>
                                      </p:cBhvr>
                                      <p:to>
                                        <p:strVal val="visible"/>
                                      </p:to>
                                    </p:set>
                                    <p:anim calcmode="lin" valueType="num">
                                      <p:cBhvr additive="base">
                                        <p:cTn id="18" dur="500" fill="hold"/>
                                        <p:tgtEl>
                                          <p:spTgt spid="12"/>
                                        </p:tgtEl>
                                        <p:attrNameLst>
                                          <p:attrName>ppt_x</p:attrName>
                                        </p:attrNameLst>
                                      </p:cBhvr>
                                      <p:tavLst>
                                        <p:tav tm="0">
                                          <p:val>
                                            <p:strVal val="1+#ppt_w/2"/>
                                          </p:val>
                                        </p:tav>
                                        <p:tav tm="100000">
                                          <p:val>
                                            <p:strVal val="#ppt_x"/>
                                          </p:val>
                                        </p:tav>
                                      </p:tavLst>
                                    </p:anim>
                                    <p:anim calcmode="lin" valueType="num">
                                      <p:cBhvr additive="base">
                                        <p:cTn id="19" dur="500" fill="hold"/>
                                        <p:tgtEl>
                                          <p:spTgt spid="12"/>
                                        </p:tgtEl>
                                        <p:attrNameLst>
                                          <p:attrName>ppt_y</p:attrName>
                                        </p:attrNameLst>
                                      </p:cBhvr>
                                      <p:tavLst>
                                        <p:tav tm="0">
                                          <p:val>
                                            <p:strVal val="#ppt_y"/>
                                          </p:val>
                                        </p:tav>
                                        <p:tav tm="100000">
                                          <p:val>
                                            <p:strVal val="#ppt_y"/>
                                          </p:val>
                                        </p:tav>
                                      </p:tavLst>
                                    </p:anim>
                                  </p:childTnLst>
                                </p:cTn>
                              </p:par>
                            </p:childTnLst>
                          </p:cTn>
                        </p:par>
                        <p:par>
                          <p:cTn id="20" fill="hold">
                            <p:stCondLst>
                              <p:cond delay="1650"/>
                            </p:stCondLst>
                            <p:childTnLst>
                              <p:par>
                                <p:cTn id="21" presetID="2" presetClass="entr" presetSubtype="6" decel="100000" fill="hold" grpId="0" nodeType="afterEffect">
                                  <p:stCondLst>
                                    <p:cond delay="0"/>
                                  </p:stCondLst>
                                  <p:childTnLst>
                                    <p:set>
                                      <p:cBhvr>
                                        <p:cTn id="22" dur="1" fill="hold">
                                          <p:stCondLst>
                                            <p:cond delay="0"/>
                                          </p:stCondLst>
                                        </p:cTn>
                                        <p:tgtEl>
                                          <p:spTgt spid="4"/>
                                        </p:tgtEl>
                                        <p:attrNameLst>
                                          <p:attrName>style.visibility</p:attrName>
                                        </p:attrNameLst>
                                      </p:cBhvr>
                                      <p:to>
                                        <p:strVal val="visible"/>
                                      </p:to>
                                    </p:set>
                                    <p:anim calcmode="lin" valueType="num">
                                      <p:cBhvr additive="base">
                                        <p:cTn id="23" dur="500" fill="hold"/>
                                        <p:tgtEl>
                                          <p:spTgt spid="4"/>
                                        </p:tgtEl>
                                        <p:attrNameLst>
                                          <p:attrName>ppt_x</p:attrName>
                                        </p:attrNameLst>
                                      </p:cBhvr>
                                      <p:tavLst>
                                        <p:tav tm="0">
                                          <p:val>
                                            <p:strVal val="1+#ppt_w/2"/>
                                          </p:val>
                                        </p:tav>
                                        <p:tav tm="100000">
                                          <p:val>
                                            <p:strVal val="#ppt_x"/>
                                          </p:val>
                                        </p:tav>
                                      </p:tavLst>
                                    </p:anim>
                                    <p:anim calcmode="lin" valueType="num">
                                      <p:cBhvr additive="base">
                                        <p:cTn id="24" dur="500" fill="hold"/>
                                        <p:tgtEl>
                                          <p:spTgt spid="4"/>
                                        </p:tgtEl>
                                        <p:attrNameLst>
                                          <p:attrName>ppt_y</p:attrName>
                                        </p:attrNameLst>
                                      </p:cBhvr>
                                      <p:tavLst>
                                        <p:tav tm="0">
                                          <p:val>
                                            <p:strVal val="1+#ppt_h/2"/>
                                          </p:val>
                                        </p:tav>
                                        <p:tav tm="100000">
                                          <p:val>
                                            <p:strVal val="#ppt_y"/>
                                          </p:val>
                                        </p:tav>
                                      </p:tavLst>
                                    </p:anim>
                                  </p:childTnLst>
                                </p:cTn>
                              </p:par>
                              <p:par>
                                <p:cTn id="25" presetID="2" presetClass="entr" presetSubtype="3" decel="100000" fill="hold" grpId="0" nodeType="withEffect">
                                  <p:stCondLst>
                                    <p:cond delay="0"/>
                                  </p:stCondLst>
                                  <p:childTnLst>
                                    <p:set>
                                      <p:cBhvr>
                                        <p:cTn id="26" dur="1" fill="hold">
                                          <p:stCondLst>
                                            <p:cond delay="0"/>
                                          </p:stCondLst>
                                        </p:cTn>
                                        <p:tgtEl>
                                          <p:spTgt spid="6"/>
                                        </p:tgtEl>
                                        <p:attrNameLst>
                                          <p:attrName>style.visibility</p:attrName>
                                        </p:attrNameLst>
                                      </p:cBhvr>
                                      <p:to>
                                        <p:strVal val="visible"/>
                                      </p:to>
                                    </p:set>
                                    <p:anim calcmode="lin" valueType="num">
                                      <p:cBhvr additive="base">
                                        <p:cTn id="27" dur="500" fill="hold"/>
                                        <p:tgtEl>
                                          <p:spTgt spid="6"/>
                                        </p:tgtEl>
                                        <p:attrNameLst>
                                          <p:attrName>ppt_x</p:attrName>
                                        </p:attrNameLst>
                                      </p:cBhvr>
                                      <p:tavLst>
                                        <p:tav tm="0">
                                          <p:val>
                                            <p:strVal val="1+#ppt_w/2"/>
                                          </p:val>
                                        </p:tav>
                                        <p:tav tm="100000">
                                          <p:val>
                                            <p:strVal val="#ppt_x"/>
                                          </p:val>
                                        </p:tav>
                                      </p:tavLst>
                                    </p:anim>
                                    <p:anim calcmode="lin" valueType="num">
                                      <p:cBhvr additive="base">
                                        <p:cTn id="28" dur="500" fill="hold"/>
                                        <p:tgtEl>
                                          <p:spTgt spid="6"/>
                                        </p:tgtEl>
                                        <p:attrNameLst>
                                          <p:attrName>ppt_y</p:attrName>
                                        </p:attrNameLst>
                                      </p:cBhvr>
                                      <p:tavLst>
                                        <p:tav tm="0">
                                          <p:val>
                                            <p:strVal val="0-#ppt_h/2"/>
                                          </p:val>
                                        </p:tav>
                                        <p:tav tm="100000">
                                          <p:val>
                                            <p:strVal val="#ppt_y"/>
                                          </p:val>
                                        </p:tav>
                                      </p:tavLst>
                                    </p:anim>
                                  </p:childTnLst>
                                </p:cTn>
                              </p:par>
                              <p:par>
                                <p:cTn id="29" presetID="2" presetClass="entr" presetSubtype="12" decel="100000"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anim calcmode="lin" valueType="num">
                                      <p:cBhvr additive="base">
                                        <p:cTn id="31" dur="500" fill="hold"/>
                                        <p:tgtEl>
                                          <p:spTgt spid="15"/>
                                        </p:tgtEl>
                                        <p:attrNameLst>
                                          <p:attrName>ppt_x</p:attrName>
                                        </p:attrNameLst>
                                      </p:cBhvr>
                                      <p:tavLst>
                                        <p:tav tm="0">
                                          <p:val>
                                            <p:strVal val="0-#ppt_w/2"/>
                                          </p:val>
                                        </p:tav>
                                        <p:tav tm="100000">
                                          <p:val>
                                            <p:strVal val="#ppt_x"/>
                                          </p:val>
                                        </p:tav>
                                      </p:tavLst>
                                    </p:anim>
                                    <p:anim calcmode="lin" valueType="num">
                                      <p:cBhvr additive="base">
                                        <p:cTn id="32" dur="500" fill="hold"/>
                                        <p:tgtEl>
                                          <p:spTgt spid="15"/>
                                        </p:tgtEl>
                                        <p:attrNameLst>
                                          <p:attrName>ppt_y</p:attrName>
                                        </p:attrNameLst>
                                      </p:cBhvr>
                                      <p:tavLst>
                                        <p:tav tm="0">
                                          <p:val>
                                            <p:strVal val="1+#ppt_h/2"/>
                                          </p:val>
                                        </p:tav>
                                        <p:tav tm="100000">
                                          <p:val>
                                            <p:strVal val="#ppt_y"/>
                                          </p:val>
                                        </p:tav>
                                      </p:tavLst>
                                    </p:anim>
                                  </p:childTnLst>
                                </p:cTn>
                              </p:par>
                              <p:par>
                                <p:cTn id="33" presetID="2" presetClass="entr" presetSubtype="9" decel="100000" fill="hold" grpId="0" nodeType="withEffect">
                                  <p:stCondLst>
                                    <p:cond delay="0"/>
                                  </p:stCondLst>
                                  <p:childTnLst>
                                    <p:set>
                                      <p:cBhvr>
                                        <p:cTn id="34" dur="1" fill="hold">
                                          <p:stCondLst>
                                            <p:cond delay="0"/>
                                          </p:stCondLst>
                                        </p:cTn>
                                        <p:tgtEl>
                                          <p:spTgt spid="17"/>
                                        </p:tgtEl>
                                        <p:attrNameLst>
                                          <p:attrName>style.visibility</p:attrName>
                                        </p:attrNameLst>
                                      </p:cBhvr>
                                      <p:to>
                                        <p:strVal val="visible"/>
                                      </p:to>
                                    </p:set>
                                    <p:anim calcmode="lin" valueType="num">
                                      <p:cBhvr additive="base">
                                        <p:cTn id="35" dur="500" fill="hold"/>
                                        <p:tgtEl>
                                          <p:spTgt spid="17"/>
                                        </p:tgtEl>
                                        <p:attrNameLst>
                                          <p:attrName>ppt_x</p:attrName>
                                        </p:attrNameLst>
                                      </p:cBhvr>
                                      <p:tavLst>
                                        <p:tav tm="0">
                                          <p:val>
                                            <p:strVal val="0-#ppt_w/2"/>
                                          </p:val>
                                        </p:tav>
                                        <p:tav tm="100000">
                                          <p:val>
                                            <p:strVal val="#ppt_x"/>
                                          </p:val>
                                        </p:tav>
                                      </p:tavLst>
                                    </p:anim>
                                    <p:anim calcmode="lin" valueType="num">
                                      <p:cBhvr additive="base">
                                        <p:cTn id="36" dur="500" fill="hold"/>
                                        <p:tgtEl>
                                          <p:spTgt spid="17"/>
                                        </p:tgtEl>
                                        <p:attrNameLst>
                                          <p:attrName>ppt_y</p:attrName>
                                        </p:attrNameLst>
                                      </p:cBhvr>
                                      <p:tavLst>
                                        <p:tav tm="0">
                                          <p:val>
                                            <p:strVal val="0-#ppt_h/2"/>
                                          </p:val>
                                        </p:tav>
                                        <p:tav tm="100000">
                                          <p:val>
                                            <p:strVal val="#ppt_y"/>
                                          </p:val>
                                        </p:tav>
                                      </p:tavLst>
                                    </p:anim>
                                  </p:childTnLst>
                                </p:cTn>
                              </p:par>
                            </p:childTnLst>
                          </p:cTn>
                        </p:par>
                        <p:par>
                          <p:cTn id="37" fill="hold">
                            <p:stCondLst>
                              <p:cond delay="2150"/>
                            </p:stCondLst>
                            <p:childTnLst>
                              <p:par>
                                <p:cTn id="38" presetID="10" presetClass="entr" presetSubtype="0" fill="hold" grpId="0" nodeType="afterEffect">
                                  <p:stCondLst>
                                    <p:cond delay="0"/>
                                  </p:stCondLst>
                                  <p:childTnLst>
                                    <p:set>
                                      <p:cBhvr>
                                        <p:cTn id="39" dur="1" fill="hold">
                                          <p:stCondLst>
                                            <p:cond delay="0"/>
                                          </p:stCondLst>
                                        </p:cTn>
                                        <p:tgtEl>
                                          <p:spTgt spid="18"/>
                                        </p:tgtEl>
                                        <p:attrNameLst>
                                          <p:attrName>style.visibility</p:attrName>
                                        </p:attrNameLst>
                                      </p:cBhvr>
                                      <p:to>
                                        <p:strVal val="visible"/>
                                      </p:to>
                                    </p:set>
                                    <p:animEffect transition="in" filter="fade">
                                      <p:cBhvr>
                                        <p:cTn id="40" dur="25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9" grpId="0"/>
      <p:bldP spid="11" grpId="0" animBg="1"/>
      <p:bldP spid="11" grpId="1" animBg="1"/>
      <p:bldP spid="11" grpId="2" animBg="1"/>
      <p:bldP spid="12" grpId="0"/>
      <p:bldP spid="15" grpId="0"/>
      <p:bldP spid="17" grpId="0"/>
      <p:bldP spid="18"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6"/>
          <p:cNvSpPr>
            <a:spLocks noChangeArrowheads="1"/>
          </p:cNvSpPr>
          <p:nvPr/>
        </p:nvSpPr>
        <p:spPr bwMode="auto">
          <a:xfrm>
            <a:off x="1631504" y="1268761"/>
            <a:ext cx="484664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0000"/>
              </a:lnSpc>
              <a:spcAft>
                <a:spcPts val="500"/>
              </a:spcAft>
            </a:pPr>
            <a:r>
              <a:rPr lang="zh-CN" altLang="en-US" sz="2000" dirty="0">
                <a:solidFill>
                  <a:srgbClr val="5F5E5C"/>
                </a:solidFill>
                <a:latin typeface="华康俪金黑W8(P)" pitchFamily="34" charset="-122"/>
                <a:ea typeface="华康俪金黑W8(P)" pitchFamily="34" charset="-122"/>
              </a:rPr>
              <a:t>入职</a:t>
            </a:r>
            <a:r>
              <a:rPr lang="en-US" altLang="zh-CN" sz="2000" dirty="0">
                <a:solidFill>
                  <a:srgbClr val="FF8500"/>
                </a:solidFill>
                <a:latin typeface="华康俪金黑W8(P)" pitchFamily="34" charset="-122"/>
                <a:ea typeface="华康俪金黑W8(P)" pitchFamily="34" charset="-122"/>
              </a:rPr>
              <a:t>1</a:t>
            </a:r>
            <a:r>
              <a:rPr lang="zh-CN" altLang="en-US" sz="2000" dirty="0">
                <a:solidFill>
                  <a:srgbClr val="FF8500"/>
                </a:solidFill>
                <a:latin typeface="华康俪金黑W8(P)" pitchFamily="34" charset="-122"/>
                <a:ea typeface="华康俪金黑W8(P)" pitchFamily="34" charset="-122"/>
              </a:rPr>
              <a:t>年</a:t>
            </a:r>
            <a:r>
              <a:rPr lang="zh-CN" altLang="en-US" sz="2000" dirty="0">
                <a:solidFill>
                  <a:srgbClr val="5F5E5C"/>
                </a:solidFill>
                <a:latin typeface="华康俪金黑W8(P)" pitchFamily="34" charset="-122"/>
                <a:ea typeface="华康俪金黑W8(P)" pitchFamily="34" charset="-122"/>
              </a:rPr>
              <a:t>离职与</a:t>
            </a:r>
            <a:r>
              <a:rPr lang="zh-CN" altLang="en-US" sz="2000" dirty="0">
                <a:solidFill>
                  <a:srgbClr val="FF8500"/>
                </a:solidFill>
                <a:latin typeface="华康俪金黑W8(P)" pitchFamily="34" charset="-122"/>
                <a:ea typeface="华康俪金黑W8(P)" pitchFamily="34" charset="-122"/>
              </a:rPr>
              <a:t>薪酬</a:t>
            </a:r>
            <a:r>
              <a:rPr lang="zh-CN" altLang="en-US" sz="2000" dirty="0">
                <a:solidFill>
                  <a:srgbClr val="5F5E5C"/>
                </a:solidFill>
                <a:latin typeface="华康俪金黑W8(P)" pitchFamily="34" charset="-122"/>
                <a:ea typeface="华康俪金黑W8(P)" pitchFamily="34" charset="-122"/>
              </a:rPr>
              <a:t>关系比较大</a:t>
            </a:r>
          </a:p>
        </p:txBody>
      </p:sp>
      <p:grpSp>
        <p:nvGrpSpPr>
          <p:cNvPr id="5" name="组合 4"/>
          <p:cNvGrpSpPr/>
          <p:nvPr/>
        </p:nvGrpSpPr>
        <p:grpSpPr>
          <a:xfrm>
            <a:off x="1186132" y="1290304"/>
            <a:ext cx="423513" cy="369332"/>
            <a:chOff x="6084262" y="2834720"/>
            <a:chExt cx="423513" cy="369332"/>
          </a:xfrm>
        </p:grpSpPr>
        <p:sp>
          <p:nvSpPr>
            <p:cNvPr id="6" name="椭圆 5"/>
            <p:cNvSpPr/>
            <p:nvPr/>
          </p:nvSpPr>
          <p:spPr bwMode="auto">
            <a:xfrm>
              <a:off x="6134020" y="2857386"/>
              <a:ext cx="324000" cy="324000"/>
            </a:xfrm>
            <a:prstGeom prst="ellipse">
              <a:avLst/>
            </a:prstGeom>
            <a:solidFill>
              <a:srgbClr val="FF85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defTabSz="1105235">
                <a:defRPr/>
              </a:pPr>
              <a:endParaRPr lang="zh-CN" altLang="en-US" sz="1600" dirty="0">
                <a:solidFill>
                  <a:prstClr val="white"/>
                </a:solidFill>
                <a:latin typeface="Arial Unicode MS" pitchFamily="34" charset="-122"/>
                <a:ea typeface="Arial Unicode MS" pitchFamily="34" charset="-122"/>
                <a:cs typeface="Arial Unicode MS" pitchFamily="34" charset="-122"/>
              </a:endParaRPr>
            </a:p>
          </p:txBody>
        </p:sp>
        <p:sp>
          <p:nvSpPr>
            <p:cNvPr id="7" name="TextBox 47"/>
            <p:cNvSpPr txBox="1"/>
            <p:nvPr/>
          </p:nvSpPr>
          <p:spPr>
            <a:xfrm>
              <a:off x="6084262" y="2834720"/>
              <a:ext cx="423513" cy="369332"/>
            </a:xfrm>
            <a:prstGeom prst="rect">
              <a:avLst/>
            </a:prstGeom>
            <a:noFill/>
          </p:spPr>
          <p:txBody>
            <a:bodyPr wrap="none" rtlCol="0">
              <a:spAutoFit/>
            </a:bodyPr>
            <a:lstStyle/>
            <a:p>
              <a:pPr algn="ctr"/>
              <a:r>
                <a:rPr lang="en-US" altLang="zh-CN" dirty="0">
                  <a:solidFill>
                    <a:prstClr val="white"/>
                  </a:solidFill>
                  <a:latin typeface="Impact" pitchFamily="34" charset="0"/>
                  <a:ea typeface="Arial Unicode MS" pitchFamily="34" charset="-122"/>
                  <a:cs typeface="Arial Unicode MS" pitchFamily="34" charset="-122"/>
                </a:rPr>
                <a:t>04</a:t>
              </a:r>
              <a:endParaRPr lang="zh-CN" altLang="en-US" dirty="0">
                <a:solidFill>
                  <a:prstClr val="white"/>
                </a:solidFill>
                <a:latin typeface="Impact" pitchFamily="34" charset="0"/>
                <a:ea typeface="Arial Unicode MS" pitchFamily="34" charset="-122"/>
                <a:cs typeface="Arial Unicode MS" pitchFamily="34" charset="-122"/>
              </a:endParaRPr>
            </a:p>
          </p:txBody>
        </p:sp>
      </p:grpSp>
      <p:sp>
        <p:nvSpPr>
          <p:cNvPr id="8" name="TextBox 6"/>
          <p:cNvSpPr txBox="1"/>
          <p:nvPr/>
        </p:nvSpPr>
        <p:spPr>
          <a:xfrm>
            <a:off x="1343472" y="1988840"/>
            <a:ext cx="4176464" cy="2332946"/>
          </a:xfrm>
          <a:prstGeom prst="rect">
            <a:avLst/>
          </a:prstGeom>
          <a:noFill/>
        </p:spPr>
        <p:txBody>
          <a:bodyPr wrap="square" rtlCol="0">
            <a:spAutoFit/>
          </a:bodyPr>
          <a:lstStyle/>
          <a:p>
            <a:pPr>
              <a:lnSpc>
                <a:spcPct val="130000"/>
              </a:lnSpc>
            </a:pPr>
            <a:r>
              <a:rPr lang="zh-CN" altLang="en-US" sz="1600" dirty="0">
                <a:solidFill>
                  <a:srgbClr val="5F5E5C"/>
                </a:solidFill>
                <a:latin typeface="微软雅黑" pitchFamily="34" charset="-122"/>
                <a:ea typeface="微软雅黑" pitchFamily="34" charset="-122"/>
              </a:rPr>
              <a:t>“天下熙熙，皆为利来；天下攘攘，皆为利往”。薪酬福利虽然不是员工关注的全部，但却</a:t>
            </a:r>
            <a:r>
              <a:rPr lang="zh-CN" altLang="en-US" sz="1600" b="1" dirty="0">
                <a:solidFill>
                  <a:srgbClr val="FF8500"/>
                </a:solidFill>
                <a:latin typeface="微软雅黑" pitchFamily="34" charset="-122"/>
                <a:ea typeface="微软雅黑" pitchFamily="34" charset="-122"/>
              </a:rPr>
              <a:t>是员工愿意留下来工作的根本因素。</a:t>
            </a:r>
            <a:r>
              <a:rPr lang="zh-CN" altLang="en-US" sz="1600" dirty="0">
                <a:solidFill>
                  <a:srgbClr val="5F5E5C"/>
                </a:solidFill>
                <a:latin typeface="微软雅黑" pitchFamily="34" charset="-122"/>
                <a:ea typeface="微软雅黑" pitchFamily="34" charset="-122"/>
              </a:rPr>
              <a:t>薪酬作为企业向所招聘人才支付的购买其人力资源的“价值回报”，不仅是人力资源所有者赖以生存和发展的经济基础，更是代表了企业对人才价值的评价。</a:t>
            </a:r>
            <a:endParaRPr lang="zh-CN" altLang="zh-CN" sz="1600" b="1" dirty="0">
              <a:solidFill>
                <a:srgbClr val="E67819"/>
              </a:solidFill>
              <a:latin typeface="微软雅黑" pitchFamily="34" charset="-122"/>
              <a:ea typeface="微软雅黑" pitchFamily="34" charset="-122"/>
            </a:endParaRPr>
          </a:p>
        </p:txBody>
      </p:sp>
      <p:pic>
        <p:nvPicPr>
          <p:cNvPr id="10" name="图片 9"/>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730934" y="2011185"/>
            <a:ext cx="5580317" cy="3722071"/>
          </a:xfrm>
          <a:prstGeom prst="rect">
            <a:avLst/>
          </a:prstGeom>
          <a:ln w="28575">
            <a:solidFill>
              <a:schemeClr val="bg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4073675122"/>
      </p:ext>
    </p:extLst>
  </p:cSld>
  <p:clrMapOvr>
    <a:masterClrMapping/>
  </p:clrMapOvr>
  <mc:AlternateContent xmlns:mc="http://schemas.openxmlformats.org/markup-compatibility/2006" xmlns:p14="http://schemas.microsoft.com/office/powerpoint/2010/main">
    <mc:Choice Requires="p14">
      <p:transition>
        <p14:pan/>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6"/>
          <p:cNvSpPr>
            <a:spLocks noChangeArrowheads="1"/>
          </p:cNvSpPr>
          <p:nvPr/>
        </p:nvSpPr>
        <p:spPr bwMode="auto">
          <a:xfrm>
            <a:off x="1631504" y="1268761"/>
            <a:ext cx="484664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0000"/>
              </a:lnSpc>
              <a:spcAft>
                <a:spcPts val="500"/>
              </a:spcAft>
            </a:pPr>
            <a:r>
              <a:rPr lang="zh-CN" altLang="en-US" sz="2000" dirty="0">
                <a:solidFill>
                  <a:srgbClr val="5F5E5C"/>
                </a:solidFill>
                <a:latin typeface="华康俪金黑W8(P)" pitchFamily="34" charset="-122"/>
                <a:ea typeface="华康俪金黑W8(P)" pitchFamily="34" charset="-122"/>
              </a:rPr>
              <a:t>入职</a:t>
            </a:r>
            <a:r>
              <a:rPr lang="en-US" altLang="zh-CN" sz="2000" dirty="0">
                <a:solidFill>
                  <a:srgbClr val="FF8500"/>
                </a:solidFill>
                <a:latin typeface="华康俪金黑W8(P)" pitchFamily="34" charset="-122"/>
                <a:ea typeface="华康俪金黑W8(P)" pitchFamily="34" charset="-122"/>
              </a:rPr>
              <a:t>3</a:t>
            </a:r>
            <a:r>
              <a:rPr lang="zh-CN" altLang="en-US" sz="2000" dirty="0">
                <a:solidFill>
                  <a:srgbClr val="FF8500"/>
                </a:solidFill>
                <a:latin typeface="华康俪金黑W8(P)" pitchFamily="34" charset="-122"/>
                <a:ea typeface="华康俪金黑W8(P)" pitchFamily="34" charset="-122"/>
              </a:rPr>
              <a:t>年</a:t>
            </a:r>
            <a:r>
              <a:rPr lang="zh-CN" altLang="en-US" sz="2000" dirty="0">
                <a:solidFill>
                  <a:srgbClr val="5F5E5C"/>
                </a:solidFill>
                <a:latin typeface="华康俪金黑W8(P)" pitchFamily="34" charset="-122"/>
                <a:ea typeface="华康俪金黑W8(P)" pitchFamily="34" charset="-122"/>
              </a:rPr>
              <a:t>离职与</a:t>
            </a:r>
            <a:r>
              <a:rPr lang="zh-CN" altLang="en-US" sz="2000" dirty="0">
                <a:solidFill>
                  <a:srgbClr val="FF8500"/>
                </a:solidFill>
                <a:latin typeface="华康俪金黑W8(P)" pitchFamily="34" charset="-122"/>
                <a:ea typeface="华康俪金黑W8(P)" pitchFamily="34" charset="-122"/>
              </a:rPr>
              <a:t>发展空间</a:t>
            </a:r>
            <a:r>
              <a:rPr lang="zh-CN" altLang="en-US" sz="2000" dirty="0">
                <a:solidFill>
                  <a:srgbClr val="5F5E5C"/>
                </a:solidFill>
                <a:latin typeface="华康俪金黑W8(P)" pitchFamily="34" charset="-122"/>
                <a:ea typeface="华康俪金黑W8(P)" pitchFamily="34" charset="-122"/>
              </a:rPr>
              <a:t>关系比较大</a:t>
            </a:r>
          </a:p>
        </p:txBody>
      </p:sp>
      <p:grpSp>
        <p:nvGrpSpPr>
          <p:cNvPr id="5" name="组合 4"/>
          <p:cNvGrpSpPr/>
          <p:nvPr/>
        </p:nvGrpSpPr>
        <p:grpSpPr>
          <a:xfrm>
            <a:off x="1182124" y="1290304"/>
            <a:ext cx="431528" cy="369332"/>
            <a:chOff x="6080255" y="2834720"/>
            <a:chExt cx="431528" cy="369332"/>
          </a:xfrm>
        </p:grpSpPr>
        <p:sp>
          <p:nvSpPr>
            <p:cNvPr id="6" name="椭圆 5"/>
            <p:cNvSpPr/>
            <p:nvPr/>
          </p:nvSpPr>
          <p:spPr bwMode="auto">
            <a:xfrm>
              <a:off x="6134020" y="2857386"/>
              <a:ext cx="324000" cy="324000"/>
            </a:xfrm>
            <a:prstGeom prst="ellipse">
              <a:avLst/>
            </a:prstGeom>
            <a:solidFill>
              <a:srgbClr val="FF85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defTabSz="1105235">
                <a:defRPr/>
              </a:pPr>
              <a:endParaRPr lang="zh-CN" altLang="en-US" sz="1600" dirty="0">
                <a:solidFill>
                  <a:prstClr val="white"/>
                </a:solidFill>
                <a:latin typeface="Arial Unicode MS" pitchFamily="34" charset="-122"/>
                <a:ea typeface="Arial Unicode MS" pitchFamily="34" charset="-122"/>
                <a:cs typeface="Arial Unicode MS" pitchFamily="34" charset="-122"/>
              </a:endParaRPr>
            </a:p>
          </p:txBody>
        </p:sp>
        <p:sp>
          <p:nvSpPr>
            <p:cNvPr id="7" name="TextBox 47"/>
            <p:cNvSpPr txBox="1"/>
            <p:nvPr/>
          </p:nvSpPr>
          <p:spPr>
            <a:xfrm>
              <a:off x="6080255" y="2834720"/>
              <a:ext cx="431528" cy="369332"/>
            </a:xfrm>
            <a:prstGeom prst="rect">
              <a:avLst/>
            </a:prstGeom>
            <a:noFill/>
          </p:spPr>
          <p:txBody>
            <a:bodyPr wrap="none" rtlCol="0">
              <a:spAutoFit/>
            </a:bodyPr>
            <a:lstStyle/>
            <a:p>
              <a:pPr algn="ctr"/>
              <a:r>
                <a:rPr lang="en-US" altLang="zh-CN" dirty="0">
                  <a:solidFill>
                    <a:prstClr val="white"/>
                  </a:solidFill>
                  <a:latin typeface="Impact" pitchFamily="34" charset="0"/>
                  <a:ea typeface="Arial Unicode MS" pitchFamily="34" charset="-122"/>
                  <a:cs typeface="Arial Unicode MS" pitchFamily="34" charset="-122"/>
                </a:rPr>
                <a:t>05</a:t>
              </a:r>
              <a:endParaRPr lang="zh-CN" altLang="en-US" dirty="0">
                <a:solidFill>
                  <a:prstClr val="white"/>
                </a:solidFill>
                <a:latin typeface="Impact" pitchFamily="34" charset="0"/>
                <a:ea typeface="Arial Unicode MS" pitchFamily="34" charset="-122"/>
                <a:cs typeface="Arial Unicode MS" pitchFamily="34" charset="-122"/>
              </a:endParaRPr>
            </a:p>
          </p:txBody>
        </p:sp>
      </p:grpSp>
      <p:sp>
        <p:nvSpPr>
          <p:cNvPr id="8" name="TextBox 6"/>
          <p:cNvSpPr txBox="1"/>
          <p:nvPr/>
        </p:nvSpPr>
        <p:spPr>
          <a:xfrm>
            <a:off x="1343472" y="1988841"/>
            <a:ext cx="4176464" cy="1692771"/>
          </a:xfrm>
          <a:prstGeom prst="rect">
            <a:avLst/>
          </a:prstGeom>
          <a:noFill/>
        </p:spPr>
        <p:txBody>
          <a:bodyPr wrap="square" rtlCol="0">
            <a:spAutoFit/>
          </a:bodyPr>
          <a:lstStyle/>
          <a:p>
            <a:pPr>
              <a:lnSpc>
                <a:spcPct val="130000"/>
              </a:lnSpc>
            </a:pPr>
            <a:r>
              <a:rPr lang="zh-CN" altLang="en-US" sz="1600" dirty="0">
                <a:solidFill>
                  <a:srgbClr val="5F5E5C"/>
                </a:solidFill>
                <a:latin typeface="微软雅黑" pitchFamily="34" charset="-122"/>
                <a:ea typeface="微软雅黑" pitchFamily="34" charset="-122"/>
              </a:rPr>
              <a:t>人与事不相适应，用非所学，用非所长，个人职业生涯计划难以实现；培训机会少、升迁机会少，人才被闲置，没有发展空间；或工作单调缺乏挑战而引起职业倦怠。这些因素也是导致人才流失的主要原因。</a:t>
            </a:r>
            <a:endParaRPr lang="en-US" altLang="zh-CN" sz="1600" dirty="0">
              <a:solidFill>
                <a:srgbClr val="5F5E5C"/>
              </a:solidFill>
              <a:latin typeface="微软雅黑" pitchFamily="34" charset="-122"/>
              <a:ea typeface="微软雅黑" pitchFamily="34" charset="-122"/>
            </a:endParaRPr>
          </a:p>
        </p:txBody>
      </p:sp>
      <p:sp>
        <p:nvSpPr>
          <p:cNvPr id="9" name="TextBox 6"/>
          <p:cNvSpPr txBox="1"/>
          <p:nvPr/>
        </p:nvSpPr>
        <p:spPr>
          <a:xfrm>
            <a:off x="1343472" y="3792406"/>
            <a:ext cx="4176464" cy="2012859"/>
          </a:xfrm>
          <a:prstGeom prst="rect">
            <a:avLst/>
          </a:prstGeom>
          <a:noFill/>
        </p:spPr>
        <p:txBody>
          <a:bodyPr wrap="square" rtlCol="0">
            <a:spAutoFit/>
          </a:bodyPr>
          <a:lstStyle/>
          <a:p>
            <a:pPr>
              <a:lnSpc>
                <a:spcPct val="130000"/>
              </a:lnSpc>
            </a:pPr>
            <a:r>
              <a:rPr lang="zh-CN" altLang="en-US" sz="1600" dirty="0">
                <a:solidFill>
                  <a:srgbClr val="5F5E5C"/>
                </a:solidFill>
                <a:latin typeface="微软雅黑" pitchFamily="34" charset="-122"/>
                <a:ea typeface="微软雅黑" pitchFamily="34" charset="-122"/>
              </a:rPr>
              <a:t>古往今来，但凡人才都有理想抱负，希望有所成就，如果“英雄无用武之地”，</a:t>
            </a:r>
            <a:r>
              <a:rPr lang="zh-CN" altLang="en-US" sz="1600" b="1" dirty="0">
                <a:solidFill>
                  <a:srgbClr val="FF0000"/>
                </a:solidFill>
                <a:latin typeface="微软雅黑" pitchFamily="34" charset="-122"/>
                <a:ea typeface="微软雅黑" pitchFamily="34" charset="-122"/>
              </a:rPr>
              <a:t>自我实现的需求得不到满足，必然会另谋高就</a:t>
            </a:r>
            <a:r>
              <a:rPr lang="zh-CN" altLang="en-US" sz="1600" dirty="0">
                <a:solidFill>
                  <a:srgbClr val="5F5E5C"/>
                </a:solidFill>
                <a:latin typeface="微软雅黑" pitchFamily="34" charset="-122"/>
                <a:ea typeface="微软雅黑" pitchFamily="34" charset="-122"/>
              </a:rPr>
              <a:t>。韩信本在项羽帐下听用，但是项羽只让他做一个执戟郎，无视他统帅三军的帅才，韩信不得志，转而投靠刘邦。</a:t>
            </a:r>
            <a:endParaRPr lang="zh-CN" altLang="zh-CN" sz="1600" b="1" dirty="0">
              <a:solidFill>
                <a:srgbClr val="E67819"/>
              </a:solidFill>
              <a:latin typeface="微软雅黑" pitchFamily="34" charset="-122"/>
              <a:ea typeface="微软雅黑" pitchFamily="34" charset="-122"/>
            </a:endParaRPr>
          </a:p>
        </p:txBody>
      </p:sp>
      <p:pic>
        <p:nvPicPr>
          <p:cNvPr id="12" name="图片 11"/>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5640506" y="2011185"/>
            <a:ext cx="5670745" cy="3722071"/>
          </a:xfrm>
          <a:prstGeom prst="rect">
            <a:avLst/>
          </a:prstGeom>
          <a:ln w="28575">
            <a:solidFill>
              <a:schemeClr val="bg1"/>
            </a:solidFill>
          </a:ln>
          <a:effectLst>
            <a:outerShdw blurRad="50800" dist="38100" dir="2700000" algn="tl" rotWithShape="0">
              <a:prstClr val="black">
                <a:alpha val="40000"/>
              </a:prstClr>
            </a:outerShdw>
          </a:effectLst>
        </p:spPr>
      </p:pic>
      <p:sp>
        <p:nvSpPr>
          <p:cNvPr id="13" name="矩形 12"/>
          <p:cNvSpPr/>
          <p:nvPr/>
        </p:nvSpPr>
        <p:spPr>
          <a:xfrm>
            <a:off x="9552384" y="4799882"/>
            <a:ext cx="288032" cy="645342"/>
          </a:xfrm>
          <a:prstGeom prst="rect">
            <a:avLst/>
          </a:prstGeom>
          <a:solidFill>
            <a:srgbClr val="FF0000">
              <a:alpha val="6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zh-CN" altLang="en-US" sz="1400" dirty="0">
                <a:latin typeface="微软雅黑" panose="020B0503020204020204" pitchFamily="34" charset="-122"/>
                <a:ea typeface="微软雅黑" panose="020B0503020204020204" pitchFamily="34" charset="-122"/>
              </a:rPr>
              <a:t>韩信</a:t>
            </a:r>
          </a:p>
        </p:txBody>
      </p:sp>
    </p:spTree>
    <p:extLst>
      <p:ext uri="{BB962C8B-B14F-4D97-AF65-F5344CB8AC3E}">
        <p14:creationId xmlns:p14="http://schemas.microsoft.com/office/powerpoint/2010/main" val="1824625269"/>
      </p:ext>
    </p:extLst>
  </p:cSld>
  <p:clrMapOvr>
    <a:masterClrMapping/>
  </p:clrMapOvr>
  <mc:AlternateContent xmlns:mc="http://schemas.openxmlformats.org/markup-compatibility/2006" xmlns:p14="http://schemas.microsoft.com/office/powerpoint/2010/main">
    <mc:Choice Requires="p14">
      <p:transition>
        <p14:pan/>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6"/>
          <p:cNvSpPr>
            <a:spLocks noChangeArrowheads="1"/>
          </p:cNvSpPr>
          <p:nvPr/>
        </p:nvSpPr>
        <p:spPr bwMode="auto">
          <a:xfrm>
            <a:off x="1631504" y="1268761"/>
            <a:ext cx="61926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0000"/>
              </a:lnSpc>
              <a:spcAft>
                <a:spcPts val="500"/>
              </a:spcAft>
            </a:pPr>
            <a:r>
              <a:rPr lang="zh-CN" altLang="en-US" sz="2000" dirty="0">
                <a:solidFill>
                  <a:srgbClr val="5F5E5C"/>
                </a:solidFill>
                <a:latin typeface="华康俪金黑W8(P)" pitchFamily="34" charset="-122"/>
                <a:ea typeface="华康俪金黑W8(P)" pitchFamily="34" charset="-122"/>
              </a:rPr>
              <a:t>入职</a:t>
            </a:r>
            <a:r>
              <a:rPr lang="en-US" altLang="zh-CN" sz="2000" dirty="0">
                <a:solidFill>
                  <a:srgbClr val="FF8500"/>
                </a:solidFill>
                <a:latin typeface="华康俪金黑W8(P)" pitchFamily="34" charset="-122"/>
                <a:ea typeface="华康俪金黑W8(P)" pitchFamily="34" charset="-122"/>
              </a:rPr>
              <a:t>6</a:t>
            </a:r>
            <a:r>
              <a:rPr lang="zh-CN" altLang="en-US" sz="2000" dirty="0">
                <a:solidFill>
                  <a:srgbClr val="FF8500"/>
                </a:solidFill>
                <a:latin typeface="华康俪金黑W8(P)" pitchFamily="34" charset="-122"/>
                <a:ea typeface="华康俪金黑W8(P)" pitchFamily="34" charset="-122"/>
              </a:rPr>
              <a:t>年</a:t>
            </a:r>
            <a:r>
              <a:rPr lang="zh-CN" altLang="en-US" sz="2000" dirty="0">
                <a:solidFill>
                  <a:srgbClr val="5F5E5C"/>
                </a:solidFill>
                <a:latin typeface="华康俪金黑W8(P)" pitchFamily="34" charset="-122"/>
                <a:ea typeface="华康俪金黑W8(P)" pitchFamily="34" charset="-122"/>
              </a:rPr>
              <a:t>离开的可能性很小，主要因公司的前景</a:t>
            </a:r>
          </a:p>
        </p:txBody>
      </p:sp>
      <p:grpSp>
        <p:nvGrpSpPr>
          <p:cNvPr id="5" name="组合 4"/>
          <p:cNvGrpSpPr/>
          <p:nvPr/>
        </p:nvGrpSpPr>
        <p:grpSpPr>
          <a:xfrm>
            <a:off x="1181322" y="1290304"/>
            <a:ext cx="433132" cy="369332"/>
            <a:chOff x="6079453" y="2834720"/>
            <a:chExt cx="433132" cy="369332"/>
          </a:xfrm>
        </p:grpSpPr>
        <p:sp>
          <p:nvSpPr>
            <p:cNvPr id="6" name="椭圆 5"/>
            <p:cNvSpPr/>
            <p:nvPr/>
          </p:nvSpPr>
          <p:spPr bwMode="auto">
            <a:xfrm>
              <a:off x="6134020" y="2857386"/>
              <a:ext cx="324000" cy="324000"/>
            </a:xfrm>
            <a:prstGeom prst="ellipse">
              <a:avLst/>
            </a:prstGeom>
            <a:solidFill>
              <a:srgbClr val="FF85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defTabSz="1105235">
                <a:defRPr/>
              </a:pPr>
              <a:endParaRPr lang="zh-CN" altLang="en-US" sz="1600" dirty="0">
                <a:solidFill>
                  <a:prstClr val="white"/>
                </a:solidFill>
                <a:latin typeface="Arial Unicode MS" pitchFamily="34" charset="-122"/>
                <a:ea typeface="Arial Unicode MS" pitchFamily="34" charset="-122"/>
                <a:cs typeface="Arial Unicode MS" pitchFamily="34" charset="-122"/>
              </a:endParaRPr>
            </a:p>
          </p:txBody>
        </p:sp>
        <p:sp>
          <p:nvSpPr>
            <p:cNvPr id="7" name="TextBox 47"/>
            <p:cNvSpPr txBox="1"/>
            <p:nvPr/>
          </p:nvSpPr>
          <p:spPr>
            <a:xfrm>
              <a:off x="6079453" y="2834720"/>
              <a:ext cx="433132" cy="369332"/>
            </a:xfrm>
            <a:prstGeom prst="rect">
              <a:avLst/>
            </a:prstGeom>
            <a:noFill/>
          </p:spPr>
          <p:txBody>
            <a:bodyPr wrap="none" rtlCol="0">
              <a:spAutoFit/>
            </a:bodyPr>
            <a:lstStyle/>
            <a:p>
              <a:pPr algn="ctr"/>
              <a:r>
                <a:rPr lang="en-US" altLang="zh-CN" dirty="0">
                  <a:solidFill>
                    <a:prstClr val="white"/>
                  </a:solidFill>
                  <a:latin typeface="Impact" pitchFamily="34" charset="0"/>
                  <a:ea typeface="Arial Unicode MS" pitchFamily="34" charset="-122"/>
                  <a:cs typeface="Arial Unicode MS" pitchFamily="34" charset="-122"/>
                </a:rPr>
                <a:t>06</a:t>
              </a:r>
              <a:endParaRPr lang="zh-CN" altLang="en-US" dirty="0">
                <a:solidFill>
                  <a:prstClr val="white"/>
                </a:solidFill>
                <a:latin typeface="Impact" pitchFamily="34" charset="0"/>
                <a:ea typeface="Arial Unicode MS" pitchFamily="34" charset="-122"/>
                <a:cs typeface="Arial Unicode MS" pitchFamily="34" charset="-122"/>
              </a:endParaRPr>
            </a:p>
          </p:txBody>
        </p:sp>
      </p:grpSp>
      <p:sp>
        <p:nvSpPr>
          <p:cNvPr id="8" name="TextBox 6"/>
          <p:cNvSpPr txBox="1"/>
          <p:nvPr/>
        </p:nvSpPr>
        <p:spPr>
          <a:xfrm>
            <a:off x="1343472" y="1988840"/>
            <a:ext cx="4176464" cy="2653034"/>
          </a:xfrm>
          <a:prstGeom prst="rect">
            <a:avLst/>
          </a:prstGeom>
          <a:noFill/>
        </p:spPr>
        <p:txBody>
          <a:bodyPr wrap="square" rtlCol="0">
            <a:spAutoFit/>
          </a:bodyPr>
          <a:lstStyle/>
          <a:p>
            <a:pPr>
              <a:lnSpc>
                <a:spcPct val="130000"/>
              </a:lnSpc>
            </a:pPr>
            <a:r>
              <a:rPr lang="zh-CN" altLang="en-US" sz="1600" dirty="0">
                <a:solidFill>
                  <a:srgbClr val="5F5E5C"/>
                </a:solidFill>
                <a:latin typeface="微软雅黑" pitchFamily="34" charset="-122"/>
                <a:ea typeface="微软雅黑" pitchFamily="34" charset="-122"/>
              </a:rPr>
              <a:t>在中国，入职六年的员工可以算得上是公司的元老了，一般来讲，在公司内均会积累较为丰富的经验和人脉，甚至也有一个不错的职位和收入，这个时候离职风险较大。但如果</a:t>
            </a:r>
            <a:r>
              <a:rPr lang="zh-CN" altLang="en-US" sz="1600" b="1" dirty="0">
                <a:solidFill>
                  <a:srgbClr val="FF0000"/>
                </a:solidFill>
                <a:latin typeface="微软雅黑" pitchFamily="34" charset="-122"/>
                <a:ea typeface="微软雅黑" pitchFamily="34" charset="-122"/>
              </a:rPr>
              <a:t>公司的发展前景不明或内部管理混乱</a:t>
            </a:r>
            <a:r>
              <a:rPr lang="zh-CN" altLang="en-US" sz="1600" dirty="0">
                <a:solidFill>
                  <a:srgbClr val="5F5E5C"/>
                </a:solidFill>
                <a:latin typeface="微软雅黑" pitchFamily="34" charset="-122"/>
                <a:ea typeface="微软雅黑" pitchFamily="34" charset="-122"/>
              </a:rPr>
              <a:t>，</a:t>
            </a:r>
            <a:r>
              <a:rPr lang="zh-CN" altLang="en-US" sz="1600" b="1" dirty="0">
                <a:solidFill>
                  <a:srgbClr val="FF0000"/>
                </a:solidFill>
                <a:latin typeface="微软雅黑" pitchFamily="34" charset="-122"/>
                <a:ea typeface="微软雅黑" pitchFamily="34" charset="-122"/>
              </a:rPr>
              <a:t>对个人的未来也看不到希望</a:t>
            </a:r>
            <a:r>
              <a:rPr lang="zh-CN" altLang="en-US" sz="1600" dirty="0">
                <a:solidFill>
                  <a:srgbClr val="5F5E5C"/>
                </a:solidFill>
                <a:latin typeface="微软雅黑" pitchFamily="34" charset="-122"/>
                <a:ea typeface="微软雅黑" pitchFamily="34" charset="-122"/>
              </a:rPr>
              <a:t>，如果这个时候有更好的机会，或者猎头出高薪来挖人，那么，人才流失也是不可避免的了。</a:t>
            </a:r>
            <a:endParaRPr lang="en-US" altLang="zh-CN" sz="1600" dirty="0">
              <a:solidFill>
                <a:srgbClr val="5F5E5C"/>
              </a:solidFill>
              <a:latin typeface="微软雅黑" pitchFamily="34" charset="-122"/>
              <a:ea typeface="微软雅黑" pitchFamily="34" charset="-122"/>
            </a:endParaRPr>
          </a:p>
        </p:txBody>
      </p:sp>
      <p:pic>
        <p:nvPicPr>
          <p:cNvPr id="11" name="图片 10"/>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735960" y="2014537"/>
            <a:ext cx="5575290" cy="3718718"/>
          </a:xfrm>
          <a:prstGeom prst="rect">
            <a:avLst/>
          </a:prstGeom>
          <a:ln w="28575">
            <a:solidFill>
              <a:schemeClr val="bg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364907229"/>
      </p:ext>
    </p:extLst>
  </p:cSld>
  <p:clrMapOvr>
    <a:masterClrMapping/>
  </p:clrMapOvr>
  <mc:AlternateContent xmlns:mc="http://schemas.openxmlformats.org/markup-compatibility/2006" xmlns:p14="http://schemas.microsoft.com/office/powerpoint/2010/main">
    <mc:Choice Requires="p14">
      <p:transition>
        <p14:pan/>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6"/>
          <p:cNvSpPr txBox="1"/>
          <p:nvPr/>
        </p:nvSpPr>
        <p:spPr>
          <a:xfrm>
            <a:off x="1199456" y="1412776"/>
            <a:ext cx="10009112" cy="1052596"/>
          </a:xfrm>
          <a:prstGeom prst="rect">
            <a:avLst/>
          </a:prstGeom>
          <a:noFill/>
        </p:spPr>
        <p:txBody>
          <a:bodyPr wrap="square" rtlCol="0">
            <a:spAutoFit/>
          </a:bodyPr>
          <a:lstStyle/>
          <a:p>
            <a:pPr>
              <a:lnSpc>
                <a:spcPct val="130000"/>
              </a:lnSpc>
            </a:pPr>
            <a:r>
              <a:rPr lang="zh-CN" altLang="en-US" sz="1600" dirty="0">
                <a:solidFill>
                  <a:srgbClr val="5F5E5C"/>
                </a:solidFill>
                <a:latin typeface="微软雅黑" pitchFamily="34" charset="-122"/>
                <a:ea typeface="微软雅黑" pitchFamily="34" charset="-122"/>
              </a:rPr>
              <a:t>以上，是借助于微博段子总结出来的离职原因。当然，由于每个人的需求不同，所以离职的原因也各种各样，以上并不绝对。但薪酬、企业文化、发展空间、猎头挖人都是最常见的离职原因，这些在时间上也并没有特别绝对的关系。</a:t>
            </a:r>
            <a:endParaRPr lang="zh-CN" altLang="zh-CN" sz="1600" b="1" dirty="0">
              <a:solidFill>
                <a:srgbClr val="E67819"/>
              </a:solidFill>
              <a:latin typeface="微软雅黑" pitchFamily="34" charset="-122"/>
              <a:ea typeface="微软雅黑" pitchFamily="34" charset="-122"/>
            </a:endParaRPr>
          </a:p>
        </p:txBody>
      </p:sp>
      <p:sp>
        <p:nvSpPr>
          <p:cNvPr id="10" name="TextBox 4"/>
          <p:cNvSpPr txBox="1"/>
          <p:nvPr/>
        </p:nvSpPr>
        <p:spPr>
          <a:xfrm>
            <a:off x="1127449" y="2780929"/>
            <a:ext cx="9462642" cy="492443"/>
          </a:xfrm>
          <a:prstGeom prst="rect">
            <a:avLst/>
          </a:prstGeom>
          <a:noFill/>
        </p:spPr>
        <p:txBody>
          <a:bodyPr wrap="square" rtlCol="0">
            <a:spAutoFit/>
          </a:bodyPr>
          <a:lstStyle/>
          <a:p>
            <a:pPr>
              <a:lnSpc>
                <a:spcPct val="130000"/>
              </a:lnSpc>
            </a:pPr>
            <a:r>
              <a:rPr lang="en-US" altLang="zh-CN" sz="2000" dirty="0">
                <a:solidFill>
                  <a:srgbClr val="5F5E5C"/>
                </a:solidFill>
                <a:latin typeface="华康俪金黑W8(P)" panose="020B0800000000000000" pitchFamily="34" charset="-122"/>
                <a:ea typeface="华康俪金黑W8(P)" panose="020B0800000000000000" pitchFamily="34" charset="-122"/>
              </a:rPr>
              <a:t>【</a:t>
            </a:r>
            <a:r>
              <a:rPr lang="zh-CN" altLang="en-US" sz="2000" dirty="0">
                <a:solidFill>
                  <a:srgbClr val="5F5E5C"/>
                </a:solidFill>
                <a:latin typeface="华康俪金黑W8(P)" panose="020B0800000000000000" pitchFamily="34" charset="-122"/>
                <a:ea typeface="华康俪金黑W8(P)" panose="020B0800000000000000" pitchFamily="34" charset="-122"/>
              </a:rPr>
              <a:t>案例：</a:t>
            </a:r>
            <a:r>
              <a:rPr lang="en-US" altLang="zh-CN" sz="2000" dirty="0">
                <a:solidFill>
                  <a:srgbClr val="5F5E5C"/>
                </a:solidFill>
                <a:latin typeface="华康俪金黑W8(P)" panose="020B0800000000000000" pitchFamily="34" charset="-122"/>
                <a:ea typeface="华康俪金黑W8(P)" panose="020B0800000000000000" pitchFamily="34" charset="-122"/>
              </a:rPr>
              <a:t>2008-2009</a:t>
            </a:r>
            <a:r>
              <a:rPr lang="zh-CN" altLang="en-US" sz="2000" dirty="0">
                <a:solidFill>
                  <a:srgbClr val="5F5E5C"/>
                </a:solidFill>
                <a:latin typeface="华康俪金黑W8(P)" panose="020B0800000000000000" pitchFamily="34" charset="-122"/>
                <a:ea typeface="华康俪金黑W8(P)" panose="020B0800000000000000" pitchFamily="34" charset="-122"/>
              </a:rPr>
              <a:t>，谷歌</a:t>
            </a:r>
            <a:r>
              <a:rPr lang="en-US" altLang="zh-CN" sz="2000" dirty="0">
                <a:solidFill>
                  <a:srgbClr val="5F5E5C"/>
                </a:solidFill>
                <a:latin typeface="华康俪金黑W8(P)" panose="020B0800000000000000" pitchFamily="34" charset="-122"/>
                <a:ea typeface="华康俪金黑W8(P)" panose="020B0800000000000000" pitchFamily="34" charset="-122"/>
              </a:rPr>
              <a:t>17</a:t>
            </a:r>
            <a:r>
              <a:rPr lang="zh-CN" altLang="en-US" sz="2000" dirty="0">
                <a:solidFill>
                  <a:srgbClr val="5F5E5C"/>
                </a:solidFill>
                <a:latin typeface="华康俪金黑W8(P)" panose="020B0800000000000000" pitchFamily="34" charset="-122"/>
                <a:ea typeface="华康俪金黑W8(P)" panose="020B0800000000000000" pitchFamily="34" charset="-122"/>
              </a:rPr>
              <a:t>位顶梁人才离职：四大离职原因</a:t>
            </a:r>
            <a:r>
              <a:rPr lang="en-US" altLang="zh-CN" sz="2000" dirty="0">
                <a:solidFill>
                  <a:srgbClr val="5F5E5C"/>
                </a:solidFill>
                <a:latin typeface="华康俪金黑W8(P)" panose="020B0800000000000000" pitchFamily="34" charset="-122"/>
                <a:ea typeface="华康俪金黑W8(P)" panose="020B0800000000000000" pitchFamily="34" charset="-122"/>
              </a:rPr>
              <a:t>】</a:t>
            </a:r>
            <a:endParaRPr lang="zh-CN" altLang="en-US" sz="2000" dirty="0">
              <a:solidFill>
                <a:srgbClr val="5F5E5C"/>
              </a:solidFill>
              <a:latin typeface="华康俪金黑W8(P)" panose="020B0800000000000000" pitchFamily="34" charset="-122"/>
              <a:ea typeface="华康俪金黑W8(P)" panose="020B0800000000000000" pitchFamily="34" charset="-122"/>
            </a:endParaRPr>
          </a:p>
        </p:txBody>
      </p:sp>
      <p:sp>
        <p:nvSpPr>
          <p:cNvPr id="12" name="TextBox 6"/>
          <p:cNvSpPr txBox="1"/>
          <p:nvPr/>
        </p:nvSpPr>
        <p:spPr>
          <a:xfrm>
            <a:off x="1199456" y="3350427"/>
            <a:ext cx="10009112" cy="2525307"/>
          </a:xfrm>
          <a:prstGeom prst="rect">
            <a:avLst/>
          </a:prstGeom>
          <a:noFill/>
        </p:spPr>
        <p:txBody>
          <a:bodyPr wrap="square" rtlCol="0">
            <a:spAutoFit/>
          </a:bodyPr>
          <a:lstStyle/>
          <a:p>
            <a:pPr>
              <a:lnSpc>
                <a:spcPct val="130000"/>
              </a:lnSpc>
            </a:pPr>
            <a:r>
              <a:rPr lang="zh-CN" altLang="en-US" sz="1600" dirty="0">
                <a:solidFill>
                  <a:srgbClr val="5F5E5C"/>
                </a:solidFill>
                <a:latin typeface="微软雅黑" pitchFamily="34" charset="-122"/>
                <a:ea typeface="微软雅黑" pitchFamily="34" charset="-122"/>
              </a:rPr>
              <a:t>美国媒体发表分析文章称，作为全球最成功和最知名的企业，谷歌在</a:t>
            </a:r>
            <a:r>
              <a:rPr lang="en-US" altLang="zh-CN" sz="1600" dirty="0">
                <a:solidFill>
                  <a:srgbClr val="5F5E5C"/>
                </a:solidFill>
                <a:latin typeface="微软雅黑" pitchFamily="34" charset="-122"/>
                <a:ea typeface="微软雅黑" pitchFamily="34" charset="-122"/>
              </a:rPr>
              <a:t>2008-2009</a:t>
            </a:r>
            <a:r>
              <a:rPr lang="zh-CN" altLang="en-US" sz="1600" dirty="0">
                <a:solidFill>
                  <a:srgbClr val="5F5E5C"/>
                </a:solidFill>
                <a:latin typeface="微软雅黑" pitchFamily="34" charset="-122"/>
                <a:ea typeface="微软雅黑" pitchFamily="34" charset="-122"/>
              </a:rPr>
              <a:t>年有包括李开复在内的</a:t>
            </a:r>
            <a:r>
              <a:rPr lang="en-US" altLang="zh-CN" sz="1600" dirty="0">
                <a:solidFill>
                  <a:srgbClr val="5F5E5C"/>
                </a:solidFill>
                <a:latin typeface="微软雅黑" pitchFamily="34" charset="-122"/>
                <a:ea typeface="微软雅黑" pitchFamily="34" charset="-122"/>
              </a:rPr>
              <a:t>17</a:t>
            </a:r>
            <a:r>
              <a:rPr lang="zh-CN" altLang="en-US" sz="1600" dirty="0">
                <a:solidFill>
                  <a:srgbClr val="5F5E5C"/>
                </a:solidFill>
                <a:latin typeface="微软雅黑" pitchFamily="34" charset="-122"/>
                <a:ea typeface="微软雅黑" pitchFamily="34" charset="-122"/>
              </a:rPr>
              <a:t>位顶级高管离开谷歌。为什么如此众多的人才会相继离开一家如此成功的公司？某专业机构在与诸多离开谷歌的人士进行交谈后，基本归纳出了以下四个原因。</a:t>
            </a:r>
            <a:endParaRPr lang="en-US" altLang="zh-CN" sz="1600" dirty="0">
              <a:solidFill>
                <a:srgbClr val="5F5E5C"/>
              </a:solidFill>
              <a:latin typeface="微软雅黑" pitchFamily="34" charset="-122"/>
              <a:ea typeface="微软雅黑" pitchFamily="34" charset="-122"/>
            </a:endParaRPr>
          </a:p>
          <a:p>
            <a:pPr marL="285750" indent="-285750">
              <a:lnSpc>
                <a:spcPct val="130000"/>
              </a:lnSpc>
              <a:spcBef>
                <a:spcPts val="600"/>
              </a:spcBef>
              <a:buFont typeface="Arial" panose="020B0604020202020204" pitchFamily="34" charset="0"/>
              <a:buChar char="•"/>
            </a:pPr>
            <a:r>
              <a:rPr lang="zh-CN" altLang="en-US" sz="1600" b="1" dirty="0">
                <a:solidFill>
                  <a:srgbClr val="5F5E5C"/>
                </a:solidFill>
                <a:latin typeface="微软雅黑" pitchFamily="34" charset="-122"/>
                <a:ea typeface="微软雅黑" pitchFamily="34" charset="-122"/>
              </a:rPr>
              <a:t>谷歌不再像以前那样具有创业精神。</a:t>
            </a:r>
            <a:endParaRPr lang="en-US" altLang="zh-CN" sz="1600" b="1" dirty="0">
              <a:solidFill>
                <a:srgbClr val="5F5E5C"/>
              </a:solidFill>
              <a:latin typeface="微软雅黑" pitchFamily="34" charset="-122"/>
              <a:ea typeface="微软雅黑" pitchFamily="34" charset="-122"/>
            </a:endParaRPr>
          </a:p>
          <a:p>
            <a:pPr marL="285750" indent="-285750">
              <a:lnSpc>
                <a:spcPct val="130000"/>
              </a:lnSpc>
              <a:spcBef>
                <a:spcPts val="300"/>
              </a:spcBef>
              <a:buFont typeface="Arial" panose="020B0604020202020204" pitchFamily="34" charset="0"/>
              <a:buChar char="•"/>
            </a:pPr>
            <a:r>
              <a:rPr lang="zh-CN" altLang="en-US" sz="1600" b="1" dirty="0">
                <a:solidFill>
                  <a:srgbClr val="5F5E5C"/>
                </a:solidFill>
                <a:latin typeface="微软雅黑" pitchFamily="34" charset="-122"/>
                <a:ea typeface="微软雅黑" pitchFamily="34" charset="-122"/>
              </a:rPr>
              <a:t>谷歌的高层职位毕竟有限。</a:t>
            </a:r>
            <a:endParaRPr lang="en-US" altLang="zh-CN" sz="1600" b="1" dirty="0">
              <a:solidFill>
                <a:srgbClr val="5F5E5C"/>
              </a:solidFill>
              <a:latin typeface="微软雅黑" pitchFamily="34" charset="-122"/>
              <a:ea typeface="微软雅黑" pitchFamily="34" charset="-122"/>
            </a:endParaRPr>
          </a:p>
          <a:p>
            <a:pPr marL="285750" indent="-285750">
              <a:lnSpc>
                <a:spcPct val="130000"/>
              </a:lnSpc>
              <a:spcBef>
                <a:spcPts val="300"/>
              </a:spcBef>
              <a:buFont typeface="Arial" panose="020B0604020202020204" pitchFamily="34" charset="0"/>
              <a:buChar char="•"/>
            </a:pPr>
            <a:r>
              <a:rPr lang="zh-CN" altLang="en-US" sz="1600" b="1" dirty="0">
                <a:solidFill>
                  <a:srgbClr val="5F5E5C"/>
                </a:solidFill>
                <a:latin typeface="微软雅黑" pitchFamily="34" charset="-122"/>
                <a:ea typeface="微软雅黑" pitchFamily="34" charset="-122"/>
              </a:rPr>
              <a:t>众多公司都试图招募谷歌的员工，向他们提供大笔薪酬和诱人的职位。</a:t>
            </a:r>
            <a:endParaRPr lang="en-US" altLang="zh-CN" sz="1600" b="1" dirty="0">
              <a:solidFill>
                <a:srgbClr val="5F5E5C"/>
              </a:solidFill>
              <a:latin typeface="微软雅黑" pitchFamily="34" charset="-122"/>
              <a:ea typeface="微软雅黑" pitchFamily="34" charset="-122"/>
            </a:endParaRPr>
          </a:p>
          <a:p>
            <a:pPr marL="285750" indent="-285750">
              <a:lnSpc>
                <a:spcPct val="130000"/>
              </a:lnSpc>
              <a:spcBef>
                <a:spcPts val="300"/>
              </a:spcBef>
              <a:buFont typeface="Arial" panose="020B0604020202020204" pitchFamily="34" charset="0"/>
              <a:buChar char="•"/>
            </a:pPr>
            <a:r>
              <a:rPr lang="zh-CN" altLang="en-US" sz="1600" b="1" dirty="0">
                <a:solidFill>
                  <a:srgbClr val="5F5E5C"/>
                </a:solidFill>
                <a:latin typeface="微软雅黑" pitchFamily="34" charset="-122"/>
                <a:ea typeface="微软雅黑" pitchFamily="34" charset="-122"/>
              </a:rPr>
              <a:t>谷歌如今已经是一家庞大的公司，因此即便人员流动比例不大，看起来也会有众多员工流失。</a:t>
            </a:r>
            <a:endParaRPr lang="zh-CN" altLang="zh-CN" sz="1600" b="1" dirty="0">
              <a:solidFill>
                <a:srgbClr val="FF8500"/>
              </a:solidFill>
              <a:latin typeface="微软雅黑" pitchFamily="34" charset="-122"/>
              <a:ea typeface="微软雅黑" pitchFamily="34" charset="-122"/>
            </a:endParaRPr>
          </a:p>
        </p:txBody>
      </p:sp>
      <p:cxnSp>
        <p:nvCxnSpPr>
          <p:cNvPr id="13" name="直接连接符 12"/>
          <p:cNvCxnSpPr/>
          <p:nvPr/>
        </p:nvCxnSpPr>
        <p:spPr>
          <a:xfrm>
            <a:off x="1271464" y="3212976"/>
            <a:ext cx="7272808" cy="0"/>
          </a:xfrm>
          <a:prstGeom prst="line">
            <a:avLst/>
          </a:prstGeom>
          <a:ln w="28575">
            <a:solidFill>
              <a:srgbClr val="FF85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150917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left)">
                                      <p:cBhvr>
                                        <p:cTn id="12" dur="500"/>
                                        <p:tgtEl>
                                          <p:spTgt spid="10"/>
                                        </p:tgtEl>
                                      </p:cBhvr>
                                    </p:animEffect>
                                  </p:childTnLst>
                                </p:cTn>
                              </p:par>
                            </p:childTnLst>
                          </p:cTn>
                        </p:par>
                        <p:par>
                          <p:cTn id="13" fill="hold">
                            <p:stCondLst>
                              <p:cond delay="1000"/>
                            </p:stCondLst>
                            <p:childTnLst>
                              <p:par>
                                <p:cTn id="14" presetID="2" presetClass="entr" presetSubtype="4" decel="100000" fill="hold" grpId="0" nodeType="afterEffect">
                                  <p:stCondLst>
                                    <p:cond delay="0"/>
                                  </p:stCondLst>
                                  <p:childTnLst>
                                    <p:set>
                                      <p:cBhvr>
                                        <p:cTn id="15" dur="1" fill="hold">
                                          <p:stCondLst>
                                            <p:cond delay="0"/>
                                          </p:stCondLst>
                                        </p:cTn>
                                        <p:tgtEl>
                                          <p:spTgt spid="12"/>
                                        </p:tgtEl>
                                        <p:attrNameLst>
                                          <p:attrName>style.visibility</p:attrName>
                                        </p:attrNameLst>
                                      </p:cBhvr>
                                      <p:to>
                                        <p:strVal val="visible"/>
                                      </p:to>
                                    </p:set>
                                    <p:anim calcmode="lin" valueType="num">
                                      <p:cBhvr additive="base">
                                        <p:cTn id="16" dur="500" fill="hold"/>
                                        <p:tgtEl>
                                          <p:spTgt spid="12"/>
                                        </p:tgtEl>
                                        <p:attrNameLst>
                                          <p:attrName>ppt_x</p:attrName>
                                        </p:attrNameLst>
                                      </p:cBhvr>
                                      <p:tavLst>
                                        <p:tav tm="0">
                                          <p:val>
                                            <p:strVal val="#ppt_x"/>
                                          </p:val>
                                        </p:tav>
                                        <p:tav tm="100000">
                                          <p:val>
                                            <p:strVal val="#ppt_x"/>
                                          </p:val>
                                        </p:tav>
                                      </p:tavLst>
                                    </p:anim>
                                    <p:anim calcmode="lin" valueType="num">
                                      <p:cBhvr additive="base">
                                        <p:cTn id="17"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2"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271766" y="2060849"/>
            <a:ext cx="6624435" cy="461665"/>
            <a:chOff x="1201344" y="2060848"/>
            <a:chExt cx="6624435" cy="461665"/>
          </a:xfrm>
        </p:grpSpPr>
        <p:sp>
          <p:nvSpPr>
            <p:cNvPr id="4" name="矩形 6"/>
            <p:cNvSpPr>
              <a:spLocks noChangeArrowheads="1"/>
            </p:cNvSpPr>
            <p:nvPr/>
          </p:nvSpPr>
          <p:spPr bwMode="auto">
            <a:xfrm>
              <a:off x="1633091" y="2060848"/>
              <a:ext cx="61926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0000"/>
                </a:lnSpc>
                <a:spcAft>
                  <a:spcPts val="500"/>
                </a:spcAft>
              </a:pPr>
              <a:r>
                <a:rPr lang="zh-CN" altLang="en-US" sz="2000" dirty="0">
                  <a:solidFill>
                    <a:srgbClr val="5F5E5C"/>
                  </a:solidFill>
                  <a:latin typeface="华康俪金黑W8(P)" pitchFamily="34" charset="-122"/>
                  <a:ea typeface="华康俪金黑W8(P)" pitchFamily="34" charset="-122"/>
                </a:rPr>
                <a:t>提升</a:t>
              </a:r>
              <a:r>
                <a:rPr lang="en-US" altLang="zh-CN" sz="2000" dirty="0">
                  <a:solidFill>
                    <a:srgbClr val="5F5E5C"/>
                  </a:solidFill>
                  <a:latin typeface="华康俪金黑W8(P)" pitchFamily="34" charset="-122"/>
                  <a:ea typeface="华康俪金黑W8(P)" pitchFamily="34" charset="-122"/>
                </a:rPr>
                <a:t>HR</a:t>
              </a:r>
              <a:r>
                <a:rPr lang="zh-CN" altLang="en-US" sz="2000" dirty="0">
                  <a:solidFill>
                    <a:srgbClr val="5F5E5C"/>
                  </a:solidFill>
                  <a:latin typeface="华康俪金黑W8(P)" pitchFamily="34" charset="-122"/>
                  <a:ea typeface="华康俪金黑W8(P)" pitchFamily="34" charset="-122"/>
                </a:rPr>
                <a:t>管理水平，完善入职引导</a:t>
              </a:r>
            </a:p>
          </p:txBody>
        </p:sp>
        <p:sp>
          <p:nvSpPr>
            <p:cNvPr id="8" name="TextBox 47"/>
            <p:cNvSpPr txBox="1"/>
            <p:nvPr/>
          </p:nvSpPr>
          <p:spPr>
            <a:xfrm>
              <a:off x="1201344" y="2107014"/>
              <a:ext cx="396262" cy="369332"/>
            </a:xfrm>
            <a:prstGeom prst="rect">
              <a:avLst/>
            </a:prstGeom>
            <a:solidFill>
              <a:srgbClr val="8BAB00"/>
            </a:solidFill>
          </p:spPr>
          <p:txBody>
            <a:bodyPr wrap="none" rtlCol="0">
              <a:spAutoFit/>
            </a:bodyPr>
            <a:lstStyle/>
            <a:p>
              <a:pPr algn="ctr"/>
              <a:r>
                <a:rPr lang="en-US" altLang="zh-CN" dirty="0">
                  <a:solidFill>
                    <a:prstClr val="white"/>
                  </a:solidFill>
                  <a:latin typeface="Impact" pitchFamily="34" charset="0"/>
                  <a:ea typeface="Arial Unicode MS" pitchFamily="34" charset="-122"/>
                  <a:cs typeface="Arial Unicode MS" pitchFamily="34" charset="-122"/>
                </a:rPr>
                <a:t>01</a:t>
              </a:r>
              <a:endParaRPr lang="zh-CN" altLang="en-US" dirty="0">
                <a:solidFill>
                  <a:prstClr val="white"/>
                </a:solidFill>
                <a:latin typeface="Impact" pitchFamily="34" charset="0"/>
                <a:ea typeface="Arial Unicode MS" pitchFamily="34" charset="-122"/>
                <a:cs typeface="Arial Unicode MS" pitchFamily="34" charset="-122"/>
              </a:endParaRPr>
            </a:p>
          </p:txBody>
        </p:sp>
      </p:grpSp>
      <p:sp>
        <p:nvSpPr>
          <p:cNvPr id="10" name="TextBox 6"/>
          <p:cNvSpPr txBox="1"/>
          <p:nvPr/>
        </p:nvSpPr>
        <p:spPr>
          <a:xfrm>
            <a:off x="1199456" y="908721"/>
            <a:ext cx="10009112" cy="412421"/>
          </a:xfrm>
          <a:prstGeom prst="rect">
            <a:avLst/>
          </a:prstGeom>
          <a:noFill/>
        </p:spPr>
        <p:txBody>
          <a:bodyPr wrap="square" rtlCol="0">
            <a:spAutoFit/>
          </a:bodyPr>
          <a:lstStyle/>
          <a:p>
            <a:pPr>
              <a:lnSpc>
                <a:spcPct val="130000"/>
              </a:lnSpc>
            </a:pPr>
            <a:r>
              <a:rPr lang="zh-CN" altLang="en-US" sz="1600" dirty="0">
                <a:solidFill>
                  <a:srgbClr val="5F5E5C"/>
                </a:solidFill>
                <a:latin typeface="微软雅黑" pitchFamily="34" charset="-122"/>
                <a:ea typeface="微软雅黑" pitchFamily="34" charset="-122"/>
              </a:rPr>
              <a:t>根据以上的人才流失的原因分析，我们对症下药，并补充其他有效的留人方式。</a:t>
            </a:r>
          </a:p>
        </p:txBody>
      </p:sp>
      <p:sp>
        <p:nvSpPr>
          <p:cNvPr id="12" name="矩形 9"/>
          <p:cNvSpPr>
            <a:spLocks noChangeArrowheads="1"/>
          </p:cNvSpPr>
          <p:nvPr/>
        </p:nvSpPr>
        <p:spPr bwMode="auto">
          <a:xfrm>
            <a:off x="1199456" y="2636912"/>
            <a:ext cx="5688632" cy="1052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30000"/>
              </a:lnSpc>
            </a:pPr>
            <a:r>
              <a:rPr lang="zh-CN" altLang="en-US" sz="1600" dirty="0">
                <a:solidFill>
                  <a:srgbClr val="5F5E5C"/>
                </a:solidFill>
                <a:latin typeface="微软雅黑" pitchFamily="34" charset="-122"/>
                <a:ea typeface="微软雅黑" pitchFamily="34" charset="-122"/>
              </a:rPr>
              <a:t>员工从面试、入职开始，直到试用期转正，这期间的工作都是</a:t>
            </a:r>
            <a:r>
              <a:rPr lang="en-US" altLang="zh-CN" sz="1600" dirty="0">
                <a:solidFill>
                  <a:srgbClr val="5F5E5C"/>
                </a:solidFill>
                <a:latin typeface="微软雅黑" pitchFamily="34" charset="-122"/>
                <a:ea typeface="微软雅黑" pitchFamily="34" charset="-122"/>
              </a:rPr>
              <a:t>HR</a:t>
            </a:r>
            <a:r>
              <a:rPr lang="zh-CN" altLang="en-US" sz="1600" dirty="0">
                <a:solidFill>
                  <a:srgbClr val="5F5E5C"/>
                </a:solidFill>
                <a:latin typeface="微软雅黑" pitchFamily="34" charset="-122"/>
                <a:ea typeface="微软雅黑" pitchFamily="34" charset="-122"/>
              </a:rPr>
              <a:t>主导的。所以，提升</a:t>
            </a:r>
            <a:r>
              <a:rPr lang="en-US" altLang="zh-CN" sz="1600" dirty="0">
                <a:solidFill>
                  <a:srgbClr val="5F5E5C"/>
                </a:solidFill>
                <a:latin typeface="微软雅黑" pitchFamily="34" charset="-122"/>
                <a:ea typeface="微软雅黑" pitchFamily="34" charset="-122"/>
              </a:rPr>
              <a:t>HR</a:t>
            </a:r>
            <a:r>
              <a:rPr lang="zh-CN" altLang="en-US" sz="1600" dirty="0">
                <a:solidFill>
                  <a:srgbClr val="5F5E5C"/>
                </a:solidFill>
                <a:latin typeface="微软雅黑" pitchFamily="34" charset="-122"/>
                <a:ea typeface="微软雅黑" pitchFamily="34" charset="-122"/>
              </a:rPr>
              <a:t>素质，完善入职引导、培训、考核等相应的工作规范，对留人有着非常直观的作用。</a:t>
            </a:r>
          </a:p>
        </p:txBody>
      </p:sp>
      <p:grpSp>
        <p:nvGrpSpPr>
          <p:cNvPr id="14" name="组合 13"/>
          <p:cNvGrpSpPr/>
          <p:nvPr/>
        </p:nvGrpSpPr>
        <p:grpSpPr>
          <a:xfrm>
            <a:off x="1258140" y="4045910"/>
            <a:ext cx="6638061" cy="461665"/>
            <a:chOff x="1187718" y="2060848"/>
            <a:chExt cx="6638061" cy="461665"/>
          </a:xfrm>
        </p:grpSpPr>
        <p:sp>
          <p:nvSpPr>
            <p:cNvPr id="15" name="矩形 6"/>
            <p:cNvSpPr>
              <a:spLocks noChangeArrowheads="1"/>
            </p:cNvSpPr>
            <p:nvPr/>
          </p:nvSpPr>
          <p:spPr bwMode="auto">
            <a:xfrm>
              <a:off x="1633091" y="2060848"/>
              <a:ext cx="61926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0000"/>
                </a:lnSpc>
                <a:spcAft>
                  <a:spcPts val="500"/>
                </a:spcAft>
              </a:pPr>
              <a:r>
                <a:rPr lang="zh-CN" altLang="en-US" sz="2000" dirty="0">
                  <a:solidFill>
                    <a:srgbClr val="5F5E5C"/>
                  </a:solidFill>
                  <a:latin typeface="华康俪金黑W8(P)" pitchFamily="34" charset="-122"/>
                  <a:ea typeface="华康俪金黑W8(P)" pitchFamily="34" charset="-122"/>
                </a:rPr>
                <a:t>提升管理者的管理水平</a:t>
              </a:r>
            </a:p>
          </p:txBody>
        </p:sp>
        <p:sp>
          <p:nvSpPr>
            <p:cNvPr id="16" name="TextBox 47"/>
            <p:cNvSpPr txBox="1"/>
            <p:nvPr/>
          </p:nvSpPr>
          <p:spPr>
            <a:xfrm>
              <a:off x="1187718" y="2107014"/>
              <a:ext cx="423513" cy="369332"/>
            </a:xfrm>
            <a:prstGeom prst="rect">
              <a:avLst/>
            </a:prstGeom>
            <a:solidFill>
              <a:srgbClr val="8BAB00"/>
            </a:solidFill>
          </p:spPr>
          <p:txBody>
            <a:bodyPr wrap="none" rtlCol="0">
              <a:spAutoFit/>
            </a:bodyPr>
            <a:lstStyle/>
            <a:p>
              <a:pPr algn="ctr"/>
              <a:r>
                <a:rPr lang="en-US" altLang="zh-CN" dirty="0">
                  <a:solidFill>
                    <a:prstClr val="white"/>
                  </a:solidFill>
                  <a:latin typeface="Impact" pitchFamily="34" charset="0"/>
                  <a:ea typeface="Arial Unicode MS" pitchFamily="34" charset="-122"/>
                  <a:cs typeface="Arial Unicode MS" pitchFamily="34" charset="-122"/>
                </a:rPr>
                <a:t>02</a:t>
              </a:r>
              <a:endParaRPr lang="zh-CN" altLang="en-US" dirty="0">
                <a:solidFill>
                  <a:prstClr val="white"/>
                </a:solidFill>
                <a:latin typeface="Impact" pitchFamily="34" charset="0"/>
                <a:ea typeface="Arial Unicode MS" pitchFamily="34" charset="-122"/>
                <a:cs typeface="Arial Unicode MS" pitchFamily="34" charset="-122"/>
              </a:endParaRPr>
            </a:p>
          </p:txBody>
        </p:sp>
      </p:grpSp>
      <p:sp>
        <p:nvSpPr>
          <p:cNvPr id="18" name="矩形 9"/>
          <p:cNvSpPr>
            <a:spLocks noChangeArrowheads="1"/>
          </p:cNvSpPr>
          <p:nvPr/>
        </p:nvSpPr>
        <p:spPr bwMode="auto">
          <a:xfrm>
            <a:off x="1199456" y="4581129"/>
            <a:ext cx="5688632" cy="13726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30000"/>
              </a:lnSpc>
            </a:pPr>
            <a:r>
              <a:rPr lang="zh-CN" altLang="en-US" sz="1600" dirty="0">
                <a:solidFill>
                  <a:srgbClr val="5F5E5C"/>
                </a:solidFill>
                <a:latin typeface="微软雅黑" pitchFamily="34" charset="-122"/>
                <a:ea typeface="微软雅黑" pitchFamily="34" charset="-122"/>
              </a:rPr>
              <a:t>如前分析，员工的离职与直接上司关系非常大，因此提升管理者的管理能力非常必要。比如，培训管理者的战略管理、团队建设、目标管理、沟通技能、领导艺术、情绪与压力管理等管理能力。</a:t>
            </a:r>
          </a:p>
        </p:txBody>
      </p:sp>
      <p:pic>
        <p:nvPicPr>
          <p:cNvPr id="3" name="图片 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176120" y="1534879"/>
            <a:ext cx="3888432" cy="4309259"/>
          </a:xfrm>
          <a:prstGeom prst="rect">
            <a:avLst/>
          </a:prstGeom>
          <a:ln w="28575">
            <a:solidFill>
              <a:srgbClr val="FF8500"/>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031965074"/>
      </p:ext>
    </p:extLst>
  </p:cSld>
  <p:clrMapOvr>
    <a:masterClrMapping/>
  </p:clrMapOvr>
  <p:transition>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par>
                          <p:cTn id="8" fill="hold">
                            <p:stCondLst>
                              <p:cond delay="500"/>
                            </p:stCondLst>
                            <p:childTnLst>
                              <p:par>
                                <p:cTn id="9" presetID="2" presetClass="entr" presetSubtype="2" decel="100000"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1+#ppt_w/2"/>
                                          </p:val>
                                        </p:tav>
                                        <p:tav tm="100000">
                                          <p:val>
                                            <p:strVal val="#ppt_x"/>
                                          </p:val>
                                        </p:tav>
                                      </p:tavLst>
                                    </p:anim>
                                    <p:anim calcmode="lin" valueType="num">
                                      <p:cBhvr additive="base">
                                        <p:cTn id="12" dur="500" fill="hold"/>
                                        <p:tgtEl>
                                          <p:spTgt spid="12"/>
                                        </p:tgtEl>
                                        <p:attrNameLst>
                                          <p:attrName>ppt_y</p:attrName>
                                        </p:attrNameLst>
                                      </p:cBhvr>
                                      <p:tavLst>
                                        <p:tav tm="0">
                                          <p:val>
                                            <p:strVal val="#ppt_y"/>
                                          </p:val>
                                        </p:tav>
                                        <p:tav tm="100000">
                                          <p:val>
                                            <p:strVal val="#ppt_y"/>
                                          </p:val>
                                        </p:tav>
                                      </p:tavLst>
                                    </p:anim>
                                  </p:childTnLst>
                                </p:cTn>
                              </p:par>
                              <p:par>
                                <p:cTn id="13" presetID="2" presetClass="entr" presetSubtype="8" decel="100000" fill="hold" nodeType="withEffect">
                                  <p:stCondLst>
                                    <p:cond delay="0"/>
                                  </p:stCondLst>
                                  <p:childTnLst>
                                    <p:set>
                                      <p:cBhvr>
                                        <p:cTn id="14" dur="1" fill="hold">
                                          <p:stCondLst>
                                            <p:cond delay="0"/>
                                          </p:stCondLst>
                                        </p:cTn>
                                        <p:tgtEl>
                                          <p:spTgt spid="2"/>
                                        </p:tgtEl>
                                        <p:attrNameLst>
                                          <p:attrName>style.visibility</p:attrName>
                                        </p:attrNameLst>
                                      </p:cBhvr>
                                      <p:to>
                                        <p:strVal val="visible"/>
                                      </p:to>
                                    </p:set>
                                    <p:anim calcmode="lin" valueType="num">
                                      <p:cBhvr additive="base">
                                        <p:cTn id="15" dur="500" fill="hold"/>
                                        <p:tgtEl>
                                          <p:spTgt spid="2"/>
                                        </p:tgtEl>
                                        <p:attrNameLst>
                                          <p:attrName>ppt_x</p:attrName>
                                        </p:attrNameLst>
                                      </p:cBhvr>
                                      <p:tavLst>
                                        <p:tav tm="0">
                                          <p:val>
                                            <p:strVal val="0-#ppt_w/2"/>
                                          </p:val>
                                        </p:tav>
                                        <p:tav tm="100000">
                                          <p:val>
                                            <p:strVal val="#ppt_x"/>
                                          </p:val>
                                        </p:tav>
                                      </p:tavLst>
                                    </p:anim>
                                    <p:anim calcmode="lin" valueType="num">
                                      <p:cBhvr additive="base">
                                        <p:cTn id="16" dur="500" fill="hold"/>
                                        <p:tgtEl>
                                          <p:spTgt spid="2"/>
                                        </p:tgtEl>
                                        <p:attrNameLst>
                                          <p:attrName>ppt_y</p:attrName>
                                        </p:attrNameLst>
                                      </p:cBhvr>
                                      <p:tavLst>
                                        <p:tav tm="0">
                                          <p:val>
                                            <p:strVal val="#ppt_y"/>
                                          </p:val>
                                        </p:tav>
                                        <p:tav tm="100000">
                                          <p:val>
                                            <p:strVal val="#ppt_y"/>
                                          </p:val>
                                        </p:tav>
                                      </p:tavLst>
                                    </p:anim>
                                  </p:childTnLst>
                                </p:cTn>
                              </p:par>
                            </p:childTnLst>
                          </p:cTn>
                        </p:par>
                        <p:par>
                          <p:cTn id="17" fill="hold">
                            <p:stCondLst>
                              <p:cond delay="1000"/>
                            </p:stCondLst>
                            <p:childTnLst>
                              <p:par>
                                <p:cTn id="18" presetID="2" presetClass="entr" presetSubtype="2" decel="100000" fill="hold" grpId="0" nodeType="afterEffect">
                                  <p:stCondLst>
                                    <p:cond delay="0"/>
                                  </p:stCondLst>
                                  <p:childTnLst>
                                    <p:set>
                                      <p:cBhvr>
                                        <p:cTn id="19" dur="1" fill="hold">
                                          <p:stCondLst>
                                            <p:cond delay="0"/>
                                          </p:stCondLst>
                                        </p:cTn>
                                        <p:tgtEl>
                                          <p:spTgt spid="18"/>
                                        </p:tgtEl>
                                        <p:attrNameLst>
                                          <p:attrName>style.visibility</p:attrName>
                                        </p:attrNameLst>
                                      </p:cBhvr>
                                      <p:to>
                                        <p:strVal val="visible"/>
                                      </p:to>
                                    </p:set>
                                    <p:anim calcmode="lin" valueType="num">
                                      <p:cBhvr additive="base">
                                        <p:cTn id="20" dur="500" fill="hold"/>
                                        <p:tgtEl>
                                          <p:spTgt spid="18"/>
                                        </p:tgtEl>
                                        <p:attrNameLst>
                                          <p:attrName>ppt_x</p:attrName>
                                        </p:attrNameLst>
                                      </p:cBhvr>
                                      <p:tavLst>
                                        <p:tav tm="0">
                                          <p:val>
                                            <p:strVal val="1+#ppt_w/2"/>
                                          </p:val>
                                        </p:tav>
                                        <p:tav tm="100000">
                                          <p:val>
                                            <p:strVal val="#ppt_x"/>
                                          </p:val>
                                        </p:tav>
                                      </p:tavLst>
                                    </p:anim>
                                    <p:anim calcmode="lin" valueType="num">
                                      <p:cBhvr additive="base">
                                        <p:cTn id="21" dur="500" fill="hold"/>
                                        <p:tgtEl>
                                          <p:spTgt spid="18"/>
                                        </p:tgtEl>
                                        <p:attrNameLst>
                                          <p:attrName>ppt_y</p:attrName>
                                        </p:attrNameLst>
                                      </p:cBhvr>
                                      <p:tavLst>
                                        <p:tav tm="0">
                                          <p:val>
                                            <p:strVal val="#ppt_y"/>
                                          </p:val>
                                        </p:tav>
                                        <p:tav tm="100000">
                                          <p:val>
                                            <p:strVal val="#ppt_y"/>
                                          </p:val>
                                        </p:tav>
                                      </p:tavLst>
                                    </p:anim>
                                  </p:childTnLst>
                                </p:cTn>
                              </p:par>
                              <p:par>
                                <p:cTn id="22" presetID="2" presetClass="entr" presetSubtype="8" decel="100000" fill="hold" nodeType="withEffect">
                                  <p:stCondLst>
                                    <p:cond delay="0"/>
                                  </p:stCondLst>
                                  <p:childTnLst>
                                    <p:set>
                                      <p:cBhvr>
                                        <p:cTn id="23" dur="1" fill="hold">
                                          <p:stCondLst>
                                            <p:cond delay="0"/>
                                          </p:stCondLst>
                                        </p:cTn>
                                        <p:tgtEl>
                                          <p:spTgt spid="14"/>
                                        </p:tgtEl>
                                        <p:attrNameLst>
                                          <p:attrName>style.visibility</p:attrName>
                                        </p:attrNameLst>
                                      </p:cBhvr>
                                      <p:to>
                                        <p:strVal val="visible"/>
                                      </p:to>
                                    </p:set>
                                    <p:anim calcmode="lin" valueType="num">
                                      <p:cBhvr additive="base">
                                        <p:cTn id="24" dur="500" fill="hold"/>
                                        <p:tgtEl>
                                          <p:spTgt spid="14"/>
                                        </p:tgtEl>
                                        <p:attrNameLst>
                                          <p:attrName>ppt_x</p:attrName>
                                        </p:attrNameLst>
                                      </p:cBhvr>
                                      <p:tavLst>
                                        <p:tav tm="0">
                                          <p:val>
                                            <p:strVal val="0-#ppt_w/2"/>
                                          </p:val>
                                        </p:tav>
                                        <p:tav tm="100000">
                                          <p:val>
                                            <p:strVal val="#ppt_x"/>
                                          </p:val>
                                        </p:tav>
                                      </p:tavLst>
                                    </p:anim>
                                    <p:anim calcmode="lin" valueType="num">
                                      <p:cBhvr additive="base">
                                        <p:cTn id="25" dur="5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8"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254934" y="1916833"/>
            <a:ext cx="6641267" cy="461665"/>
            <a:chOff x="1184512" y="2060848"/>
            <a:chExt cx="6641267" cy="461665"/>
          </a:xfrm>
        </p:grpSpPr>
        <p:sp>
          <p:nvSpPr>
            <p:cNvPr id="4" name="矩形 6"/>
            <p:cNvSpPr>
              <a:spLocks noChangeArrowheads="1"/>
            </p:cNvSpPr>
            <p:nvPr/>
          </p:nvSpPr>
          <p:spPr bwMode="auto">
            <a:xfrm>
              <a:off x="1633091" y="2060848"/>
              <a:ext cx="61926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0000"/>
                </a:lnSpc>
                <a:spcAft>
                  <a:spcPts val="500"/>
                </a:spcAft>
              </a:pPr>
              <a:r>
                <a:rPr lang="zh-CN" altLang="en-US" sz="2000" dirty="0">
                  <a:solidFill>
                    <a:srgbClr val="5F5E5C"/>
                  </a:solidFill>
                  <a:latin typeface="华康俪金黑W8(P)" pitchFamily="34" charset="-122"/>
                  <a:ea typeface="华康俪金黑W8(P)" pitchFamily="34" charset="-122"/>
                </a:rPr>
                <a:t>加强企业文化建设</a:t>
              </a:r>
            </a:p>
          </p:txBody>
        </p:sp>
        <p:sp>
          <p:nvSpPr>
            <p:cNvPr id="8" name="TextBox 47"/>
            <p:cNvSpPr txBox="1"/>
            <p:nvPr/>
          </p:nvSpPr>
          <p:spPr>
            <a:xfrm>
              <a:off x="1184512" y="2107014"/>
              <a:ext cx="429926" cy="369332"/>
            </a:xfrm>
            <a:prstGeom prst="rect">
              <a:avLst/>
            </a:prstGeom>
            <a:solidFill>
              <a:srgbClr val="8BAB00"/>
            </a:solidFill>
          </p:spPr>
          <p:txBody>
            <a:bodyPr wrap="none" rtlCol="0">
              <a:spAutoFit/>
            </a:bodyPr>
            <a:lstStyle/>
            <a:p>
              <a:pPr algn="ctr"/>
              <a:r>
                <a:rPr lang="en-US" altLang="zh-CN" dirty="0">
                  <a:solidFill>
                    <a:prstClr val="white"/>
                  </a:solidFill>
                  <a:latin typeface="Impact" pitchFamily="34" charset="0"/>
                  <a:ea typeface="Arial Unicode MS" pitchFamily="34" charset="-122"/>
                  <a:cs typeface="Arial Unicode MS" pitchFamily="34" charset="-122"/>
                </a:rPr>
                <a:t>03</a:t>
              </a:r>
              <a:endParaRPr lang="zh-CN" altLang="en-US" dirty="0">
                <a:solidFill>
                  <a:prstClr val="white"/>
                </a:solidFill>
                <a:latin typeface="Impact" pitchFamily="34" charset="0"/>
                <a:ea typeface="Arial Unicode MS" pitchFamily="34" charset="-122"/>
                <a:cs typeface="Arial Unicode MS" pitchFamily="34" charset="-122"/>
              </a:endParaRPr>
            </a:p>
          </p:txBody>
        </p:sp>
      </p:grpSp>
      <p:sp>
        <p:nvSpPr>
          <p:cNvPr id="12" name="矩形 9"/>
          <p:cNvSpPr>
            <a:spLocks noChangeArrowheads="1"/>
          </p:cNvSpPr>
          <p:nvPr/>
        </p:nvSpPr>
        <p:spPr bwMode="auto">
          <a:xfrm>
            <a:off x="1199456" y="2492897"/>
            <a:ext cx="4536504" cy="16927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30000"/>
              </a:lnSpc>
            </a:pPr>
            <a:r>
              <a:rPr lang="zh-CN" altLang="en-US" sz="1600" dirty="0">
                <a:solidFill>
                  <a:srgbClr val="5F5E5C"/>
                </a:solidFill>
                <a:latin typeface="微软雅黑" pitchFamily="34" charset="-122"/>
                <a:ea typeface="微软雅黑" pitchFamily="34" charset="-122"/>
              </a:rPr>
              <a:t>人们外出工作，除了看重待遇，还要看待在企业“</a:t>
            </a:r>
            <a:r>
              <a:rPr lang="zh-CN" altLang="en-US" sz="1600" b="1" dirty="0">
                <a:solidFill>
                  <a:srgbClr val="8BAB00"/>
                </a:solidFill>
                <a:latin typeface="微软雅黑" pitchFamily="34" charset="-122"/>
                <a:ea typeface="微软雅黑" pitchFamily="34" charset="-122"/>
              </a:rPr>
              <a:t>心情愉不愉快</a:t>
            </a:r>
            <a:r>
              <a:rPr lang="zh-CN" altLang="en-US" sz="1600" dirty="0">
                <a:solidFill>
                  <a:srgbClr val="5F5E5C"/>
                </a:solidFill>
                <a:latin typeface="微软雅黑" pitchFamily="34" charset="-122"/>
                <a:ea typeface="微软雅黑" pitchFamily="34" charset="-122"/>
              </a:rPr>
              <a:t>”。套句网上流行的话：“人和人差别咋就这么大呢？”企业之间，也是有差别的，而对于企业间的差别，最主要的便是企业文化了，大家的薪资待遇都大差不差的。</a:t>
            </a:r>
          </a:p>
        </p:txBody>
      </p:sp>
      <p:sp>
        <p:nvSpPr>
          <p:cNvPr id="18" name="矩形 9"/>
          <p:cNvSpPr>
            <a:spLocks noChangeArrowheads="1"/>
          </p:cNvSpPr>
          <p:nvPr/>
        </p:nvSpPr>
        <p:spPr bwMode="auto">
          <a:xfrm>
            <a:off x="1199456" y="4365105"/>
            <a:ext cx="4536504" cy="13726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30000"/>
              </a:lnSpc>
            </a:pPr>
            <a:r>
              <a:rPr lang="zh-CN" altLang="en-US" sz="1600" dirty="0">
                <a:solidFill>
                  <a:srgbClr val="5F5E5C"/>
                </a:solidFill>
                <a:latin typeface="微软雅黑" pitchFamily="34" charset="-122"/>
                <a:ea typeface="微软雅黑" pitchFamily="34" charset="-122"/>
              </a:rPr>
              <a:t>因此，要想留住员工，不是临时加薪、加福利就能留得住的，营造方便舒适的工作环境和快乐融洽的工作氛围，让员工“欲走而更想留”才是非常重要的。</a:t>
            </a:r>
          </a:p>
        </p:txBody>
      </p:sp>
      <p:pic>
        <p:nvPicPr>
          <p:cNvPr id="13" name="图片 12"/>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951984" y="1920833"/>
            <a:ext cx="5760640" cy="3811333"/>
          </a:xfrm>
          <a:prstGeom prst="rect">
            <a:avLst/>
          </a:prstGeom>
          <a:ln w="28575">
            <a:solidFill>
              <a:schemeClr val="bg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706630565"/>
      </p:ext>
    </p:extLst>
  </p:cSld>
  <p:clrMapOvr>
    <a:masterClrMapping/>
  </p:clrMapOvr>
  <mc:AlternateContent xmlns:mc="http://schemas.openxmlformats.org/markup-compatibility/2006" xmlns:p14="http://schemas.microsoft.com/office/powerpoint/2010/main">
    <mc:Choice Requires="p14">
      <p:transition>
        <p14:pan/>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1+#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8" decel="100000"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0-#ppt_w/2"/>
                                          </p:val>
                                        </p:tav>
                                        <p:tav tm="100000">
                                          <p:val>
                                            <p:strVal val="#ppt_x"/>
                                          </p:val>
                                        </p:tav>
                                      </p:tavLst>
                                    </p:anim>
                                    <p:anim calcmode="lin" valueType="num">
                                      <p:cBhvr additive="base">
                                        <p:cTn id="12" dur="500" fill="hold"/>
                                        <p:tgtEl>
                                          <p:spTgt spid="2"/>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2" presetClass="entr" presetSubtype="4" decel="100000" fill="hold" grpId="0" nodeType="afterEffect">
                                  <p:stCondLst>
                                    <p:cond delay="0"/>
                                  </p:stCondLst>
                                  <p:childTnLst>
                                    <p:set>
                                      <p:cBhvr>
                                        <p:cTn id="15" dur="1" fill="hold">
                                          <p:stCondLst>
                                            <p:cond delay="0"/>
                                          </p:stCondLst>
                                        </p:cTn>
                                        <p:tgtEl>
                                          <p:spTgt spid="18"/>
                                        </p:tgtEl>
                                        <p:attrNameLst>
                                          <p:attrName>style.visibility</p:attrName>
                                        </p:attrNameLst>
                                      </p:cBhvr>
                                      <p:to>
                                        <p:strVal val="visible"/>
                                      </p:to>
                                    </p:set>
                                    <p:anim calcmode="lin" valueType="num">
                                      <p:cBhvr additive="base">
                                        <p:cTn id="16" dur="500" fill="hold"/>
                                        <p:tgtEl>
                                          <p:spTgt spid="18"/>
                                        </p:tgtEl>
                                        <p:attrNameLst>
                                          <p:attrName>ppt_x</p:attrName>
                                        </p:attrNameLst>
                                      </p:cBhvr>
                                      <p:tavLst>
                                        <p:tav tm="0">
                                          <p:val>
                                            <p:strVal val="#ppt_x"/>
                                          </p:val>
                                        </p:tav>
                                        <p:tav tm="100000">
                                          <p:val>
                                            <p:strVal val="#ppt_x"/>
                                          </p:val>
                                        </p:tav>
                                      </p:tavLst>
                                    </p:anim>
                                    <p:anim calcmode="lin" valueType="num">
                                      <p:cBhvr additive="base">
                                        <p:cTn id="17"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8"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258140" y="1916833"/>
            <a:ext cx="6638061" cy="461665"/>
            <a:chOff x="1187718" y="2060848"/>
            <a:chExt cx="6638061" cy="461665"/>
          </a:xfrm>
        </p:grpSpPr>
        <p:sp>
          <p:nvSpPr>
            <p:cNvPr id="4" name="矩形 6"/>
            <p:cNvSpPr>
              <a:spLocks noChangeArrowheads="1"/>
            </p:cNvSpPr>
            <p:nvPr/>
          </p:nvSpPr>
          <p:spPr bwMode="auto">
            <a:xfrm>
              <a:off x="1633091" y="2060848"/>
              <a:ext cx="61926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0000"/>
                </a:lnSpc>
                <a:spcAft>
                  <a:spcPts val="500"/>
                </a:spcAft>
              </a:pPr>
              <a:r>
                <a:rPr lang="zh-CN" altLang="en-US" sz="2000" dirty="0">
                  <a:solidFill>
                    <a:srgbClr val="5F5E5C"/>
                  </a:solidFill>
                  <a:latin typeface="华康俪金黑W8(P)" pitchFamily="34" charset="-122"/>
                  <a:ea typeface="华康俪金黑W8(P)" pitchFamily="34" charset="-122"/>
                </a:rPr>
                <a:t>通过待遇挽身</a:t>
              </a:r>
            </a:p>
          </p:txBody>
        </p:sp>
        <p:sp>
          <p:nvSpPr>
            <p:cNvPr id="8" name="TextBox 47"/>
            <p:cNvSpPr txBox="1"/>
            <p:nvPr/>
          </p:nvSpPr>
          <p:spPr>
            <a:xfrm>
              <a:off x="1187718" y="2107014"/>
              <a:ext cx="423514" cy="369332"/>
            </a:xfrm>
            <a:prstGeom prst="rect">
              <a:avLst/>
            </a:prstGeom>
            <a:solidFill>
              <a:srgbClr val="8BAB00"/>
            </a:solidFill>
          </p:spPr>
          <p:txBody>
            <a:bodyPr wrap="none" rtlCol="0">
              <a:spAutoFit/>
            </a:bodyPr>
            <a:lstStyle/>
            <a:p>
              <a:pPr algn="ctr"/>
              <a:r>
                <a:rPr lang="en-US" altLang="zh-CN" dirty="0">
                  <a:solidFill>
                    <a:prstClr val="white"/>
                  </a:solidFill>
                  <a:latin typeface="Impact" pitchFamily="34" charset="0"/>
                  <a:ea typeface="Arial Unicode MS" pitchFamily="34" charset="-122"/>
                  <a:cs typeface="Arial Unicode MS" pitchFamily="34" charset="-122"/>
                </a:rPr>
                <a:t>04</a:t>
              </a:r>
              <a:endParaRPr lang="zh-CN" altLang="en-US" dirty="0">
                <a:solidFill>
                  <a:prstClr val="white"/>
                </a:solidFill>
                <a:latin typeface="Impact" pitchFamily="34" charset="0"/>
                <a:ea typeface="Arial Unicode MS" pitchFamily="34" charset="-122"/>
                <a:cs typeface="Arial Unicode MS" pitchFamily="34" charset="-122"/>
              </a:endParaRPr>
            </a:p>
          </p:txBody>
        </p:sp>
      </p:grpSp>
      <p:sp>
        <p:nvSpPr>
          <p:cNvPr id="12" name="矩形 9"/>
          <p:cNvSpPr>
            <a:spLocks noChangeArrowheads="1"/>
          </p:cNvSpPr>
          <p:nvPr/>
        </p:nvSpPr>
        <p:spPr bwMode="auto">
          <a:xfrm>
            <a:off x="1199456" y="2492897"/>
            <a:ext cx="4536504" cy="13726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30000"/>
              </a:lnSpc>
            </a:pPr>
            <a:r>
              <a:rPr lang="zh-CN" altLang="en-US" sz="1600" dirty="0">
                <a:solidFill>
                  <a:srgbClr val="5F5E5C"/>
                </a:solidFill>
                <a:latin typeface="微软雅黑" pitchFamily="34" charset="-122"/>
                <a:ea typeface="微软雅黑" pitchFamily="34" charset="-122"/>
              </a:rPr>
              <a:t>薪酬福利是留住人才的“</a:t>
            </a:r>
            <a:r>
              <a:rPr lang="zh-CN" altLang="en-US" sz="1600" b="1" dirty="0">
                <a:solidFill>
                  <a:srgbClr val="FF8500"/>
                </a:solidFill>
                <a:latin typeface="微软雅黑" pitchFamily="34" charset="-122"/>
                <a:ea typeface="微软雅黑" pitchFamily="34" charset="-122"/>
              </a:rPr>
              <a:t>金手铐</a:t>
            </a:r>
            <a:r>
              <a:rPr lang="zh-CN" altLang="en-US" sz="1600" dirty="0">
                <a:solidFill>
                  <a:srgbClr val="5F5E5C"/>
                </a:solidFill>
                <a:latin typeface="微软雅黑" pitchFamily="34" charset="-122"/>
                <a:ea typeface="微软雅黑" pitchFamily="34" charset="-122"/>
              </a:rPr>
              <a:t>”。企业的发展离不开优秀的人才，员工最基本的要求就是薪金的多少。如果自己的薪酬福利没有竞争力，就会出现有能力的员工向其它企业流失的情况。</a:t>
            </a:r>
          </a:p>
        </p:txBody>
      </p:sp>
      <p:sp>
        <p:nvSpPr>
          <p:cNvPr id="18" name="矩形 9"/>
          <p:cNvSpPr>
            <a:spLocks noChangeArrowheads="1"/>
          </p:cNvSpPr>
          <p:nvPr/>
        </p:nvSpPr>
        <p:spPr bwMode="auto">
          <a:xfrm>
            <a:off x="1199456" y="4149081"/>
            <a:ext cx="4536504" cy="16927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30000"/>
              </a:lnSpc>
            </a:pPr>
            <a:r>
              <a:rPr lang="zh-CN" altLang="en-US" sz="1600" dirty="0">
                <a:solidFill>
                  <a:srgbClr val="5F5E5C"/>
                </a:solidFill>
                <a:latin typeface="微软雅黑" pitchFamily="34" charset="-122"/>
                <a:ea typeface="微软雅黑" pitchFamily="34" charset="-122"/>
              </a:rPr>
              <a:t>要让员工给企业赢利就要让员工挣钱，并且有丰厚的薪金和温暖的福利。员工有一桶水时，企业有的是一口井。薪酬福利要坚持对外具有竞争性，对内具有公平性的原则，充分发挥薪酬福利的保障性、竞争性和激励性的作用。</a:t>
            </a:r>
          </a:p>
        </p:txBody>
      </p:sp>
      <p:pic>
        <p:nvPicPr>
          <p:cNvPr id="9" name="图片 8"/>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951984" y="1887750"/>
            <a:ext cx="5760640" cy="3840427"/>
          </a:xfrm>
          <a:prstGeom prst="rect">
            <a:avLst/>
          </a:prstGeom>
          <a:ln w="28575">
            <a:solidFill>
              <a:schemeClr val="bg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940681361"/>
      </p:ext>
    </p:extLst>
  </p:cSld>
  <p:clrMapOvr>
    <a:masterClrMapping/>
  </p:clrMapOvr>
  <mc:AlternateContent xmlns:mc="http://schemas.openxmlformats.org/markup-compatibility/2006" xmlns:p14="http://schemas.microsoft.com/office/powerpoint/2010/main">
    <mc:Choice Requires="p14">
      <p:transition>
        <p14:pan/>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1+#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8" decel="100000"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0-#ppt_w/2"/>
                                          </p:val>
                                        </p:tav>
                                        <p:tav tm="100000">
                                          <p:val>
                                            <p:strVal val="#ppt_x"/>
                                          </p:val>
                                        </p:tav>
                                      </p:tavLst>
                                    </p:anim>
                                    <p:anim calcmode="lin" valueType="num">
                                      <p:cBhvr additive="base">
                                        <p:cTn id="12" dur="500" fill="hold"/>
                                        <p:tgtEl>
                                          <p:spTgt spid="2"/>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2" presetClass="entr" presetSubtype="4" decel="100000" fill="hold" grpId="0" nodeType="afterEffect">
                                  <p:stCondLst>
                                    <p:cond delay="0"/>
                                  </p:stCondLst>
                                  <p:childTnLst>
                                    <p:set>
                                      <p:cBhvr>
                                        <p:cTn id="15" dur="1" fill="hold">
                                          <p:stCondLst>
                                            <p:cond delay="0"/>
                                          </p:stCondLst>
                                        </p:cTn>
                                        <p:tgtEl>
                                          <p:spTgt spid="18"/>
                                        </p:tgtEl>
                                        <p:attrNameLst>
                                          <p:attrName>style.visibility</p:attrName>
                                        </p:attrNameLst>
                                      </p:cBhvr>
                                      <p:to>
                                        <p:strVal val="visible"/>
                                      </p:to>
                                    </p:set>
                                    <p:anim calcmode="lin" valueType="num">
                                      <p:cBhvr additive="base">
                                        <p:cTn id="16" dur="500" fill="hold"/>
                                        <p:tgtEl>
                                          <p:spTgt spid="18"/>
                                        </p:tgtEl>
                                        <p:attrNameLst>
                                          <p:attrName>ppt_x</p:attrName>
                                        </p:attrNameLst>
                                      </p:cBhvr>
                                      <p:tavLst>
                                        <p:tav tm="0">
                                          <p:val>
                                            <p:strVal val="#ppt_x"/>
                                          </p:val>
                                        </p:tav>
                                        <p:tav tm="100000">
                                          <p:val>
                                            <p:strVal val="#ppt_x"/>
                                          </p:val>
                                        </p:tav>
                                      </p:tavLst>
                                    </p:anim>
                                    <p:anim calcmode="lin" valueType="num">
                                      <p:cBhvr additive="base">
                                        <p:cTn id="17"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8"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6"/>
          <p:cNvSpPr txBox="1"/>
          <p:nvPr/>
        </p:nvSpPr>
        <p:spPr>
          <a:xfrm>
            <a:off x="1343472" y="2060848"/>
            <a:ext cx="5040560" cy="2332946"/>
          </a:xfrm>
          <a:prstGeom prst="rect">
            <a:avLst/>
          </a:prstGeom>
          <a:noFill/>
        </p:spPr>
        <p:txBody>
          <a:bodyPr wrap="square" rtlCol="0">
            <a:spAutoFit/>
          </a:bodyPr>
          <a:lstStyle/>
          <a:p>
            <a:pPr>
              <a:lnSpc>
                <a:spcPct val="130000"/>
              </a:lnSpc>
            </a:pPr>
            <a:r>
              <a:rPr lang="zh-CN" altLang="en-US" sz="1600" dirty="0">
                <a:solidFill>
                  <a:srgbClr val="5F5E5C"/>
                </a:solidFill>
                <a:latin typeface="微软雅黑" pitchFamily="34" charset="-122"/>
                <a:ea typeface="微软雅黑" pitchFamily="34" charset="-122"/>
              </a:rPr>
              <a:t>胡雪岩筹办阜康钱庄之初，急需一个得力的档手。经过一番考察，决定聘用刘庆生。这刘庆生原先只是大源钱庄一个站柜台的伙计，身份很低，但对本行本业非常熟悉，且具有很强的应变能力，是个不可多得的人才。钱庄还没有开业，资金周转都没到位，胡雪岩就决定给刘庆生一年二百两银子的薪水，还不包括年终的“花红”，而且在决定之后就预付了一年的工资。</a:t>
            </a:r>
            <a:endParaRPr lang="zh-CN" altLang="zh-CN" sz="1600" b="1" dirty="0">
              <a:solidFill>
                <a:srgbClr val="E67819"/>
              </a:solidFill>
              <a:latin typeface="微软雅黑" pitchFamily="34" charset="-122"/>
              <a:ea typeface="微软雅黑" pitchFamily="34" charset="-122"/>
            </a:endParaRPr>
          </a:p>
        </p:txBody>
      </p:sp>
      <p:sp>
        <p:nvSpPr>
          <p:cNvPr id="11" name="TextBox 6"/>
          <p:cNvSpPr txBox="1"/>
          <p:nvPr/>
        </p:nvSpPr>
        <p:spPr>
          <a:xfrm>
            <a:off x="1351478" y="4493327"/>
            <a:ext cx="5032555" cy="1052596"/>
          </a:xfrm>
          <a:prstGeom prst="rect">
            <a:avLst/>
          </a:prstGeom>
          <a:noFill/>
        </p:spPr>
        <p:txBody>
          <a:bodyPr wrap="square" rtlCol="0">
            <a:spAutoFit/>
          </a:bodyPr>
          <a:lstStyle/>
          <a:p>
            <a:pPr>
              <a:lnSpc>
                <a:spcPct val="130000"/>
              </a:lnSpc>
            </a:pPr>
            <a:r>
              <a:rPr lang="zh-CN" altLang="en-US" sz="1600" dirty="0">
                <a:solidFill>
                  <a:srgbClr val="5F5E5C"/>
                </a:solidFill>
                <a:latin typeface="微软雅黑" pitchFamily="34" charset="-122"/>
                <a:ea typeface="微软雅黑" pitchFamily="34" charset="-122"/>
              </a:rPr>
              <a:t>当时杭州城内，保持每顿荤素都有，冬夏绸布皆备的生活水准，一个八口之家一个月吃穿住的全部花费也不过十几两银子。</a:t>
            </a:r>
            <a:endParaRPr lang="zh-CN" altLang="en-US" sz="1600" b="1" dirty="0">
              <a:solidFill>
                <a:srgbClr val="E67819"/>
              </a:solidFill>
              <a:latin typeface="微软雅黑" pitchFamily="34" charset="-122"/>
              <a:ea typeface="微软雅黑" pitchFamily="34" charset="-122"/>
            </a:endParaRPr>
          </a:p>
        </p:txBody>
      </p:sp>
      <p:sp>
        <p:nvSpPr>
          <p:cNvPr id="13" name="矩形 12"/>
          <p:cNvSpPr/>
          <p:nvPr/>
        </p:nvSpPr>
        <p:spPr>
          <a:xfrm>
            <a:off x="1351477" y="1207431"/>
            <a:ext cx="108000" cy="396000"/>
          </a:xfrm>
          <a:prstGeom prst="rect">
            <a:avLst/>
          </a:prstGeom>
          <a:solidFill>
            <a:srgbClr val="8BA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1482836" y="1196752"/>
            <a:ext cx="4785193" cy="452432"/>
          </a:xfrm>
          <a:prstGeom prst="rect">
            <a:avLst/>
          </a:prstGeom>
          <a:noFill/>
        </p:spPr>
        <p:txBody>
          <a:bodyPr wrap="square" rtlCol="0">
            <a:spAutoFit/>
          </a:bodyPr>
          <a:lstStyle/>
          <a:p>
            <a:pPr>
              <a:lnSpc>
                <a:spcPct val="130000"/>
              </a:lnSpc>
            </a:pPr>
            <a:r>
              <a:rPr lang="en-US" altLang="zh-CN" dirty="0">
                <a:solidFill>
                  <a:srgbClr val="5F5E5C"/>
                </a:solidFill>
                <a:latin typeface="华康俪金黑W8(P)" panose="020B0800000000000000" pitchFamily="34" charset="-122"/>
                <a:ea typeface="华康俪金黑W8(P)" panose="020B0800000000000000" pitchFamily="34" charset="-122"/>
              </a:rPr>
              <a:t>【</a:t>
            </a:r>
            <a:r>
              <a:rPr lang="zh-CN" altLang="en-US" dirty="0">
                <a:solidFill>
                  <a:srgbClr val="5F5E5C"/>
                </a:solidFill>
                <a:latin typeface="华康俪金黑W8(P)" panose="020B0800000000000000" pitchFamily="34" charset="-122"/>
                <a:ea typeface="华康俪金黑W8(P)" panose="020B0800000000000000" pitchFamily="34" charset="-122"/>
              </a:rPr>
              <a:t>案例：胡雪岩大手笔留人</a:t>
            </a:r>
            <a:r>
              <a:rPr lang="en-US" altLang="zh-CN" dirty="0">
                <a:solidFill>
                  <a:srgbClr val="5F5E5C"/>
                </a:solidFill>
                <a:latin typeface="华康俪金黑W8(P)" panose="020B0800000000000000" pitchFamily="34" charset="-122"/>
                <a:ea typeface="华康俪金黑W8(P)" panose="020B0800000000000000" pitchFamily="34" charset="-122"/>
              </a:rPr>
              <a:t>】</a:t>
            </a:r>
            <a:endParaRPr lang="zh-CN" altLang="en-US" dirty="0">
              <a:solidFill>
                <a:srgbClr val="5F5E5C"/>
              </a:solidFill>
              <a:latin typeface="华康俪金黑W8(P)" panose="020B0800000000000000" pitchFamily="34" charset="-122"/>
              <a:ea typeface="华康俪金黑W8(P)" panose="020B0800000000000000" pitchFamily="34" charset="-122"/>
            </a:endParaRPr>
          </a:p>
        </p:txBody>
      </p:sp>
      <p:grpSp>
        <p:nvGrpSpPr>
          <p:cNvPr id="15" name="组合 14"/>
          <p:cNvGrpSpPr/>
          <p:nvPr/>
        </p:nvGrpSpPr>
        <p:grpSpPr>
          <a:xfrm>
            <a:off x="191344" y="838301"/>
            <a:ext cx="1008112" cy="1008112"/>
            <a:chOff x="192931" y="838301"/>
            <a:chExt cx="1008112" cy="1008112"/>
          </a:xfrm>
        </p:grpSpPr>
        <p:sp>
          <p:nvSpPr>
            <p:cNvPr id="16" name="椭圆 15"/>
            <p:cNvSpPr/>
            <p:nvPr/>
          </p:nvSpPr>
          <p:spPr>
            <a:xfrm>
              <a:off x="192931" y="838301"/>
              <a:ext cx="1008112" cy="1008112"/>
            </a:xfrm>
            <a:prstGeom prst="ellipse">
              <a:avLst/>
            </a:prstGeom>
            <a:solidFill>
              <a:srgbClr val="8BAB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p:cNvSpPr txBox="1"/>
            <p:nvPr/>
          </p:nvSpPr>
          <p:spPr>
            <a:xfrm rot="20331793">
              <a:off x="194283" y="1049969"/>
              <a:ext cx="1005403" cy="584775"/>
            </a:xfrm>
            <a:prstGeom prst="rect">
              <a:avLst/>
            </a:prstGeom>
            <a:noFill/>
          </p:spPr>
          <p:txBody>
            <a:bodyPr wrap="none" rtlCol="0">
              <a:spAutoFit/>
            </a:bodyPr>
            <a:lstStyle/>
            <a:p>
              <a:r>
                <a:rPr lang="zh-CN" altLang="en-US" sz="3200" dirty="0">
                  <a:solidFill>
                    <a:schemeClr val="bg1"/>
                  </a:solidFill>
                  <a:latin typeface="华康俪金黑W8(P)" panose="020B0800000000000000" pitchFamily="34" charset="-122"/>
                  <a:ea typeface="华康俪金黑W8(P)" panose="020B0800000000000000" pitchFamily="34" charset="-122"/>
                </a:rPr>
                <a:t>案例</a:t>
              </a:r>
            </a:p>
          </p:txBody>
        </p:sp>
      </p:grpSp>
      <p:sp>
        <p:nvSpPr>
          <p:cNvPr id="19" name="TextBox 6"/>
          <p:cNvSpPr txBox="1"/>
          <p:nvPr/>
        </p:nvSpPr>
        <p:spPr>
          <a:xfrm>
            <a:off x="6528049" y="2060848"/>
            <a:ext cx="5184576" cy="1052596"/>
          </a:xfrm>
          <a:prstGeom prst="rect">
            <a:avLst/>
          </a:prstGeom>
          <a:noFill/>
        </p:spPr>
        <p:txBody>
          <a:bodyPr wrap="square" rtlCol="0">
            <a:spAutoFit/>
          </a:bodyPr>
          <a:lstStyle/>
          <a:p>
            <a:pPr>
              <a:lnSpc>
                <a:spcPct val="130000"/>
              </a:lnSpc>
            </a:pPr>
            <a:r>
              <a:rPr lang="zh-CN" altLang="en-US" sz="1600" dirty="0">
                <a:solidFill>
                  <a:srgbClr val="5F5E5C"/>
                </a:solidFill>
                <a:latin typeface="微软雅黑" pitchFamily="34" charset="-122"/>
                <a:ea typeface="微软雅黑" pitchFamily="34" charset="-122"/>
              </a:rPr>
              <a:t>刘庆生原先当伙计时的收入每月不到二两银子，不用说，胡雪岩一年二百两的银子。真是高薪聘请了，一下子就打动了刘庆生的心。</a:t>
            </a:r>
            <a:endParaRPr lang="zh-CN" altLang="en-US" sz="1600" b="1" dirty="0">
              <a:solidFill>
                <a:srgbClr val="E67819"/>
              </a:solidFill>
              <a:latin typeface="微软雅黑" pitchFamily="34" charset="-122"/>
              <a:ea typeface="微软雅黑" pitchFamily="34" charset="-122"/>
            </a:endParaRPr>
          </a:p>
        </p:txBody>
      </p:sp>
      <p:sp>
        <p:nvSpPr>
          <p:cNvPr id="20" name="TextBox 6"/>
          <p:cNvSpPr txBox="1"/>
          <p:nvPr/>
        </p:nvSpPr>
        <p:spPr>
          <a:xfrm>
            <a:off x="6528049" y="3212976"/>
            <a:ext cx="5184576" cy="2332946"/>
          </a:xfrm>
          <a:prstGeom prst="rect">
            <a:avLst/>
          </a:prstGeom>
          <a:noFill/>
        </p:spPr>
        <p:txBody>
          <a:bodyPr wrap="square" rtlCol="0">
            <a:spAutoFit/>
          </a:bodyPr>
          <a:lstStyle/>
          <a:p>
            <a:pPr>
              <a:lnSpc>
                <a:spcPct val="130000"/>
              </a:lnSpc>
            </a:pPr>
            <a:r>
              <a:rPr lang="zh-CN" altLang="en-US" sz="1600" dirty="0">
                <a:solidFill>
                  <a:srgbClr val="5F5E5C"/>
                </a:solidFill>
                <a:latin typeface="微软雅黑" pitchFamily="34" charset="-122"/>
                <a:ea typeface="微软雅黑" pitchFamily="34" charset="-122"/>
              </a:rPr>
              <a:t>当胡雪岩把预付的一年薪水二百两银子拿出来的时候，刘庆生激动地说：“胡先生，您这样待人，说实话。我听都没听说过。胡先生您吩咐好了，您怎么说我怎么干</a:t>
            </a:r>
            <a:r>
              <a:rPr lang="en-US" altLang="zh-CN" sz="1600" dirty="0">
                <a:solidFill>
                  <a:srgbClr val="5F5E5C"/>
                </a:solidFill>
                <a:latin typeface="微软雅黑" pitchFamily="34" charset="-122"/>
                <a:ea typeface="微软雅黑" pitchFamily="34" charset="-122"/>
              </a:rPr>
              <a:t>!”</a:t>
            </a:r>
            <a:r>
              <a:rPr lang="zh-CN" altLang="en-US" sz="1600" dirty="0">
                <a:solidFill>
                  <a:srgbClr val="5F5E5C"/>
                </a:solidFill>
                <a:latin typeface="微软雅黑" pitchFamily="34" charset="-122"/>
                <a:ea typeface="微软雅黑" pitchFamily="34" charset="-122"/>
              </a:rPr>
              <a:t>胡雪岩的慷慨一下子安定了刘庆生的心。有了这一年二百两银子，刘庆生将留在家乡的母亲妻儿接来杭州同住，上可以孝敬于老人，下可以尽责于儿女，这样也就再无后顾之忧。可以全心全意打理钱庄的生意了。</a:t>
            </a:r>
            <a:endParaRPr lang="zh-CN" altLang="en-US" sz="1600" b="1" dirty="0">
              <a:solidFill>
                <a:srgbClr val="E67819"/>
              </a:solidFill>
              <a:latin typeface="微软雅黑" pitchFamily="34" charset="-122"/>
              <a:ea typeface="微软雅黑" pitchFamily="34" charset="-122"/>
            </a:endParaRPr>
          </a:p>
        </p:txBody>
      </p:sp>
      <p:sp>
        <p:nvSpPr>
          <p:cNvPr id="21" name="矩形 20"/>
          <p:cNvSpPr/>
          <p:nvPr/>
        </p:nvSpPr>
        <p:spPr>
          <a:xfrm>
            <a:off x="6407420" y="2142585"/>
            <a:ext cx="45719" cy="3312000"/>
          </a:xfrm>
          <a:prstGeom prst="rect">
            <a:avLst/>
          </a:prstGeom>
          <a:solidFill>
            <a:srgbClr val="8BA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8BAB00"/>
              </a:solidFill>
            </a:endParaRPr>
          </a:p>
        </p:txBody>
      </p:sp>
    </p:spTree>
    <p:extLst>
      <p:ext uri="{BB962C8B-B14F-4D97-AF65-F5344CB8AC3E}">
        <p14:creationId xmlns:p14="http://schemas.microsoft.com/office/powerpoint/2010/main" val="5479114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6" decel="10000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1+#ppt_w/2"/>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3" decel="10000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1+#ppt_w/2"/>
                                          </p:val>
                                        </p:tav>
                                        <p:tav tm="100000">
                                          <p:val>
                                            <p:strVal val="#ppt_x"/>
                                          </p:val>
                                        </p:tav>
                                      </p:tavLst>
                                    </p:anim>
                                    <p:anim calcmode="lin" valueType="num">
                                      <p:cBhvr additive="base">
                                        <p:cTn id="12" dur="500" fill="hold"/>
                                        <p:tgtEl>
                                          <p:spTgt spid="11"/>
                                        </p:tgtEl>
                                        <p:attrNameLst>
                                          <p:attrName>ppt_y</p:attrName>
                                        </p:attrNameLst>
                                      </p:cBhvr>
                                      <p:tavLst>
                                        <p:tav tm="0">
                                          <p:val>
                                            <p:strVal val="0-#ppt_h/2"/>
                                          </p:val>
                                        </p:tav>
                                        <p:tav tm="100000">
                                          <p:val>
                                            <p:strVal val="#ppt_y"/>
                                          </p:val>
                                        </p:tav>
                                      </p:tavLst>
                                    </p:anim>
                                  </p:childTnLst>
                                </p:cTn>
                              </p:par>
                              <p:par>
                                <p:cTn id="13" presetID="2" presetClass="entr" presetSubtype="12" decel="10000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anim calcmode="lin" valueType="num">
                                      <p:cBhvr additive="base">
                                        <p:cTn id="15" dur="500" fill="hold"/>
                                        <p:tgtEl>
                                          <p:spTgt spid="19"/>
                                        </p:tgtEl>
                                        <p:attrNameLst>
                                          <p:attrName>ppt_x</p:attrName>
                                        </p:attrNameLst>
                                      </p:cBhvr>
                                      <p:tavLst>
                                        <p:tav tm="0">
                                          <p:val>
                                            <p:strVal val="0-#ppt_w/2"/>
                                          </p:val>
                                        </p:tav>
                                        <p:tav tm="100000">
                                          <p:val>
                                            <p:strVal val="#ppt_x"/>
                                          </p:val>
                                        </p:tav>
                                      </p:tavLst>
                                    </p:anim>
                                    <p:anim calcmode="lin" valueType="num">
                                      <p:cBhvr additive="base">
                                        <p:cTn id="16" dur="500" fill="hold"/>
                                        <p:tgtEl>
                                          <p:spTgt spid="19"/>
                                        </p:tgtEl>
                                        <p:attrNameLst>
                                          <p:attrName>ppt_y</p:attrName>
                                        </p:attrNameLst>
                                      </p:cBhvr>
                                      <p:tavLst>
                                        <p:tav tm="0">
                                          <p:val>
                                            <p:strVal val="1+#ppt_h/2"/>
                                          </p:val>
                                        </p:tav>
                                        <p:tav tm="100000">
                                          <p:val>
                                            <p:strVal val="#ppt_y"/>
                                          </p:val>
                                        </p:tav>
                                      </p:tavLst>
                                    </p:anim>
                                  </p:childTnLst>
                                </p:cTn>
                              </p:par>
                              <p:par>
                                <p:cTn id="17" presetID="2" presetClass="entr" presetSubtype="8" decel="10000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anim calcmode="lin" valueType="num">
                                      <p:cBhvr additive="base">
                                        <p:cTn id="19" dur="500" fill="hold"/>
                                        <p:tgtEl>
                                          <p:spTgt spid="20"/>
                                        </p:tgtEl>
                                        <p:attrNameLst>
                                          <p:attrName>ppt_x</p:attrName>
                                        </p:attrNameLst>
                                      </p:cBhvr>
                                      <p:tavLst>
                                        <p:tav tm="0">
                                          <p:val>
                                            <p:strVal val="0-#ppt_w/2"/>
                                          </p:val>
                                        </p:tav>
                                        <p:tav tm="100000">
                                          <p:val>
                                            <p:strVal val="#ppt_x"/>
                                          </p:val>
                                        </p:tav>
                                      </p:tavLst>
                                    </p:anim>
                                    <p:anim calcmode="lin" valueType="num">
                                      <p:cBhvr additive="base">
                                        <p:cTn id="20" dur="500" fill="hold"/>
                                        <p:tgtEl>
                                          <p:spTgt spid="20"/>
                                        </p:tgtEl>
                                        <p:attrNameLst>
                                          <p:attrName>ppt_y</p:attrName>
                                        </p:attrNameLst>
                                      </p:cBhvr>
                                      <p:tavLst>
                                        <p:tav tm="0">
                                          <p:val>
                                            <p:strVal val="#ppt_y"/>
                                          </p:val>
                                        </p:tav>
                                        <p:tav tm="100000">
                                          <p:val>
                                            <p:strVal val="#ppt_y"/>
                                          </p:val>
                                        </p:tav>
                                      </p:tavLst>
                                    </p:anim>
                                  </p:childTnLst>
                                </p:cTn>
                              </p:par>
                            </p:childTnLst>
                          </p:cTn>
                        </p:par>
                        <p:par>
                          <p:cTn id="21" fill="hold">
                            <p:stCondLst>
                              <p:cond delay="500"/>
                            </p:stCondLst>
                            <p:childTnLst>
                              <p:par>
                                <p:cTn id="22" presetID="10" presetClass="entr" presetSubtype="0" fill="hold" grpId="0" nodeType="after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fade">
                                      <p:cBhvr>
                                        <p:cTn id="24" dur="25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9" grpId="0"/>
      <p:bldP spid="20" grpId="0"/>
      <p:bldP spid="21"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860968" y="2276872"/>
            <a:ext cx="4856474" cy="3239268"/>
          </a:xfrm>
          <a:prstGeom prst="rect">
            <a:avLst/>
          </a:prstGeom>
          <a:ln w="28575">
            <a:solidFill>
              <a:schemeClr val="bg1"/>
            </a:solidFill>
          </a:ln>
          <a:effectLst>
            <a:outerShdw blurRad="50800" dist="38100" dir="2700000" algn="tl" rotWithShape="0">
              <a:prstClr val="black">
                <a:alpha val="40000"/>
              </a:prstClr>
            </a:outerShdw>
          </a:effectLst>
        </p:spPr>
      </p:pic>
      <p:sp>
        <p:nvSpPr>
          <p:cNvPr id="10" name="TextBox 6"/>
          <p:cNvSpPr txBox="1"/>
          <p:nvPr/>
        </p:nvSpPr>
        <p:spPr>
          <a:xfrm>
            <a:off x="1343472" y="2204865"/>
            <a:ext cx="5301580" cy="1692771"/>
          </a:xfrm>
          <a:prstGeom prst="rect">
            <a:avLst/>
          </a:prstGeom>
          <a:noFill/>
        </p:spPr>
        <p:txBody>
          <a:bodyPr wrap="square" rtlCol="0">
            <a:spAutoFit/>
          </a:bodyPr>
          <a:lstStyle/>
          <a:p>
            <a:pPr>
              <a:lnSpc>
                <a:spcPct val="130000"/>
              </a:lnSpc>
            </a:pPr>
            <a:r>
              <a:rPr lang="en-US" altLang="zh-CN" sz="1600" dirty="0">
                <a:solidFill>
                  <a:srgbClr val="5F5E5C"/>
                </a:solidFill>
                <a:latin typeface="微软雅黑" pitchFamily="34" charset="-122"/>
                <a:ea typeface="微软雅黑" pitchFamily="34" charset="-122"/>
              </a:rPr>
              <a:t>2003</a:t>
            </a:r>
            <a:r>
              <a:rPr lang="zh-CN" altLang="en-US" sz="1600" dirty="0">
                <a:solidFill>
                  <a:srgbClr val="5F5E5C"/>
                </a:solidFill>
                <a:latin typeface="微软雅黑" pitchFamily="34" charset="-122"/>
                <a:ea typeface="微软雅黑" pitchFamily="34" charset="-122"/>
              </a:rPr>
              <a:t>年下半年和</a:t>
            </a:r>
            <a:r>
              <a:rPr lang="en-US" altLang="zh-CN" sz="1600" dirty="0">
                <a:solidFill>
                  <a:srgbClr val="5F5E5C"/>
                </a:solidFill>
                <a:latin typeface="微软雅黑" pitchFamily="34" charset="-122"/>
                <a:ea typeface="微软雅黑" pitchFamily="34" charset="-122"/>
              </a:rPr>
              <a:t>2004</a:t>
            </a:r>
            <a:r>
              <a:rPr lang="zh-CN" altLang="en-US" sz="1600" dirty="0">
                <a:solidFill>
                  <a:srgbClr val="5F5E5C"/>
                </a:solidFill>
                <a:latin typeface="微软雅黑" pitchFamily="34" charset="-122"/>
                <a:ea typeface="微软雅黑" pitchFamily="34" charset="-122"/>
              </a:rPr>
              <a:t>年上半年，由于原材料大幅度涨价，导致方便面行业出现行业性的亏损，某企业开始大幅度降低员工待遇，待遇一降许多员工纷纷辞职，后来行业情况一转暖，企业开始盈利，但是企业却出现了人才严重短缺，企业的扩张步伐受到了严重障碍。</a:t>
            </a:r>
            <a:endParaRPr lang="zh-CN" altLang="zh-CN" sz="1600" b="1" dirty="0">
              <a:solidFill>
                <a:srgbClr val="E67819"/>
              </a:solidFill>
              <a:latin typeface="微软雅黑" pitchFamily="34" charset="-122"/>
              <a:ea typeface="微软雅黑" pitchFamily="34" charset="-122"/>
            </a:endParaRPr>
          </a:p>
        </p:txBody>
      </p:sp>
      <p:sp>
        <p:nvSpPr>
          <p:cNvPr id="11" name="TextBox 6"/>
          <p:cNvSpPr txBox="1"/>
          <p:nvPr/>
        </p:nvSpPr>
        <p:spPr>
          <a:xfrm>
            <a:off x="1351476" y="3969644"/>
            <a:ext cx="5293162" cy="1692771"/>
          </a:xfrm>
          <a:prstGeom prst="rect">
            <a:avLst/>
          </a:prstGeom>
          <a:noFill/>
        </p:spPr>
        <p:txBody>
          <a:bodyPr wrap="square" rtlCol="0">
            <a:spAutoFit/>
          </a:bodyPr>
          <a:lstStyle/>
          <a:p>
            <a:pPr>
              <a:lnSpc>
                <a:spcPct val="130000"/>
              </a:lnSpc>
            </a:pPr>
            <a:r>
              <a:rPr lang="zh-CN" altLang="en-US" sz="1600" dirty="0">
                <a:solidFill>
                  <a:srgbClr val="5F5E5C"/>
                </a:solidFill>
                <a:latin typeface="微软雅黑" pitchFamily="34" charset="-122"/>
                <a:ea typeface="微软雅黑" pitchFamily="34" charset="-122"/>
              </a:rPr>
              <a:t>企业在经营时难免会有时出现经营不善的局面，但是企业一旦出现亏损，压缩成本、降低费用是无可厚非的。但是</a:t>
            </a:r>
            <a:r>
              <a:rPr lang="zh-CN" altLang="en-US" sz="1600" b="1" dirty="0">
                <a:solidFill>
                  <a:srgbClr val="FF0000"/>
                </a:solidFill>
                <a:latin typeface="微软雅黑" pitchFamily="34" charset="-122"/>
                <a:ea typeface="微软雅黑" pitchFamily="34" charset="-122"/>
              </a:rPr>
              <a:t>许多企业在企业亏损时，首先把降低员工的待遇放在了重要位置</a:t>
            </a:r>
            <a:r>
              <a:rPr lang="zh-CN" altLang="en-US" sz="1600" dirty="0">
                <a:solidFill>
                  <a:srgbClr val="5F5E5C"/>
                </a:solidFill>
                <a:latin typeface="微软雅黑" pitchFamily="34" charset="-122"/>
                <a:ea typeface="微软雅黑" pitchFamily="34" charset="-122"/>
              </a:rPr>
              <a:t>，结果是员工待遇降了，也节省了一定费用，不过等企业开始盈利时，员工也流失的差不多了。</a:t>
            </a:r>
            <a:endParaRPr lang="zh-CN" altLang="en-US" sz="1600" b="1" dirty="0">
              <a:solidFill>
                <a:srgbClr val="E67819"/>
              </a:solidFill>
              <a:latin typeface="微软雅黑" pitchFamily="34" charset="-122"/>
              <a:ea typeface="微软雅黑" pitchFamily="34" charset="-122"/>
            </a:endParaRPr>
          </a:p>
        </p:txBody>
      </p:sp>
      <p:sp>
        <p:nvSpPr>
          <p:cNvPr id="13" name="矩形 12"/>
          <p:cNvSpPr/>
          <p:nvPr/>
        </p:nvSpPr>
        <p:spPr>
          <a:xfrm>
            <a:off x="1351477" y="1207431"/>
            <a:ext cx="108000" cy="396000"/>
          </a:xfrm>
          <a:prstGeom prst="rect">
            <a:avLst/>
          </a:prstGeom>
          <a:solidFill>
            <a:srgbClr val="8BA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1482835" y="1196752"/>
            <a:ext cx="4924584" cy="452432"/>
          </a:xfrm>
          <a:prstGeom prst="rect">
            <a:avLst/>
          </a:prstGeom>
          <a:noFill/>
        </p:spPr>
        <p:txBody>
          <a:bodyPr wrap="square" rtlCol="0">
            <a:spAutoFit/>
          </a:bodyPr>
          <a:lstStyle/>
          <a:p>
            <a:pPr>
              <a:lnSpc>
                <a:spcPct val="130000"/>
              </a:lnSpc>
            </a:pPr>
            <a:r>
              <a:rPr lang="en-US" altLang="zh-CN" dirty="0">
                <a:solidFill>
                  <a:srgbClr val="5F5E5C"/>
                </a:solidFill>
                <a:latin typeface="华康俪金黑W8(P)" panose="020B0800000000000000" pitchFamily="34" charset="-122"/>
                <a:ea typeface="华康俪金黑W8(P)" panose="020B0800000000000000" pitchFamily="34" charset="-122"/>
              </a:rPr>
              <a:t>【</a:t>
            </a:r>
            <a:r>
              <a:rPr lang="zh-CN" altLang="en-US" dirty="0">
                <a:solidFill>
                  <a:srgbClr val="5F5E5C"/>
                </a:solidFill>
                <a:latin typeface="华康俪金黑W8(P)" panose="020B0800000000000000" pitchFamily="34" charset="-122"/>
                <a:ea typeface="华康俪金黑W8(P)" panose="020B0800000000000000" pitchFamily="34" charset="-122"/>
              </a:rPr>
              <a:t>案例：不要在企业亏损时拿员工待遇说事</a:t>
            </a:r>
            <a:r>
              <a:rPr lang="en-US" altLang="zh-CN" dirty="0">
                <a:solidFill>
                  <a:srgbClr val="5F5E5C"/>
                </a:solidFill>
                <a:latin typeface="华康俪金黑W8(P)" panose="020B0800000000000000" pitchFamily="34" charset="-122"/>
                <a:ea typeface="华康俪金黑W8(P)" panose="020B0800000000000000" pitchFamily="34" charset="-122"/>
              </a:rPr>
              <a:t>】</a:t>
            </a:r>
            <a:endParaRPr lang="zh-CN" altLang="en-US" dirty="0">
              <a:solidFill>
                <a:srgbClr val="5F5E5C"/>
              </a:solidFill>
              <a:latin typeface="华康俪金黑W8(P)" panose="020B0800000000000000" pitchFamily="34" charset="-122"/>
              <a:ea typeface="华康俪金黑W8(P)" panose="020B0800000000000000" pitchFamily="34" charset="-122"/>
            </a:endParaRPr>
          </a:p>
        </p:txBody>
      </p:sp>
      <p:grpSp>
        <p:nvGrpSpPr>
          <p:cNvPr id="15" name="组合 14"/>
          <p:cNvGrpSpPr/>
          <p:nvPr/>
        </p:nvGrpSpPr>
        <p:grpSpPr>
          <a:xfrm>
            <a:off x="191344" y="838301"/>
            <a:ext cx="1008112" cy="1008112"/>
            <a:chOff x="192931" y="838301"/>
            <a:chExt cx="1008112" cy="1008112"/>
          </a:xfrm>
        </p:grpSpPr>
        <p:sp>
          <p:nvSpPr>
            <p:cNvPr id="16" name="椭圆 15"/>
            <p:cNvSpPr/>
            <p:nvPr/>
          </p:nvSpPr>
          <p:spPr>
            <a:xfrm>
              <a:off x="192931" y="838301"/>
              <a:ext cx="1008112" cy="1008112"/>
            </a:xfrm>
            <a:prstGeom prst="ellipse">
              <a:avLst/>
            </a:prstGeom>
            <a:solidFill>
              <a:srgbClr val="8BAB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p:cNvSpPr txBox="1"/>
            <p:nvPr/>
          </p:nvSpPr>
          <p:spPr>
            <a:xfrm rot="20331793">
              <a:off x="194283" y="1049969"/>
              <a:ext cx="1005403" cy="584775"/>
            </a:xfrm>
            <a:prstGeom prst="rect">
              <a:avLst/>
            </a:prstGeom>
            <a:noFill/>
          </p:spPr>
          <p:txBody>
            <a:bodyPr wrap="none" rtlCol="0">
              <a:spAutoFit/>
            </a:bodyPr>
            <a:lstStyle/>
            <a:p>
              <a:r>
                <a:rPr lang="zh-CN" altLang="en-US" sz="3200" dirty="0">
                  <a:solidFill>
                    <a:schemeClr val="bg1"/>
                  </a:solidFill>
                  <a:latin typeface="华康俪金黑W8(P)" panose="020B0800000000000000" pitchFamily="34" charset="-122"/>
                  <a:ea typeface="华康俪金黑W8(P)" panose="020B0800000000000000" pitchFamily="34" charset="-122"/>
                </a:rPr>
                <a:t>案例</a:t>
              </a:r>
            </a:p>
          </p:txBody>
        </p:sp>
      </p:grpSp>
    </p:spTree>
    <p:extLst>
      <p:ext uri="{BB962C8B-B14F-4D97-AF65-F5344CB8AC3E}">
        <p14:creationId xmlns:p14="http://schemas.microsoft.com/office/powerpoint/2010/main" val="36015592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1+#ppt_w/2"/>
                                          </p:val>
                                        </p:tav>
                                        <p:tav tm="100000">
                                          <p:val>
                                            <p:strVal val="#ppt_x"/>
                                          </p:val>
                                        </p:tav>
                                      </p:tavLst>
                                    </p:anim>
                                    <p:anim calcmode="lin" valueType="num">
                                      <p:cBhvr additive="base">
                                        <p:cTn id="12"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1285920" y="3429000"/>
            <a:ext cx="9850641" cy="2304256"/>
          </a:xfrm>
          <a:prstGeom prst="rect">
            <a:avLst/>
          </a:prstGeom>
          <a:solidFill>
            <a:srgbClr val="FF85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TextBox 2"/>
          <p:cNvSpPr txBox="1">
            <a:spLocks noChangeArrowheads="1"/>
          </p:cNvSpPr>
          <p:nvPr/>
        </p:nvSpPr>
        <p:spPr bwMode="auto">
          <a:xfrm>
            <a:off x="1415480" y="3469993"/>
            <a:ext cx="9628658" cy="2169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lnSpc>
                <a:spcPct val="130000"/>
              </a:lnSpc>
              <a:spcAft>
                <a:spcPts val="600"/>
              </a:spcAft>
            </a:pPr>
            <a:r>
              <a:rPr lang="zh-CN" altLang="en-US" sz="2000" b="1" dirty="0">
                <a:solidFill>
                  <a:schemeClr val="bg1"/>
                </a:solidFill>
                <a:latin typeface="微软雅黑" pitchFamily="34" charset="-122"/>
                <a:ea typeface="微软雅黑" pitchFamily="34" charset="-122"/>
              </a:rPr>
              <a:t>故事：齐桓公的“庭燎之礼”</a:t>
            </a:r>
            <a:r>
              <a:rPr lang="en-US" altLang="zh-CN" sz="2000" b="1" dirty="0">
                <a:solidFill>
                  <a:schemeClr val="bg1"/>
                </a:solidFill>
                <a:latin typeface="微软雅黑" pitchFamily="34" charset="-122"/>
                <a:ea typeface="微软雅黑" pitchFamily="34" charset="-122"/>
              </a:rPr>
              <a:t>】</a:t>
            </a:r>
          </a:p>
          <a:p>
            <a:pPr eaLnBrk="1" hangingPunct="1">
              <a:lnSpc>
                <a:spcPct val="130000"/>
              </a:lnSpc>
              <a:spcAft>
                <a:spcPts val="600"/>
              </a:spcAft>
            </a:pPr>
            <a:r>
              <a:rPr lang="zh-CN" altLang="en-US" sz="1600" dirty="0">
                <a:solidFill>
                  <a:schemeClr val="bg1"/>
                </a:solidFill>
                <a:latin typeface="微软雅黑" pitchFamily="34" charset="-122"/>
                <a:ea typeface="微软雅黑" pitchFamily="34" charset="-122"/>
              </a:rPr>
              <a:t>齐桓公为了吸引外国的人才，开出高官厚禄，派人到各个诸侯国里四处招聘。他还下令在齐国的国内每</a:t>
            </a:r>
            <a:r>
              <a:rPr lang="en-US" altLang="zh-CN" sz="1600" dirty="0">
                <a:solidFill>
                  <a:schemeClr val="bg1"/>
                </a:solidFill>
                <a:latin typeface="微软雅黑" pitchFamily="34" charset="-122"/>
                <a:ea typeface="微软雅黑" pitchFamily="34" charset="-122"/>
              </a:rPr>
              <a:t>30</a:t>
            </a:r>
            <a:r>
              <a:rPr lang="zh-CN" altLang="en-US" sz="1600" dirty="0">
                <a:solidFill>
                  <a:schemeClr val="bg1"/>
                </a:solidFill>
                <a:latin typeface="微软雅黑" pitchFamily="34" charset="-122"/>
                <a:ea typeface="微软雅黑" pitchFamily="34" charset="-122"/>
              </a:rPr>
              <a:t>里设立一个驿站，驿站里备上充足的食物。只要外国的人才到齐国来，驿站会用专车给他们运行李，帮他们喂马，免费提供食宿。要是驿站的管理员服务得不好就要被治罪。为了能随时接待新晋的人才，吕小白在宫廷里通宵点亮火炬。只要有人才来了，不管是在大半夜，齐桓公都会起床来对他进行面试。这一举措被史书称为“庭燎之礼”。</a:t>
            </a:r>
            <a:endParaRPr lang="zh-CN" altLang="en-US" dirty="0">
              <a:solidFill>
                <a:schemeClr val="bg1"/>
              </a:solidFill>
            </a:endParaRPr>
          </a:p>
        </p:txBody>
      </p:sp>
      <p:grpSp>
        <p:nvGrpSpPr>
          <p:cNvPr id="2" name="组合 1"/>
          <p:cNvGrpSpPr/>
          <p:nvPr/>
        </p:nvGrpSpPr>
        <p:grpSpPr>
          <a:xfrm>
            <a:off x="1254132" y="1216380"/>
            <a:ext cx="6642068" cy="461665"/>
            <a:chOff x="1183711" y="2060848"/>
            <a:chExt cx="6642068" cy="461665"/>
          </a:xfrm>
        </p:grpSpPr>
        <p:sp>
          <p:nvSpPr>
            <p:cNvPr id="4" name="矩形 6"/>
            <p:cNvSpPr>
              <a:spLocks noChangeArrowheads="1"/>
            </p:cNvSpPr>
            <p:nvPr/>
          </p:nvSpPr>
          <p:spPr bwMode="auto">
            <a:xfrm>
              <a:off x="1633091" y="2060848"/>
              <a:ext cx="61926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0000"/>
                </a:lnSpc>
                <a:spcAft>
                  <a:spcPts val="500"/>
                </a:spcAft>
              </a:pPr>
              <a:r>
                <a:rPr lang="zh-CN" altLang="en-US" sz="2000" dirty="0">
                  <a:solidFill>
                    <a:srgbClr val="5F5E5C"/>
                  </a:solidFill>
                  <a:latin typeface="华康俪金黑W8(P)" pitchFamily="34" charset="-122"/>
                  <a:ea typeface="华康俪金黑W8(P)" pitchFamily="34" charset="-122"/>
                </a:rPr>
                <a:t>通过感情稳心</a:t>
              </a:r>
            </a:p>
          </p:txBody>
        </p:sp>
        <p:sp>
          <p:nvSpPr>
            <p:cNvPr id="8" name="TextBox 47"/>
            <p:cNvSpPr txBox="1"/>
            <p:nvPr/>
          </p:nvSpPr>
          <p:spPr>
            <a:xfrm>
              <a:off x="1183711" y="2107014"/>
              <a:ext cx="431528" cy="369332"/>
            </a:xfrm>
            <a:prstGeom prst="rect">
              <a:avLst/>
            </a:prstGeom>
            <a:solidFill>
              <a:srgbClr val="8BAB00"/>
            </a:solidFill>
          </p:spPr>
          <p:txBody>
            <a:bodyPr wrap="none" rtlCol="0">
              <a:spAutoFit/>
            </a:bodyPr>
            <a:lstStyle/>
            <a:p>
              <a:pPr algn="ctr"/>
              <a:r>
                <a:rPr lang="en-US" altLang="zh-CN" dirty="0">
                  <a:solidFill>
                    <a:prstClr val="white"/>
                  </a:solidFill>
                  <a:latin typeface="Impact" pitchFamily="34" charset="0"/>
                  <a:ea typeface="Arial Unicode MS" pitchFamily="34" charset="-122"/>
                  <a:cs typeface="Arial Unicode MS" pitchFamily="34" charset="-122"/>
                </a:rPr>
                <a:t>05</a:t>
              </a:r>
              <a:endParaRPr lang="zh-CN" altLang="en-US" dirty="0">
                <a:solidFill>
                  <a:prstClr val="white"/>
                </a:solidFill>
                <a:latin typeface="Impact" pitchFamily="34" charset="0"/>
                <a:ea typeface="Arial Unicode MS" pitchFamily="34" charset="-122"/>
                <a:cs typeface="Arial Unicode MS" pitchFamily="34" charset="-122"/>
              </a:endParaRPr>
            </a:p>
          </p:txBody>
        </p:sp>
      </p:grpSp>
      <p:sp>
        <p:nvSpPr>
          <p:cNvPr id="12" name="矩形 9"/>
          <p:cNvSpPr>
            <a:spLocks noChangeArrowheads="1"/>
          </p:cNvSpPr>
          <p:nvPr/>
        </p:nvSpPr>
        <p:spPr bwMode="auto">
          <a:xfrm>
            <a:off x="1199456" y="1792444"/>
            <a:ext cx="10225136" cy="412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30000"/>
              </a:lnSpc>
            </a:pPr>
            <a:r>
              <a:rPr lang="zh-CN" altLang="en-US" sz="1600" dirty="0">
                <a:solidFill>
                  <a:srgbClr val="5F5E5C"/>
                </a:solidFill>
                <a:latin typeface="微软雅黑" pitchFamily="34" charset="-122"/>
                <a:ea typeface="微软雅黑" pitchFamily="34" charset="-122"/>
              </a:rPr>
              <a:t>对人才的感情，主要体现在要</a:t>
            </a:r>
            <a:r>
              <a:rPr lang="zh-CN" altLang="en-US" sz="1600" b="1" dirty="0">
                <a:solidFill>
                  <a:srgbClr val="8BAB00"/>
                </a:solidFill>
                <a:latin typeface="微软雅黑" pitchFamily="34" charset="-122"/>
                <a:ea typeface="微软雅黑" pitchFamily="34" charset="-122"/>
              </a:rPr>
              <a:t>重视人才、尊重人才、爱护人才</a:t>
            </a:r>
            <a:r>
              <a:rPr lang="zh-CN" altLang="en-US" sz="1600" dirty="0">
                <a:solidFill>
                  <a:srgbClr val="5F5E5C"/>
                </a:solidFill>
                <a:latin typeface="微软雅黑" pitchFamily="34" charset="-122"/>
                <a:ea typeface="微软雅黑" pitchFamily="34" charset="-122"/>
              </a:rPr>
              <a:t>三个方面。</a:t>
            </a:r>
          </a:p>
        </p:txBody>
      </p:sp>
      <p:sp>
        <p:nvSpPr>
          <p:cNvPr id="18" name="矩形 9"/>
          <p:cNvSpPr>
            <a:spLocks noChangeArrowheads="1"/>
          </p:cNvSpPr>
          <p:nvPr/>
        </p:nvSpPr>
        <p:spPr bwMode="auto">
          <a:xfrm>
            <a:off x="1199456" y="2312293"/>
            <a:ext cx="10225136" cy="7325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30000"/>
              </a:lnSpc>
            </a:pPr>
            <a:r>
              <a:rPr lang="en-US" altLang="zh-CN" sz="1600" b="1" dirty="0">
                <a:solidFill>
                  <a:srgbClr val="8BAB00"/>
                </a:solidFill>
                <a:latin typeface="微软雅黑" pitchFamily="34" charset="-122"/>
                <a:ea typeface="微软雅黑" pitchFamily="34" charset="-122"/>
              </a:rPr>
              <a:t>1</a:t>
            </a:r>
            <a:r>
              <a:rPr lang="zh-CN" altLang="en-US" sz="1600" b="1" dirty="0">
                <a:solidFill>
                  <a:srgbClr val="8BAB00"/>
                </a:solidFill>
                <a:latin typeface="微软雅黑" pitchFamily="34" charset="-122"/>
                <a:ea typeface="微软雅黑" pitchFamily="34" charset="-122"/>
              </a:rPr>
              <a:t>）重视人才</a:t>
            </a:r>
            <a:r>
              <a:rPr lang="zh-CN" altLang="en-US" sz="1600" dirty="0">
                <a:solidFill>
                  <a:srgbClr val="5F5E5C"/>
                </a:solidFill>
                <a:latin typeface="微软雅黑" pitchFamily="34" charset="-122"/>
                <a:ea typeface="微软雅黑" pitchFamily="34" charset="-122"/>
              </a:rPr>
              <a:t>：比如曹操崇尚周公“一沐三握发，一饭三吐哺，犹恐失天下之士”。并在其短歌行中写道，“山不厌高，海不厌深，周公吐哺，天下归心”。</a:t>
            </a:r>
          </a:p>
        </p:txBody>
      </p:sp>
    </p:spTree>
    <p:extLst>
      <p:ext uri="{BB962C8B-B14F-4D97-AF65-F5344CB8AC3E}">
        <p14:creationId xmlns:p14="http://schemas.microsoft.com/office/powerpoint/2010/main" val="281960052"/>
      </p:ext>
    </p:extLst>
  </p:cSld>
  <p:clrMapOvr>
    <a:masterClrMapping/>
  </p:clrMapOvr>
  <mc:AlternateContent xmlns:mc="http://schemas.openxmlformats.org/markup-compatibility/2006" xmlns:p14="http://schemas.microsoft.com/office/powerpoint/2010/main">
    <mc:Choice Requires="p14">
      <p:transition>
        <p14:pan/>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1+#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8" decel="100000"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0-#ppt_w/2"/>
                                          </p:val>
                                        </p:tav>
                                        <p:tav tm="100000">
                                          <p:val>
                                            <p:strVal val="#ppt_x"/>
                                          </p:val>
                                        </p:tav>
                                      </p:tavLst>
                                    </p:anim>
                                    <p:anim calcmode="lin" valueType="num">
                                      <p:cBhvr additive="base">
                                        <p:cTn id="12" dur="500" fill="hold"/>
                                        <p:tgtEl>
                                          <p:spTgt spid="2"/>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2" presetClass="entr" presetSubtype="4" decel="100000" fill="hold" grpId="0" nodeType="afterEffect">
                                  <p:stCondLst>
                                    <p:cond delay="0"/>
                                  </p:stCondLst>
                                  <p:childTnLst>
                                    <p:set>
                                      <p:cBhvr>
                                        <p:cTn id="15" dur="1" fill="hold">
                                          <p:stCondLst>
                                            <p:cond delay="0"/>
                                          </p:stCondLst>
                                        </p:cTn>
                                        <p:tgtEl>
                                          <p:spTgt spid="18"/>
                                        </p:tgtEl>
                                        <p:attrNameLst>
                                          <p:attrName>style.visibility</p:attrName>
                                        </p:attrNameLst>
                                      </p:cBhvr>
                                      <p:to>
                                        <p:strVal val="visible"/>
                                      </p:to>
                                    </p:set>
                                    <p:anim calcmode="lin" valueType="num">
                                      <p:cBhvr additive="base">
                                        <p:cTn id="16" dur="500" fill="hold"/>
                                        <p:tgtEl>
                                          <p:spTgt spid="18"/>
                                        </p:tgtEl>
                                        <p:attrNameLst>
                                          <p:attrName>ppt_x</p:attrName>
                                        </p:attrNameLst>
                                      </p:cBhvr>
                                      <p:tavLst>
                                        <p:tav tm="0">
                                          <p:val>
                                            <p:strVal val="#ppt_x"/>
                                          </p:val>
                                        </p:tav>
                                        <p:tav tm="100000">
                                          <p:val>
                                            <p:strVal val="#ppt_x"/>
                                          </p:val>
                                        </p:tav>
                                      </p:tavLst>
                                    </p:anim>
                                    <p:anim calcmode="lin" valueType="num">
                                      <p:cBhvr additive="base">
                                        <p:cTn id="17"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8"/>
          <p:cNvSpPr txBox="1"/>
          <p:nvPr/>
        </p:nvSpPr>
        <p:spPr>
          <a:xfrm>
            <a:off x="1343472" y="273348"/>
            <a:ext cx="4608512" cy="369332"/>
          </a:xfrm>
          <a:prstGeom prst="rect">
            <a:avLst/>
          </a:prstGeom>
          <a:noFill/>
        </p:spPr>
        <p:txBody>
          <a:bodyPr wrap="square" rtlCol="0">
            <a:spAutoFit/>
          </a:bodyPr>
          <a:lstStyle/>
          <a:p>
            <a:pPr algn="l"/>
            <a:r>
              <a:rPr lang="zh-CN" altLang="en-US" dirty="0">
                <a:solidFill>
                  <a:schemeClr val="bg1"/>
                </a:solidFill>
                <a:latin typeface="微软雅黑" panose="020B0503020204020204" pitchFamily="34" charset="-122"/>
                <a:ea typeface="微软雅黑" panose="020B0503020204020204" pitchFamily="34" charset="-122"/>
              </a:rPr>
              <a:t>第二节    人才的标准</a:t>
            </a:r>
          </a:p>
        </p:txBody>
      </p:sp>
      <p:sp>
        <p:nvSpPr>
          <p:cNvPr id="16" name="TextBox 6"/>
          <p:cNvSpPr txBox="1"/>
          <p:nvPr/>
        </p:nvSpPr>
        <p:spPr>
          <a:xfrm>
            <a:off x="1127448" y="2195688"/>
            <a:ext cx="7488833" cy="452432"/>
          </a:xfrm>
          <a:prstGeom prst="rect">
            <a:avLst/>
          </a:prstGeom>
          <a:noFill/>
        </p:spPr>
        <p:txBody>
          <a:bodyPr wrap="square" rtlCol="0">
            <a:spAutoFit/>
          </a:bodyPr>
          <a:lstStyle/>
          <a:p>
            <a:pPr>
              <a:lnSpc>
                <a:spcPct val="130000"/>
              </a:lnSpc>
            </a:pPr>
            <a:r>
              <a:rPr lang="zh-CN" altLang="en-US" b="1" dirty="0">
                <a:solidFill>
                  <a:srgbClr val="5F5E5C"/>
                </a:solidFill>
                <a:latin typeface="微软雅黑" pitchFamily="34" charset="-122"/>
                <a:ea typeface="微软雅黑" pitchFamily="34" charset="-122"/>
              </a:rPr>
              <a:t>那么，综合起来讲，衡量人才的标准就在于以下几个关键要素：</a:t>
            </a:r>
            <a:endParaRPr lang="zh-CN" altLang="en-US" b="1" dirty="0">
              <a:solidFill>
                <a:srgbClr val="FF8500"/>
              </a:solidFill>
              <a:latin typeface="微软雅黑" pitchFamily="34" charset="-122"/>
              <a:ea typeface="微软雅黑" pitchFamily="34" charset="-122"/>
            </a:endParaRPr>
          </a:p>
        </p:txBody>
      </p:sp>
      <p:sp>
        <p:nvSpPr>
          <p:cNvPr id="20" name="TextBox 6"/>
          <p:cNvSpPr txBox="1"/>
          <p:nvPr/>
        </p:nvSpPr>
        <p:spPr>
          <a:xfrm>
            <a:off x="1127448" y="4567807"/>
            <a:ext cx="9937104" cy="1052596"/>
          </a:xfrm>
          <a:prstGeom prst="rect">
            <a:avLst/>
          </a:prstGeom>
          <a:noFill/>
        </p:spPr>
        <p:txBody>
          <a:bodyPr wrap="square" rtlCol="0">
            <a:spAutoFit/>
          </a:bodyPr>
          <a:lstStyle/>
          <a:p>
            <a:pPr>
              <a:lnSpc>
                <a:spcPct val="130000"/>
              </a:lnSpc>
            </a:pPr>
            <a:r>
              <a:rPr lang="zh-CN" altLang="en-US" sz="1600" b="1" dirty="0">
                <a:solidFill>
                  <a:srgbClr val="FF8500"/>
                </a:solidFill>
                <a:latin typeface="微软雅黑" pitchFamily="34" charset="-122"/>
                <a:ea typeface="微软雅黑" pitchFamily="34" charset="-122"/>
              </a:rPr>
              <a:t>在这里，我们把胸怀放在第一位。</a:t>
            </a:r>
            <a:r>
              <a:rPr lang="zh-CN" altLang="en-US" sz="1600" dirty="0">
                <a:solidFill>
                  <a:srgbClr val="5F5E5C"/>
                </a:solidFill>
                <a:latin typeface="微软雅黑" pitchFamily="34" charset="-122"/>
                <a:ea typeface="微软雅黑" pitchFamily="34" charset="-122"/>
              </a:rPr>
              <a:t>众所周知，胸怀决定事业的成败、胸怀决定人生的高度。有观点说，“高端的人，胸怀是衡量的第一标准；中端的人，品德是衡量的第一标准；低端的人，才能是衡量的第一标准。”很有道理。</a:t>
            </a:r>
            <a:endParaRPr lang="zh-CN" altLang="zh-CN" sz="1600" b="1" dirty="0">
              <a:solidFill>
                <a:srgbClr val="E67819"/>
              </a:solidFill>
              <a:latin typeface="微软雅黑" pitchFamily="34" charset="-122"/>
              <a:ea typeface="微软雅黑" pitchFamily="34" charset="-122"/>
            </a:endParaRPr>
          </a:p>
        </p:txBody>
      </p:sp>
      <p:grpSp>
        <p:nvGrpSpPr>
          <p:cNvPr id="6" name="组合 5"/>
          <p:cNvGrpSpPr/>
          <p:nvPr/>
        </p:nvGrpSpPr>
        <p:grpSpPr>
          <a:xfrm>
            <a:off x="6019094" y="2996952"/>
            <a:ext cx="1282175" cy="1224136"/>
            <a:chOff x="1195461" y="1894945"/>
            <a:chExt cx="1282175" cy="1224136"/>
          </a:xfrm>
        </p:grpSpPr>
        <p:sp>
          <p:nvSpPr>
            <p:cNvPr id="7" name="椭圆 6"/>
            <p:cNvSpPr/>
            <p:nvPr/>
          </p:nvSpPr>
          <p:spPr>
            <a:xfrm>
              <a:off x="1253500" y="1894945"/>
              <a:ext cx="1224136" cy="1224136"/>
            </a:xfrm>
            <a:prstGeom prst="ellipse">
              <a:avLst/>
            </a:prstGeom>
            <a:solidFill>
              <a:schemeClr val="bg1"/>
            </a:solidFill>
            <a:ln w="57150">
              <a:solidFill>
                <a:srgbClr val="FF85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rot="20331793">
              <a:off x="1195461" y="2214888"/>
              <a:ext cx="1263345" cy="584775"/>
            </a:xfrm>
            <a:prstGeom prst="rect">
              <a:avLst/>
            </a:prstGeom>
            <a:noFill/>
          </p:spPr>
          <p:txBody>
            <a:bodyPr wrap="square" rtlCol="0">
              <a:spAutoFit/>
            </a:bodyPr>
            <a:lstStyle/>
            <a:p>
              <a:pPr algn="ctr"/>
              <a:r>
                <a:rPr lang="zh-CN" altLang="en-US" sz="3200" dirty="0">
                  <a:solidFill>
                    <a:schemeClr val="tx1">
                      <a:lumMod val="65000"/>
                      <a:lumOff val="35000"/>
                    </a:schemeClr>
                  </a:solidFill>
                  <a:latin typeface="华康俪金黑W8(P)" panose="020B0800000000000000" pitchFamily="34" charset="-122"/>
                  <a:ea typeface="华康俪金黑W8(P)" panose="020B0800000000000000" pitchFamily="34" charset="-122"/>
                </a:rPr>
                <a:t>才能</a:t>
              </a:r>
            </a:p>
          </p:txBody>
        </p:sp>
      </p:grpSp>
      <p:grpSp>
        <p:nvGrpSpPr>
          <p:cNvPr id="9" name="组合 8"/>
          <p:cNvGrpSpPr/>
          <p:nvPr/>
        </p:nvGrpSpPr>
        <p:grpSpPr>
          <a:xfrm>
            <a:off x="3613899" y="2996952"/>
            <a:ext cx="1273406" cy="1224136"/>
            <a:chOff x="2323034" y="3268771"/>
            <a:chExt cx="1273406" cy="1224136"/>
          </a:xfrm>
        </p:grpSpPr>
        <p:sp>
          <p:nvSpPr>
            <p:cNvPr id="11" name="椭圆 10"/>
            <p:cNvSpPr/>
            <p:nvPr/>
          </p:nvSpPr>
          <p:spPr>
            <a:xfrm>
              <a:off x="2372304" y="3268771"/>
              <a:ext cx="1224136" cy="1224136"/>
            </a:xfrm>
            <a:prstGeom prst="ellipse">
              <a:avLst/>
            </a:prstGeom>
            <a:solidFill>
              <a:schemeClr val="bg1"/>
            </a:solidFill>
            <a:ln w="57150">
              <a:solidFill>
                <a:srgbClr val="3C78C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rot="20331793">
              <a:off x="2323034" y="3572891"/>
              <a:ext cx="1263345" cy="584775"/>
            </a:xfrm>
            <a:prstGeom prst="rect">
              <a:avLst/>
            </a:prstGeom>
            <a:noFill/>
          </p:spPr>
          <p:txBody>
            <a:bodyPr wrap="square" rtlCol="0">
              <a:spAutoFit/>
            </a:bodyPr>
            <a:lstStyle/>
            <a:p>
              <a:pPr algn="ctr"/>
              <a:r>
                <a:rPr lang="zh-CN" altLang="en-US" sz="3200" dirty="0">
                  <a:solidFill>
                    <a:schemeClr val="tx1">
                      <a:lumMod val="65000"/>
                      <a:lumOff val="35000"/>
                    </a:schemeClr>
                  </a:solidFill>
                  <a:latin typeface="华康俪金黑W8(P)" panose="020B0800000000000000" pitchFamily="34" charset="-122"/>
                  <a:ea typeface="华康俪金黑W8(P)" panose="020B0800000000000000" pitchFamily="34" charset="-122"/>
                </a:rPr>
                <a:t>品德</a:t>
              </a:r>
            </a:p>
          </p:txBody>
        </p:sp>
      </p:grpSp>
      <p:grpSp>
        <p:nvGrpSpPr>
          <p:cNvPr id="13" name="组合 12"/>
          <p:cNvGrpSpPr/>
          <p:nvPr/>
        </p:nvGrpSpPr>
        <p:grpSpPr>
          <a:xfrm>
            <a:off x="8433056" y="2996952"/>
            <a:ext cx="1263345" cy="1224136"/>
            <a:chOff x="7132045" y="3349473"/>
            <a:chExt cx="1263345" cy="1224136"/>
          </a:xfrm>
        </p:grpSpPr>
        <p:sp>
          <p:nvSpPr>
            <p:cNvPr id="14" name="椭圆 13"/>
            <p:cNvSpPr/>
            <p:nvPr/>
          </p:nvSpPr>
          <p:spPr>
            <a:xfrm>
              <a:off x="7151650" y="3349473"/>
              <a:ext cx="1224136" cy="1224136"/>
            </a:xfrm>
            <a:prstGeom prst="ellipse">
              <a:avLst/>
            </a:prstGeom>
            <a:solidFill>
              <a:schemeClr val="bg1"/>
            </a:solidFill>
            <a:ln w="57150">
              <a:solidFill>
                <a:srgbClr val="FF33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p:cNvSpPr txBox="1"/>
            <p:nvPr/>
          </p:nvSpPr>
          <p:spPr>
            <a:xfrm rot="20331793">
              <a:off x="7132045" y="3660673"/>
              <a:ext cx="1263345" cy="584775"/>
            </a:xfrm>
            <a:prstGeom prst="rect">
              <a:avLst/>
            </a:prstGeom>
            <a:noFill/>
          </p:spPr>
          <p:txBody>
            <a:bodyPr wrap="square" rtlCol="0">
              <a:spAutoFit/>
            </a:bodyPr>
            <a:lstStyle/>
            <a:p>
              <a:pPr algn="ctr"/>
              <a:r>
                <a:rPr lang="zh-CN" altLang="en-US" sz="3200" dirty="0">
                  <a:solidFill>
                    <a:schemeClr val="tx1">
                      <a:lumMod val="65000"/>
                      <a:lumOff val="35000"/>
                    </a:schemeClr>
                  </a:solidFill>
                  <a:latin typeface="华康俪金黑W8(P)" panose="020B0800000000000000" pitchFamily="34" charset="-122"/>
                  <a:ea typeface="华康俪金黑W8(P)" panose="020B0800000000000000" pitchFamily="34" charset="-122"/>
                </a:rPr>
                <a:t>意志</a:t>
              </a:r>
            </a:p>
          </p:txBody>
        </p:sp>
      </p:grpSp>
      <p:grpSp>
        <p:nvGrpSpPr>
          <p:cNvPr id="18" name="组合 17"/>
          <p:cNvGrpSpPr/>
          <p:nvPr/>
        </p:nvGrpSpPr>
        <p:grpSpPr>
          <a:xfrm>
            <a:off x="1216841" y="2996952"/>
            <a:ext cx="1265271" cy="1224136"/>
            <a:chOff x="1212365" y="4782615"/>
            <a:chExt cx="1265271" cy="1224136"/>
          </a:xfrm>
        </p:grpSpPr>
        <p:sp>
          <p:nvSpPr>
            <p:cNvPr id="19" name="椭圆 18"/>
            <p:cNvSpPr/>
            <p:nvPr/>
          </p:nvSpPr>
          <p:spPr>
            <a:xfrm>
              <a:off x="1253500" y="4782615"/>
              <a:ext cx="1224136" cy="1224136"/>
            </a:xfrm>
            <a:prstGeom prst="ellipse">
              <a:avLst/>
            </a:prstGeom>
            <a:solidFill>
              <a:schemeClr val="bg1"/>
            </a:solidFill>
            <a:ln w="571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p:cNvSpPr txBox="1"/>
            <p:nvPr/>
          </p:nvSpPr>
          <p:spPr>
            <a:xfrm rot="20331793">
              <a:off x="1212365" y="5102296"/>
              <a:ext cx="1263345" cy="584775"/>
            </a:xfrm>
            <a:prstGeom prst="rect">
              <a:avLst/>
            </a:prstGeom>
            <a:noFill/>
          </p:spPr>
          <p:txBody>
            <a:bodyPr wrap="square" rtlCol="0">
              <a:spAutoFit/>
            </a:bodyPr>
            <a:lstStyle/>
            <a:p>
              <a:pPr algn="ctr"/>
              <a:r>
                <a:rPr lang="zh-CN" altLang="en-US" sz="3200" dirty="0">
                  <a:solidFill>
                    <a:schemeClr val="tx1">
                      <a:lumMod val="65000"/>
                      <a:lumOff val="35000"/>
                    </a:schemeClr>
                  </a:solidFill>
                  <a:latin typeface="华康俪金黑W8(P)" panose="020B0800000000000000" pitchFamily="34" charset="-122"/>
                  <a:ea typeface="华康俪金黑W8(P)" panose="020B0800000000000000" pitchFamily="34" charset="-122"/>
                </a:rPr>
                <a:t>胸怀</a:t>
              </a:r>
            </a:p>
          </p:txBody>
        </p:sp>
      </p:grpSp>
      <p:sp>
        <p:nvSpPr>
          <p:cNvPr id="22" name="矩形 21"/>
          <p:cNvSpPr/>
          <p:nvPr/>
        </p:nvSpPr>
        <p:spPr>
          <a:xfrm>
            <a:off x="7440328" y="2997391"/>
            <a:ext cx="45719" cy="1260000"/>
          </a:xfrm>
          <a:prstGeom prst="rect">
            <a:avLst/>
          </a:prstGeom>
          <a:solidFill>
            <a:srgbClr val="FF85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5040238" y="2997391"/>
            <a:ext cx="45719" cy="1260000"/>
          </a:xfrm>
          <a:prstGeom prst="rect">
            <a:avLst/>
          </a:prstGeom>
          <a:solidFill>
            <a:srgbClr val="3C78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9840417" y="2997391"/>
            <a:ext cx="45719" cy="1260000"/>
          </a:xfrm>
          <a:prstGeom prst="rect">
            <a:avLst/>
          </a:prstGeom>
          <a:solidFill>
            <a:srgbClr val="FF33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a:off x="2640148" y="2997391"/>
            <a:ext cx="45719" cy="12600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TextBox 6"/>
          <p:cNvSpPr txBox="1"/>
          <p:nvPr/>
        </p:nvSpPr>
        <p:spPr>
          <a:xfrm>
            <a:off x="2711624" y="3948638"/>
            <a:ext cx="864096" cy="412421"/>
          </a:xfrm>
          <a:prstGeom prst="rect">
            <a:avLst/>
          </a:prstGeom>
          <a:noFill/>
        </p:spPr>
        <p:txBody>
          <a:bodyPr wrap="square" rtlCol="0">
            <a:spAutoFit/>
          </a:bodyPr>
          <a:lstStyle/>
          <a:p>
            <a:pPr>
              <a:lnSpc>
                <a:spcPct val="130000"/>
              </a:lnSpc>
            </a:pPr>
            <a:r>
              <a:rPr lang="zh-CN" altLang="en-US" sz="1600" b="1" dirty="0">
                <a:solidFill>
                  <a:srgbClr val="5F5E5C"/>
                </a:solidFill>
                <a:latin typeface="微软雅黑" pitchFamily="34" charset="-122"/>
                <a:ea typeface="微软雅黑" pitchFamily="34" charset="-122"/>
              </a:rPr>
              <a:t>器量</a:t>
            </a:r>
            <a:endParaRPr lang="zh-CN" altLang="zh-CN" sz="1600" b="1" dirty="0">
              <a:solidFill>
                <a:srgbClr val="5F5E5C"/>
              </a:solidFill>
              <a:latin typeface="微软雅黑" pitchFamily="34" charset="-122"/>
              <a:ea typeface="微软雅黑" pitchFamily="34" charset="-122"/>
            </a:endParaRPr>
          </a:p>
        </p:txBody>
      </p:sp>
      <p:sp>
        <p:nvSpPr>
          <p:cNvPr id="32" name="TextBox 6"/>
          <p:cNvSpPr txBox="1"/>
          <p:nvPr/>
        </p:nvSpPr>
        <p:spPr>
          <a:xfrm>
            <a:off x="5087888" y="3948638"/>
            <a:ext cx="864096" cy="412421"/>
          </a:xfrm>
          <a:prstGeom prst="rect">
            <a:avLst/>
          </a:prstGeom>
          <a:noFill/>
        </p:spPr>
        <p:txBody>
          <a:bodyPr wrap="square" rtlCol="0">
            <a:spAutoFit/>
          </a:bodyPr>
          <a:lstStyle/>
          <a:p>
            <a:pPr>
              <a:lnSpc>
                <a:spcPct val="130000"/>
              </a:lnSpc>
            </a:pPr>
            <a:r>
              <a:rPr lang="zh-CN" altLang="en-US" sz="1600" b="1" dirty="0">
                <a:solidFill>
                  <a:srgbClr val="5F5E5C"/>
                </a:solidFill>
                <a:latin typeface="微软雅黑" pitchFamily="34" charset="-122"/>
                <a:ea typeface="微软雅黑" pitchFamily="34" charset="-122"/>
              </a:rPr>
              <a:t>人品</a:t>
            </a:r>
            <a:endParaRPr lang="zh-CN" altLang="zh-CN" sz="1600" b="1" dirty="0">
              <a:solidFill>
                <a:srgbClr val="5F5E5C"/>
              </a:solidFill>
              <a:latin typeface="微软雅黑" pitchFamily="34" charset="-122"/>
              <a:ea typeface="微软雅黑" pitchFamily="34" charset="-122"/>
            </a:endParaRPr>
          </a:p>
        </p:txBody>
      </p:sp>
      <p:sp>
        <p:nvSpPr>
          <p:cNvPr id="33" name="TextBox 6"/>
          <p:cNvSpPr txBox="1"/>
          <p:nvPr/>
        </p:nvSpPr>
        <p:spPr>
          <a:xfrm>
            <a:off x="7411145" y="3933057"/>
            <a:ext cx="1205136" cy="412421"/>
          </a:xfrm>
          <a:prstGeom prst="rect">
            <a:avLst/>
          </a:prstGeom>
          <a:noFill/>
        </p:spPr>
        <p:txBody>
          <a:bodyPr wrap="square" rtlCol="0">
            <a:spAutoFit/>
          </a:bodyPr>
          <a:lstStyle/>
          <a:p>
            <a:pPr algn="r">
              <a:lnSpc>
                <a:spcPct val="130000"/>
              </a:lnSpc>
            </a:pPr>
            <a:r>
              <a:rPr lang="zh-CN" altLang="en-US" sz="1600" b="1" dirty="0">
                <a:solidFill>
                  <a:srgbClr val="5F5E5C"/>
                </a:solidFill>
                <a:latin typeface="微软雅黑" pitchFamily="34" charset="-122"/>
                <a:ea typeface="微软雅黑" pitchFamily="34" charset="-122"/>
              </a:rPr>
              <a:t>学识</a:t>
            </a:r>
            <a:r>
              <a:rPr lang="en-US" altLang="zh-CN" sz="1600" b="1" dirty="0">
                <a:solidFill>
                  <a:srgbClr val="5F5E5C"/>
                </a:solidFill>
                <a:latin typeface="微软雅黑" pitchFamily="34" charset="-122"/>
                <a:ea typeface="微软雅黑" pitchFamily="34" charset="-122"/>
              </a:rPr>
              <a:t>+</a:t>
            </a:r>
            <a:r>
              <a:rPr lang="zh-CN" altLang="en-US" sz="1600" b="1" dirty="0">
                <a:solidFill>
                  <a:srgbClr val="5F5E5C"/>
                </a:solidFill>
                <a:latin typeface="微软雅黑" pitchFamily="34" charset="-122"/>
                <a:ea typeface="微软雅黑" pitchFamily="34" charset="-122"/>
              </a:rPr>
              <a:t>能力</a:t>
            </a:r>
            <a:endParaRPr lang="zh-CN" altLang="zh-CN" sz="1600" b="1" dirty="0">
              <a:solidFill>
                <a:srgbClr val="5F5E5C"/>
              </a:solidFill>
              <a:latin typeface="微软雅黑" pitchFamily="34" charset="-122"/>
              <a:ea typeface="微软雅黑" pitchFamily="34" charset="-122"/>
            </a:endParaRPr>
          </a:p>
        </p:txBody>
      </p:sp>
      <p:sp>
        <p:nvSpPr>
          <p:cNvPr id="34" name="TextBox 6"/>
          <p:cNvSpPr txBox="1"/>
          <p:nvPr/>
        </p:nvSpPr>
        <p:spPr>
          <a:xfrm>
            <a:off x="9915784" y="3948638"/>
            <a:ext cx="912404" cy="412421"/>
          </a:xfrm>
          <a:prstGeom prst="rect">
            <a:avLst/>
          </a:prstGeom>
          <a:noFill/>
        </p:spPr>
        <p:txBody>
          <a:bodyPr wrap="square" rtlCol="0">
            <a:spAutoFit/>
          </a:bodyPr>
          <a:lstStyle/>
          <a:p>
            <a:pPr>
              <a:lnSpc>
                <a:spcPct val="130000"/>
              </a:lnSpc>
            </a:pPr>
            <a:r>
              <a:rPr lang="zh-CN" altLang="en-US" sz="1600" b="1" dirty="0">
                <a:solidFill>
                  <a:srgbClr val="5F5E5C"/>
                </a:solidFill>
                <a:latin typeface="微软雅黑" pitchFamily="34" charset="-122"/>
                <a:ea typeface="微软雅黑" pitchFamily="34" charset="-122"/>
              </a:rPr>
              <a:t>逆商</a:t>
            </a:r>
            <a:endParaRPr lang="zh-CN" altLang="zh-CN" sz="1600" b="1" dirty="0">
              <a:solidFill>
                <a:srgbClr val="5F5E5C"/>
              </a:solidFill>
              <a:latin typeface="微软雅黑" pitchFamily="34" charset="-122"/>
              <a:ea typeface="微软雅黑" pitchFamily="34" charset="-122"/>
            </a:endParaRPr>
          </a:p>
        </p:txBody>
      </p:sp>
    </p:spTree>
    <p:extLst>
      <p:ext uri="{BB962C8B-B14F-4D97-AF65-F5344CB8AC3E}">
        <p14:creationId xmlns:p14="http://schemas.microsoft.com/office/powerpoint/2010/main" val="29283452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4" decel="100000"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fill="hold"/>
                                        <p:tgtEl>
                                          <p:spTgt spid="6"/>
                                        </p:tgtEl>
                                        <p:attrNameLst>
                                          <p:attrName>ppt_x</p:attrName>
                                        </p:attrNameLst>
                                      </p:cBhvr>
                                      <p:tavLst>
                                        <p:tav tm="0">
                                          <p:val>
                                            <p:strVal val="#ppt_x"/>
                                          </p:val>
                                        </p:tav>
                                        <p:tav tm="100000">
                                          <p:val>
                                            <p:strVal val="#ppt_x"/>
                                          </p:val>
                                        </p:tav>
                                      </p:tavLst>
                                    </p:anim>
                                    <p:anim calcmode="lin" valueType="num">
                                      <p:cBhvr additive="base">
                                        <p:cTn id="13" dur="500" fill="hold"/>
                                        <p:tgtEl>
                                          <p:spTgt spid="6"/>
                                        </p:tgtEl>
                                        <p:attrNameLst>
                                          <p:attrName>ppt_y</p:attrName>
                                        </p:attrNameLst>
                                      </p:cBhvr>
                                      <p:tavLst>
                                        <p:tav tm="0">
                                          <p:val>
                                            <p:strVal val="1+#ppt_h/2"/>
                                          </p:val>
                                        </p:tav>
                                        <p:tav tm="100000">
                                          <p:val>
                                            <p:strVal val="#ppt_y"/>
                                          </p:val>
                                        </p:tav>
                                      </p:tavLst>
                                    </p:anim>
                                  </p:childTnLst>
                                </p:cTn>
                              </p:par>
                              <p:par>
                                <p:cTn id="14" presetID="2" presetClass="entr" presetSubtype="1" decel="100000"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 calcmode="lin" valueType="num">
                                      <p:cBhvr additive="base">
                                        <p:cTn id="16" dur="500" fill="hold"/>
                                        <p:tgtEl>
                                          <p:spTgt spid="9"/>
                                        </p:tgtEl>
                                        <p:attrNameLst>
                                          <p:attrName>ppt_x</p:attrName>
                                        </p:attrNameLst>
                                      </p:cBhvr>
                                      <p:tavLst>
                                        <p:tav tm="0">
                                          <p:val>
                                            <p:strVal val="#ppt_x"/>
                                          </p:val>
                                        </p:tav>
                                        <p:tav tm="100000">
                                          <p:val>
                                            <p:strVal val="#ppt_x"/>
                                          </p:val>
                                        </p:tav>
                                      </p:tavLst>
                                    </p:anim>
                                    <p:anim calcmode="lin" valueType="num">
                                      <p:cBhvr additive="base">
                                        <p:cTn id="17" dur="500" fill="hold"/>
                                        <p:tgtEl>
                                          <p:spTgt spid="9"/>
                                        </p:tgtEl>
                                        <p:attrNameLst>
                                          <p:attrName>ppt_y</p:attrName>
                                        </p:attrNameLst>
                                      </p:cBhvr>
                                      <p:tavLst>
                                        <p:tav tm="0">
                                          <p:val>
                                            <p:strVal val="0-#ppt_h/2"/>
                                          </p:val>
                                        </p:tav>
                                        <p:tav tm="100000">
                                          <p:val>
                                            <p:strVal val="#ppt_y"/>
                                          </p:val>
                                        </p:tav>
                                      </p:tavLst>
                                    </p:anim>
                                  </p:childTnLst>
                                </p:cTn>
                              </p:par>
                              <p:par>
                                <p:cTn id="18" presetID="2" presetClass="entr" presetSubtype="9" decel="100000" fill="hold" nodeType="withEffect">
                                  <p:stCondLst>
                                    <p:cond delay="0"/>
                                  </p:stCondLst>
                                  <p:childTnLst>
                                    <p:set>
                                      <p:cBhvr>
                                        <p:cTn id="19" dur="1" fill="hold">
                                          <p:stCondLst>
                                            <p:cond delay="0"/>
                                          </p:stCondLst>
                                        </p:cTn>
                                        <p:tgtEl>
                                          <p:spTgt spid="18"/>
                                        </p:tgtEl>
                                        <p:attrNameLst>
                                          <p:attrName>style.visibility</p:attrName>
                                        </p:attrNameLst>
                                      </p:cBhvr>
                                      <p:to>
                                        <p:strVal val="visible"/>
                                      </p:to>
                                    </p:set>
                                    <p:anim calcmode="lin" valueType="num">
                                      <p:cBhvr additive="base">
                                        <p:cTn id="20" dur="500" fill="hold"/>
                                        <p:tgtEl>
                                          <p:spTgt spid="18"/>
                                        </p:tgtEl>
                                        <p:attrNameLst>
                                          <p:attrName>ppt_x</p:attrName>
                                        </p:attrNameLst>
                                      </p:cBhvr>
                                      <p:tavLst>
                                        <p:tav tm="0">
                                          <p:val>
                                            <p:strVal val="0-#ppt_w/2"/>
                                          </p:val>
                                        </p:tav>
                                        <p:tav tm="100000">
                                          <p:val>
                                            <p:strVal val="#ppt_x"/>
                                          </p:val>
                                        </p:tav>
                                      </p:tavLst>
                                    </p:anim>
                                    <p:anim calcmode="lin" valueType="num">
                                      <p:cBhvr additive="base">
                                        <p:cTn id="21" dur="500" fill="hold"/>
                                        <p:tgtEl>
                                          <p:spTgt spid="18"/>
                                        </p:tgtEl>
                                        <p:attrNameLst>
                                          <p:attrName>ppt_y</p:attrName>
                                        </p:attrNameLst>
                                      </p:cBhvr>
                                      <p:tavLst>
                                        <p:tav tm="0">
                                          <p:val>
                                            <p:strVal val="0-#ppt_h/2"/>
                                          </p:val>
                                        </p:tav>
                                        <p:tav tm="100000">
                                          <p:val>
                                            <p:strVal val="#ppt_y"/>
                                          </p:val>
                                        </p:tav>
                                      </p:tavLst>
                                    </p:anim>
                                  </p:childTnLst>
                                </p:cTn>
                              </p:par>
                              <p:par>
                                <p:cTn id="22" presetID="2" presetClass="entr" presetSubtype="3" decel="100000" fill="hold" nodeType="withEffect">
                                  <p:stCondLst>
                                    <p:cond delay="0"/>
                                  </p:stCondLst>
                                  <p:childTnLst>
                                    <p:set>
                                      <p:cBhvr>
                                        <p:cTn id="23" dur="1" fill="hold">
                                          <p:stCondLst>
                                            <p:cond delay="0"/>
                                          </p:stCondLst>
                                        </p:cTn>
                                        <p:tgtEl>
                                          <p:spTgt spid="13"/>
                                        </p:tgtEl>
                                        <p:attrNameLst>
                                          <p:attrName>style.visibility</p:attrName>
                                        </p:attrNameLst>
                                      </p:cBhvr>
                                      <p:to>
                                        <p:strVal val="visible"/>
                                      </p:to>
                                    </p:set>
                                    <p:anim calcmode="lin" valueType="num">
                                      <p:cBhvr additive="base">
                                        <p:cTn id="24" dur="500" fill="hold"/>
                                        <p:tgtEl>
                                          <p:spTgt spid="13"/>
                                        </p:tgtEl>
                                        <p:attrNameLst>
                                          <p:attrName>ppt_x</p:attrName>
                                        </p:attrNameLst>
                                      </p:cBhvr>
                                      <p:tavLst>
                                        <p:tav tm="0">
                                          <p:val>
                                            <p:strVal val="1+#ppt_w/2"/>
                                          </p:val>
                                        </p:tav>
                                        <p:tav tm="100000">
                                          <p:val>
                                            <p:strVal val="#ppt_x"/>
                                          </p:val>
                                        </p:tav>
                                      </p:tavLst>
                                    </p:anim>
                                    <p:anim calcmode="lin" valueType="num">
                                      <p:cBhvr additive="base">
                                        <p:cTn id="25" dur="500" fill="hold"/>
                                        <p:tgtEl>
                                          <p:spTgt spid="13"/>
                                        </p:tgtEl>
                                        <p:attrNameLst>
                                          <p:attrName>ppt_y</p:attrName>
                                        </p:attrNameLst>
                                      </p:cBhvr>
                                      <p:tavLst>
                                        <p:tav tm="0">
                                          <p:val>
                                            <p:strVal val="0-#ppt_h/2"/>
                                          </p:val>
                                        </p:tav>
                                        <p:tav tm="100000">
                                          <p:val>
                                            <p:strVal val="#ppt_y"/>
                                          </p:val>
                                        </p:tav>
                                      </p:tavLst>
                                    </p:anim>
                                  </p:childTnLst>
                                </p:cTn>
                              </p:par>
                            </p:childTnLst>
                          </p:cTn>
                        </p:par>
                        <p:par>
                          <p:cTn id="26" fill="hold">
                            <p:stCondLst>
                              <p:cond delay="1000"/>
                            </p:stCondLst>
                            <p:childTnLst>
                              <p:par>
                                <p:cTn id="27" presetID="2" presetClass="entr" presetSubtype="1" decel="100000" fill="hold" grpId="0" nodeType="afterEffect">
                                  <p:stCondLst>
                                    <p:cond delay="0"/>
                                  </p:stCondLst>
                                  <p:childTnLst>
                                    <p:set>
                                      <p:cBhvr>
                                        <p:cTn id="28" dur="1" fill="hold">
                                          <p:stCondLst>
                                            <p:cond delay="0"/>
                                          </p:stCondLst>
                                        </p:cTn>
                                        <p:tgtEl>
                                          <p:spTgt spid="24"/>
                                        </p:tgtEl>
                                        <p:attrNameLst>
                                          <p:attrName>style.visibility</p:attrName>
                                        </p:attrNameLst>
                                      </p:cBhvr>
                                      <p:to>
                                        <p:strVal val="visible"/>
                                      </p:to>
                                    </p:set>
                                    <p:anim calcmode="lin" valueType="num">
                                      <p:cBhvr additive="base">
                                        <p:cTn id="29" dur="500" fill="hold"/>
                                        <p:tgtEl>
                                          <p:spTgt spid="24"/>
                                        </p:tgtEl>
                                        <p:attrNameLst>
                                          <p:attrName>ppt_x</p:attrName>
                                        </p:attrNameLst>
                                      </p:cBhvr>
                                      <p:tavLst>
                                        <p:tav tm="0">
                                          <p:val>
                                            <p:strVal val="#ppt_x"/>
                                          </p:val>
                                        </p:tav>
                                        <p:tav tm="100000">
                                          <p:val>
                                            <p:strVal val="#ppt_x"/>
                                          </p:val>
                                        </p:tav>
                                      </p:tavLst>
                                    </p:anim>
                                    <p:anim calcmode="lin" valueType="num">
                                      <p:cBhvr additive="base">
                                        <p:cTn id="30" dur="500" fill="hold"/>
                                        <p:tgtEl>
                                          <p:spTgt spid="24"/>
                                        </p:tgtEl>
                                        <p:attrNameLst>
                                          <p:attrName>ppt_y</p:attrName>
                                        </p:attrNameLst>
                                      </p:cBhvr>
                                      <p:tavLst>
                                        <p:tav tm="0">
                                          <p:val>
                                            <p:strVal val="0-#ppt_h/2"/>
                                          </p:val>
                                        </p:tav>
                                        <p:tav tm="100000">
                                          <p:val>
                                            <p:strVal val="#ppt_y"/>
                                          </p:val>
                                        </p:tav>
                                      </p:tavLst>
                                    </p:anim>
                                  </p:childTnLst>
                                </p:cTn>
                              </p:par>
                              <p:par>
                                <p:cTn id="31" presetID="2" presetClass="entr" presetSubtype="1" decel="100000" fill="hold" grpId="0" nodeType="withEffect">
                                  <p:stCondLst>
                                    <p:cond delay="0"/>
                                  </p:stCondLst>
                                  <p:childTnLst>
                                    <p:set>
                                      <p:cBhvr>
                                        <p:cTn id="32" dur="1" fill="hold">
                                          <p:stCondLst>
                                            <p:cond delay="0"/>
                                          </p:stCondLst>
                                        </p:cTn>
                                        <p:tgtEl>
                                          <p:spTgt spid="22"/>
                                        </p:tgtEl>
                                        <p:attrNameLst>
                                          <p:attrName>style.visibility</p:attrName>
                                        </p:attrNameLst>
                                      </p:cBhvr>
                                      <p:to>
                                        <p:strVal val="visible"/>
                                      </p:to>
                                    </p:set>
                                    <p:anim calcmode="lin" valueType="num">
                                      <p:cBhvr additive="base">
                                        <p:cTn id="33" dur="500" fill="hold"/>
                                        <p:tgtEl>
                                          <p:spTgt spid="22"/>
                                        </p:tgtEl>
                                        <p:attrNameLst>
                                          <p:attrName>ppt_x</p:attrName>
                                        </p:attrNameLst>
                                      </p:cBhvr>
                                      <p:tavLst>
                                        <p:tav tm="0">
                                          <p:val>
                                            <p:strVal val="#ppt_x"/>
                                          </p:val>
                                        </p:tav>
                                        <p:tav tm="100000">
                                          <p:val>
                                            <p:strVal val="#ppt_x"/>
                                          </p:val>
                                        </p:tav>
                                      </p:tavLst>
                                    </p:anim>
                                    <p:anim calcmode="lin" valueType="num">
                                      <p:cBhvr additive="base">
                                        <p:cTn id="34" dur="500" fill="hold"/>
                                        <p:tgtEl>
                                          <p:spTgt spid="22"/>
                                        </p:tgtEl>
                                        <p:attrNameLst>
                                          <p:attrName>ppt_y</p:attrName>
                                        </p:attrNameLst>
                                      </p:cBhvr>
                                      <p:tavLst>
                                        <p:tav tm="0">
                                          <p:val>
                                            <p:strVal val="0-#ppt_h/2"/>
                                          </p:val>
                                        </p:tav>
                                        <p:tav tm="100000">
                                          <p:val>
                                            <p:strVal val="#ppt_y"/>
                                          </p:val>
                                        </p:tav>
                                      </p:tavLst>
                                    </p:anim>
                                  </p:childTnLst>
                                </p:cTn>
                              </p:par>
                              <p:par>
                                <p:cTn id="35" presetID="2" presetClass="entr" presetSubtype="1" decel="100000" fill="hold" grpId="0" nodeType="withEffect">
                                  <p:stCondLst>
                                    <p:cond delay="0"/>
                                  </p:stCondLst>
                                  <p:childTnLst>
                                    <p:set>
                                      <p:cBhvr>
                                        <p:cTn id="36" dur="1" fill="hold">
                                          <p:stCondLst>
                                            <p:cond delay="0"/>
                                          </p:stCondLst>
                                        </p:cTn>
                                        <p:tgtEl>
                                          <p:spTgt spid="23"/>
                                        </p:tgtEl>
                                        <p:attrNameLst>
                                          <p:attrName>style.visibility</p:attrName>
                                        </p:attrNameLst>
                                      </p:cBhvr>
                                      <p:to>
                                        <p:strVal val="visible"/>
                                      </p:to>
                                    </p:set>
                                    <p:anim calcmode="lin" valueType="num">
                                      <p:cBhvr additive="base">
                                        <p:cTn id="37" dur="500" fill="hold"/>
                                        <p:tgtEl>
                                          <p:spTgt spid="23"/>
                                        </p:tgtEl>
                                        <p:attrNameLst>
                                          <p:attrName>ppt_x</p:attrName>
                                        </p:attrNameLst>
                                      </p:cBhvr>
                                      <p:tavLst>
                                        <p:tav tm="0">
                                          <p:val>
                                            <p:strVal val="#ppt_x"/>
                                          </p:val>
                                        </p:tav>
                                        <p:tav tm="100000">
                                          <p:val>
                                            <p:strVal val="#ppt_x"/>
                                          </p:val>
                                        </p:tav>
                                      </p:tavLst>
                                    </p:anim>
                                    <p:anim calcmode="lin" valueType="num">
                                      <p:cBhvr additive="base">
                                        <p:cTn id="38" dur="500" fill="hold"/>
                                        <p:tgtEl>
                                          <p:spTgt spid="23"/>
                                        </p:tgtEl>
                                        <p:attrNameLst>
                                          <p:attrName>ppt_y</p:attrName>
                                        </p:attrNameLst>
                                      </p:cBhvr>
                                      <p:tavLst>
                                        <p:tav tm="0">
                                          <p:val>
                                            <p:strVal val="0-#ppt_h/2"/>
                                          </p:val>
                                        </p:tav>
                                        <p:tav tm="100000">
                                          <p:val>
                                            <p:strVal val="#ppt_y"/>
                                          </p:val>
                                        </p:tav>
                                      </p:tavLst>
                                    </p:anim>
                                  </p:childTnLst>
                                </p:cTn>
                              </p:par>
                              <p:par>
                                <p:cTn id="39" presetID="2" presetClass="entr" presetSubtype="1" decel="100000" fill="hold" grpId="0" nodeType="withEffect">
                                  <p:stCondLst>
                                    <p:cond delay="0"/>
                                  </p:stCondLst>
                                  <p:childTnLst>
                                    <p:set>
                                      <p:cBhvr>
                                        <p:cTn id="40" dur="1" fill="hold">
                                          <p:stCondLst>
                                            <p:cond delay="0"/>
                                          </p:stCondLst>
                                        </p:cTn>
                                        <p:tgtEl>
                                          <p:spTgt spid="25"/>
                                        </p:tgtEl>
                                        <p:attrNameLst>
                                          <p:attrName>style.visibility</p:attrName>
                                        </p:attrNameLst>
                                      </p:cBhvr>
                                      <p:to>
                                        <p:strVal val="visible"/>
                                      </p:to>
                                    </p:set>
                                    <p:anim calcmode="lin" valueType="num">
                                      <p:cBhvr additive="base">
                                        <p:cTn id="41" dur="500" fill="hold"/>
                                        <p:tgtEl>
                                          <p:spTgt spid="25"/>
                                        </p:tgtEl>
                                        <p:attrNameLst>
                                          <p:attrName>ppt_x</p:attrName>
                                        </p:attrNameLst>
                                      </p:cBhvr>
                                      <p:tavLst>
                                        <p:tav tm="0">
                                          <p:val>
                                            <p:strVal val="#ppt_x"/>
                                          </p:val>
                                        </p:tav>
                                        <p:tav tm="100000">
                                          <p:val>
                                            <p:strVal val="#ppt_x"/>
                                          </p:val>
                                        </p:tav>
                                      </p:tavLst>
                                    </p:anim>
                                    <p:anim calcmode="lin" valueType="num">
                                      <p:cBhvr additive="base">
                                        <p:cTn id="42" dur="500" fill="hold"/>
                                        <p:tgtEl>
                                          <p:spTgt spid="25"/>
                                        </p:tgtEl>
                                        <p:attrNameLst>
                                          <p:attrName>ppt_y</p:attrName>
                                        </p:attrNameLst>
                                      </p:cBhvr>
                                      <p:tavLst>
                                        <p:tav tm="0">
                                          <p:val>
                                            <p:strVal val="0-#ppt_h/2"/>
                                          </p:val>
                                        </p:tav>
                                        <p:tav tm="100000">
                                          <p:val>
                                            <p:strVal val="#ppt_y"/>
                                          </p:val>
                                        </p:tav>
                                      </p:tavLst>
                                    </p:anim>
                                  </p:childTnLst>
                                </p:cTn>
                              </p:par>
                            </p:childTnLst>
                          </p:cTn>
                        </p:par>
                        <p:par>
                          <p:cTn id="43" fill="hold">
                            <p:stCondLst>
                              <p:cond delay="1500"/>
                            </p:stCondLst>
                            <p:childTnLst>
                              <p:par>
                                <p:cTn id="44" presetID="2" presetClass="entr" presetSubtype="4" decel="100000" fill="hold" grpId="0" nodeType="afterEffect">
                                  <p:stCondLst>
                                    <p:cond delay="0"/>
                                  </p:stCondLst>
                                  <p:childTnLst>
                                    <p:set>
                                      <p:cBhvr>
                                        <p:cTn id="45" dur="1" fill="hold">
                                          <p:stCondLst>
                                            <p:cond delay="0"/>
                                          </p:stCondLst>
                                        </p:cTn>
                                        <p:tgtEl>
                                          <p:spTgt spid="31"/>
                                        </p:tgtEl>
                                        <p:attrNameLst>
                                          <p:attrName>style.visibility</p:attrName>
                                        </p:attrNameLst>
                                      </p:cBhvr>
                                      <p:to>
                                        <p:strVal val="visible"/>
                                      </p:to>
                                    </p:set>
                                    <p:anim calcmode="lin" valueType="num">
                                      <p:cBhvr additive="base">
                                        <p:cTn id="46" dur="500" fill="hold"/>
                                        <p:tgtEl>
                                          <p:spTgt spid="31"/>
                                        </p:tgtEl>
                                        <p:attrNameLst>
                                          <p:attrName>ppt_x</p:attrName>
                                        </p:attrNameLst>
                                      </p:cBhvr>
                                      <p:tavLst>
                                        <p:tav tm="0">
                                          <p:val>
                                            <p:strVal val="#ppt_x"/>
                                          </p:val>
                                        </p:tav>
                                        <p:tav tm="100000">
                                          <p:val>
                                            <p:strVal val="#ppt_x"/>
                                          </p:val>
                                        </p:tav>
                                      </p:tavLst>
                                    </p:anim>
                                    <p:anim calcmode="lin" valueType="num">
                                      <p:cBhvr additive="base">
                                        <p:cTn id="47" dur="500" fill="hold"/>
                                        <p:tgtEl>
                                          <p:spTgt spid="31"/>
                                        </p:tgtEl>
                                        <p:attrNameLst>
                                          <p:attrName>ppt_y</p:attrName>
                                        </p:attrNameLst>
                                      </p:cBhvr>
                                      <p:tavLst>
                                        <p:tav tm="0">
                                          <p:val>
                                            <p:strVal val="1+#ppt_h/2"/>
                                          </p:val>
                                        </p:tav>
                                        <p:tav tm="100000">
                                          <p:val>
                                            <p:strVal val="#ppt_y"/>
                                          </p:val>
                                        </p:tav>
                                      </p:tavLst>
                                    </p:anim>
                                  </p:childTnLst>
                                </p:cTn>
                              </p:par>
                              <p:par>
                                <p:cTn id="48" presetID="2" presetClass="entr" presetSubtype="4" decel="100000" fill="hold" grpId="0" nodeType="withEffect">
                                  <p:stCondLst>
                                    <p:cond delay="0"/>
                                  </p:stCondLst>
                                  <p:childTnLst>
                                    <p:set>
                                      <p:cBhvr>
                                        <p:cTn id="49" dur="1" fill="hold">
                                          <p:stCondLst>
                                            <p:cond delay="0"/>
                                          </p:stCondLst>
                                        </p:cTn>
                                        <p:tgtEl>
                                          <p:spTgt spid="32"/>
                                        </p:tgtEl>
                                        <p:attrNameLst>
                                          <p:attrName>style.visibility</p:attrName>
                                        </p:attrNameLst>
                                      </p:cBhvr>
                                      <p:to>
                                        <p:strVal val="visible"/>
                                      </p:to>
                                    </p:set>
                                    <p:anim calcmode="lin" valueType="num">
                                      <p:cBhvr additive="base">
                                        <p:cTn id="50" dur="500" fill="hold"/>
                                        <p:tgtEl>
                                          <p:spTgt spid="32"/>
                                        </p:tgtEl>
                                        <p:attrNameLst>
                                          <p:attrName>ppt_x</p:attrName>
                                        </p:attrNameLst>
                                      </p:cBhvr>
                                      <p:tavLst>
                                        <p:tav tm="0">
                                          <p:val>
                                            <p:strVal val="#ppt_x"/>
                                          </p:val>
                                        </p:tav>
                                        <p:tav tm="100000">
                                          <p:val>
                                            <p:strVal val="#ppt_x"/>
                                          </p:val>
                                        </p:tav>
                                      </p:tavLst>
                                    </p:anim>
                                    <p:anim calcmode="lin" valueType="num">
                                      <p:cBhvr additive="base">
                                        <p:cTn id="51" dur="500" fill="hold"/>
                                        <p:tgtEl>
                                          <p:spTgt spid="32"/>
                                        </p:tgtEl>
                                        <p:attrNameLst>
                                          <p:attrName>ppt_y</p:attrName>
                                        </p:attrNameLst>
                                      </p:cBhvr>
                                      <p:tavLst>
                                        <p:tav tm="0">
                                          <p:val>
                                            <p:strVal val="1+#ppt_h/2"/>
                                          </p:val>
                                        </p:tav>
                                        <p:tav tm="100000">
                                          <p:val>
                                            <p:strVal val="#ppt_y"/>
                                          </p:val>
                                        </p:tav>
                                      </p:tavLst>
                                    </p:anim>
                                  </p:childTnLst>
                                </p:cTn>
                              </p:par>
                              <p:par>
                                <p:cTn id="52" presetID="2" presetClass="entr" presetSubtype="4" decel="100000" fill="hold" grpId="0" nodeType="withEffect">
                                  <p:stCondLst>
                                    <p:cond delay="0"/>
                                  </p:stCondLst>
                                  <p:childTnLst>
                                    <p:set>
                                      <p:cBhvr>
                                        <p:cTn id="53" dur="1" fill="hold">
                                          <p:stCondLst>
                                            <p:cond delay="0"/>
                                          </p:stCondLst>
                                        </p:cTn>
                                        <p:tgtEl>
                                          <p:spTgt spid="33"/>
                                        </p:tgtEl>
                                        <p:attrNameLst>
                                          <p:attrName>style.visibility</p:attrName>
                                        </p:attrNameLst>
                                      </p:cBhvr>
                                      <p:to>
                                        <p:strVal val="visible"/>
                                      </p:to>
                                    </p:set>
                                    <p:anim calcmode="lin" valueType="num">
                                      <p:cBhvr additive="base">
                                        <p:cTn id="54" dur="500" fill="hold"/>
                                        <p:tgtEl>
                                          <p:spTgt spid="33"/>
                                        </p:tgtEl>
                                        <p:attrNameLst>
                                          <p:attrName>ppt_x</p:attrName>
                                        </p:attrNameLst>
                                      </p:cBhvr>
                                      <p:tavLst>
                                        <p:tav tm="0">
                                          <p:val>
                                            <p:strVal val="#ppt_x"/>
                                          </p:val>
                                        </p:tav>
                                        <p:tav tm="100000">
                                          <p:val>
                                            <p:strVal val="#ppt_x"/>
                                          </p:val>
                                        </p:tav>
                                      </p:tavLst>
                                    </p:anim>
                                    <p:anim calcmode="lin" valueType="num">
                                      <p:cBhvr additive="base">
                                        <p:cTn id="55" dur="500" fill="hold"/>
                                        <p:tgtEl>
                                          <p:spTgt spid="33"/>
                                        </p:tgtEl>
                                        <p:attrNameLst>
                                          <p:attrName>ppt_y</p:attrName>
                                        </p:attrNameLst>
                                      </p:cBhvr>
                                      <p:tavLst>
                                        <p:tav tm="0">
                                          <p:val>
                                            <p:strVal val="1+#ppt_h/2"/>
                                          </p:val>
                                        </p:tav>
                                        <p:tav tm="100000">
                                          <p:val>
                                            <p:strVal val="#ppt_y"/>
                                          </p:val>
                                        </p:tav>
                                      </p:tavLst>
                                    </p:anim>
                                  </p:childTnLst>
                                </p:cTn>
                              </p:par>
                              <p:par>
                                <p:cTn id="56" presetID="2" presetClass="entr" presetSubtype="4" decel="100000" fill="hold" grpId="0" nodeType="withEffect">
                                  <p:stCondLst>
                                    <p:cond delay="0"/>
                                  </p:stCondLst>
                                  <p:childTnLst>
                                    <p:set>
                                      <p:cBhvr>
                                        <p:cTn id="57" dur="1" fill="hold">
                                          <p:stCondLst>
                                            <p:cond delay="0"/>
                                          </p:stCondLst>
                                        </p:cTn>
                                        <p:tgtEl>
                                          <p:spTgt spid="34"/>
                                        </p:tgtEl>
                                        <p:attrNameLst>
                                          <p:attrName>style.visibility</p:attrName>
                                        </p:attrNameLst>
                                      </p:cBhvr>
                                      <p:to>
                                        <p:strVal val="visible"/>
                                      </p:to>
                                    </p:set>
                                    <p:anim calcmode="lin" valueType="num">
                                      <p:cBhvr additive="base">
                                        <p:cTn id="58" dur="500" fill="hold"/>
                                        <p:tgtEl>
                                          <p:spTgt spid="34"/>
                                        </p:tgtEl>
                                        <p:attrNameLst>
                                          <p:attrName>ppt_x</p:attrName>
                                        </p:attrNameLst>
                                      </p:cBhvr>
                                      <p:tavLst>
                                        <p:tav tm="0">
                                          <p:val>
                                            <p:strVal val="#ppt_x"/>
                                          </p:val>
                                        </p:tav>
                                        <p:tav tm="100000">
                                          <p:val>
                                            <p:strVal val="#ppt_x"/>
                                          </p:val>
                                        </p:tav>
                                      </p:tavLst>
                                    </p:anim>
                                    <p:anim calcmode="lin" valueType="num">
                                      <p:cBhvr additive="base">
                                        <p:cTn id="59" dur="500" fill="hold"/>
                                        <p:tgtEl>
                                          <p:spTgt spid="34"/>
                                        </p:tgtEl>
                                        <p:attrNameLst>
                                          <p:attrName>ppt_y</p:attrName>
                                        </p:attrNameLst>
                                      </p:cBhvr>
                                      <p:tavLst>
                                        <p:tav tm="0">
                                          <p:val>
                                            <p:strVal val="1+#ppt_h/2"/>
                                          </p:val>
                                        </p:tav>
                                        <p:tav tm="100000">
                                          <p:val>
                                            <p:strVal val="#ppt_y"/>
                                          </p:val>
                                        </p:tav>
                                      </p:tavLst>
                                    </p:anim>
                                  </p:childTnLst>
                                </p:cTn>
                              </p:par>
                            </p:childTnLst>
                          </p:cTn>
                        </p:par>
                        <p:par>
                          <p:cTn id="60" fill="hold">
                            <p:stCondLst>
                              <p:cond delay="2000"/>
                            </p:stCondLst>
                            <p:childTnLst>
                              <p:par>
                                <p:cTn id="61" presetID="2" presetClass="entr" presetSubtype="2" decel="100000" fill="hold" grpId="0" nodeType="afterEffect">
                                  <p:stCondLst>
                                    <p:cond delay="0"/>
                                  </p:stCondLst>
                                  <p:childTnLst>
                                    <p:set>
                                      <p:cBhvr>
                                        <p:cTn id="62" dur="1" fill="hold">
                                          <p:stCondLst>
                                            <p:cond delay="0"/>
                                          </p:stCondLst>
                                        </p:cTn>
                                        <p:tgtEl>
                                          <p:spTgt spid="20"/>
                                        </p:tgtEl>
                                        <p:attrNameLst>
                                          <p:attrName>style.visibility</p:attrName>
                                        </p:attrNameLst>
                                      </p:cBhvr>
                                      <p:to>
                                        <p:strVal val="visible"/>
                                      </p:to>
                                    </p:set>
                                    <p:anim calcmode="lin" valueType="num">
                                      <p:cBhvr additive="base">
                                        <p:cTn id="63" dur="500" fill="hold"/>
                                        <p:tgtEl>
                                          <p:spTgt spid="20"/>
                                        </p:tgtEl>
                                        <p:attrNameLst>
                                          <p:attrName>ppt_x</p:attrName>
                                        </p:attrNameLst>
                                      </p:cBhvr>
                                      <p:tavLst>
                                        <p:tav tm="0">
                                          <p:val>
                                            <p:strVal val="1+#ppt_w/2"/>
                                          </p:val>
                                        </p:tav>
                                        <p:tav tm="100000">
                                          <p:val>
                                            <p:strVal val="#ppt_x"/>
                                          </p:val>
                                        </p:tav>
                                      </p:tavLst>
                                    </p:anim>
                                    <p:anim calcmode="lin" valueType="num">
                                      <p:cBhvr additive="base">
                                        <p:cTn id="64" dur="50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20" grpId="0"/>
      <p:bldP spid="22" grpId="0" animBg="1"/>
      <p:bldP spid="23" grpId="0" animBg="1"/>
      <p:bldP spid="24" grpId="0" animBg="1"/>
      <p:bldP spid="25" grpId="0" animBg="1"/>
      <p:bldP spid="31" grpId="0"/>
      <p:bldP spid="32" grpId="0"/>
      <p:bldP spid="33" grpId="0"/>
      <p:bldP spid="34"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254132" y="1216380"/>
            <a:ext cx="6642068" cy="461665"/>
            <a:chOff x="1183711" y="2060848"/>
            <a:chExt cx="6642068" cy="461665"/>
          </a:xfrm>
        </p:grpSpPr>
        <p:sp>
          <p:nvSpPr>
            <p:cNvPr id="4" name="矩形 6"/>
            <p:cNvSpPr>
              <a:spLocks noChangeArrowheads="1"/>
            </p:cNvSpPr>
            <p:nvPr/>
          </p:nvSpPr>
          <p:spPr bwMode="auto">
            <a:xfrm>
              <a:off x="1633091" y="2060848"/>
              <a:ext cx="61926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0000"/>
                </a:lnSpc>
                <a:spcAft>
                  <a:spcPts val="500"/>
                </a:spcAft>
              </a:pPr>
              <a:r>
                <a:rPr lang="zh-CN" altLang="en-US" sz="2000" dirty="0">
                  <a:solidFill>
                    <a:srgbClr val="5F5E5C"/>
                  </a:solidFill>
                  <a:latin typeface="华康俪金黑W8(P)" pitchFamily="34" charset="-122"/>
                  <a:ea typeface="华康俪金黑W8(P)" pitchFamily="34" charset="-122"/>
                </a:rPr>
                <a:t>通过感情稳心</a:t>
              </a:r>
            </a:p>
          </p:txBody>
        </p:sp>
        <p:sp>
          <p:nvSpPr>
            <p:cNvPr id="8" name="TextBox 47"/>
            <p:cNvSpPr txBox="1"/>
            <p:nvPr/>
          </p:nvSpPr>
          <p:spPr>
            <a:xfrm>
              <a:off x="1183711" y="2107014"/>
              <a:ext cx="431528" cy="369332"/>
            </a:xfrm>
            <a:prstGeom prst="rect">
              <a:avLst/>
            </a:prstGeom>
            <a:solidFill>
              <a:srgbClr val="8BAB00"/>
            </a:solidFill>
          </p:spPr>
          <p:txBody>
            <a:bodyPr wrap="none" rtlCol="0">
              <a:spAutoFit/>
            </a:bodyPr>
            <a:lstStyle/>
            <a:p>
              <a:pPr algn="ctr"/>
              <a:r>
                <a:rPr lang="en-US" altLang="zh-CN" dirty="0">
                  <a:solidFill>
                    <a:prstClr val="white"/>
                  </a:solidFill>
                  <a:latin typeface="Impact" pitchFamily="34" charset="0"/>
                  <a:ea typeface="Arial Unicode MS" pitchFamily="34" charset="-122"/>
                  <a:cs typeface="Arial Unicode MS" pitchFamily="34" charset="-122"/>
                </a:rPr>
                <a:t>05</a:t>
              </a:r>
              <a:endParaRPr lang="zh-CN" altLang="en-US" dirty="0">
                <a:solidFill>
                  <a:prstClr val="white"/>
                </a:solidFill>
                <a:latin typeface="Impact" pitchFamily="34" charset="0"/>
                <a:ea typeface="Arial Unicode MS" pitchFamily="34" charset="-122"/>
                <a:cs typeface="Arial Unicode MS" pitchFamily="34" charset="-122"/>
              </a:endParaRPr>
            </a:p>
          </p:txBody>
        </p:sp>
      </p:grpSp>
      <p:sp>
        <p:nvSpPr>
          <p:cNvPr id="12" name="矩形 9"/>
          <p:cNvSpPr>
            <a:spLocks noChangeArrowheads="1"/>
          </p:cNvSpPr>
          <p:nvPr/>
        </p:nvSpPr>
        <p:spPr bwMode="auto">
          <a:xfrm>
            <a:off x="1199456" y="1792444"/>
            <a:ext cx="10225136" cy="412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30000"/>
              </a:lnSpc>
            </a:pPr>
            <a:r>
              <a:rPr lang="zh-CN" altLang="en-US" sz="1600" dirty="0">
                <a:solidFill>
                  <a:srgbClr val="5F5E5C"/>
                </a:solidFill>
                <a:latin typeface="微软雅黑" pitchFamily="34" charset="-122"/>
                <a:ea typeface="微软雅黑" pitchFamily="34" charset="-122"/>
              </a:rPr>
              <a:t>对人才的感情，主要体现在要</a:t>
            </a:r>
            <a:r>
              <a:rPr lang="zh-CN" altLang="en-US" sz="1600" b="1" dirty="0">
                <a:solidFill>
                  <a:srgbClr val="8BAB00"/>
                </a:solidFill>
                <a:latin typeface="微软雅黑" pitchFamily="34" charset="-122"/>
                <a:ea typeface="微软雅黑" pitchFamily="34" charset="-122"/>
              </a:rPr>
              <a:t>重视人才、尊重人才、爱护人才</a:t>
            </a:r>
            <a:r>
              <a:rPr lang="zh-CN" altLang="en-US" sz="1600" dirty="0">
                <a:solidFill>
                  <a:srgbClr val="5F5E5C"/>
                </a:solidFill>
                <a:latin typeface="微软雅黑" pitchFamily="34" charset="-122"/>
                <a:ea typeface="微软雅黑" pitchFamily="34" charset="-122"/>
              </a:rPr>
              <a:t>三个方面。</a:t>
            </a:r>
          </a:p>
        </p:txBody>
      </p:sp>
      <p:sp>
        <p:nvSpPr>
          <p:cNvPr id="18" name="矩形 9"/>
          <p:cNvSpPr>
            <a:spLocks noChangeArrowheads="1"/>
          </p:cNvSpPr>
          <p:nvPr/>
        </p:nvSpPr>
        <p:spPr bwMode="auto">
          <a:xfrm>
            <a:off x="1199456" y="2312293"/>
            <a:ext cx="10225136" cy="7325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30000"/>
              </a:lnSpc>
            </a:pPr>
            <a:r>
              <a:rPr lang="en-US" altLang="zh-CN" sz="1600" b="1" dirty="0">
                <a:solidFill>
                  <a:srgbClr val="8BAB00"/>
                </a:solidFill>
                <a:latin typeface="微软雅黑" pitchFamily="34" charset="-122"/>
                <a:ea typeface="微软雅黑" pitchFamily="34" charset="-122"/>
              </a:rPr>
              <a:t>2</a:t>
            </a:r>
            <a:r>
              <a:rPr lang="zh-CN" altLang="en-US" sz="1600" b="1" dirty="0">
                <a:solidFill>
                  <a:srgbClr val="8BAB00"/>
                </a:solidFill>
                <a:latin typeface="微软雅黑" pitchFamily="34" charset="-122"/>
                <a:ea typeface="微软雅黑" pitchFamily="34" charset="-122"/>
              </a:rPr>
              <a:t>）尊重人才：</a:t>
            </a:r>
            <a:r>
              <a:rPr lang="zh-CN" altLang="en-US" sz="1600" dirty="0">
                <a:solidFill>
                  <a:srgbClr val="5F5E5C"/>
                </a:solidFill>
                <a:latin typeface="微软雅黑" pitchFamily="34" charset="-122"/>
                <a:ea typeface="微软雅黑" pitchFamily="34" charset="-122"/>
              </a:rPr>
              <a:t>佛争一柱香，人活一口气。我们要明白的是，撑这么大个摊子，招聘这么多人进来，不是让领导者来满足自己的过“帝王”瘾的。</a:t>
            </a:r>
          </a:p>
        </p:txBody>
      </p:sp>
      <p:sp>
        <p:nvSpPr>
          <p:cNvPr id="11" name="矩形 10"/>
          <p:cNvSpPr/>
          <p:nvPr/>
        </p:nvSpPr>
        <p:spPr>
          <a:xfrm>
            <a:off x="1285920" y="3429000"/>
            <a:ext cx="9922649" cy="2016224"/>
          </a:xfrm>
          <a:prstGeom prst="rect">
            <a:avLst/>
          </a:prstGeom>
          <a:solidFill>
            <a:srgbClr val="FF85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TextBox 2"/>
          <p:cNvSpPr txBox="1">
            <a:spLocks noChangeArrowheads="1"/>
          </p:cNvSpPr>
          <p:nvPr/>
        </p:nvSpPr>
        <p:spPr bwMode="auto">
          <a:xfrm>
            <a:off x="1415480" y="3627542"/>
            <a:ext cx="9628658" cy="1529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lnSpc>
                <a:spcPct val="130000"/>
              </a:lnSpc>
              <a:spcAft>
                <a:spcPts val="600"/>
              </a:spcAft>
            </a:pPr>
            <a:r>
              <a:rPr lang="en-US" altLang="zh-CN" sz="2000" b="1" dirty="0">
                <a:solidFill>
                  <a:schemeClr val="bg1"/>
                </a:solidFill>
                <a:latin typeface="微软雅黑" pitchFamily="34" charset="-122"/>
                <a:ea typeface="微软雅黑" pitchFamily="34" charset="-122"/>
              </a:rPr>
              <a:t>【</a:t>
            </a:r>
            <a:r>
              <a:rPr lang="zh-CN" altLang="en-US" sz="2000" b="1" dirty="0">
                <a:solidFill>
                  <a:schemeClr val="bg1"/>
                </a:solidFill>
                <a:latin typeface="微软雅黑" pitchFamily="34" charset="-122"/>
                <a:ea typeface="微软雅黑" pitchFamily="34" charset="-122"/>
              </a:rPr>
              <a:t>故事：齐宣王对孟子的尊重</a:t>
            </a:r>
            <a:r>
              <a:rPr lang="en-US" altLang="zh-CN" sz="2000" b="1" dirty="0">
                <a:solidFill>
                  <a:schemeClr val="bg1"/>
                </a:solidFill>
                <a:latin typeface="微软雅黑" pitchFamily="34" charset="-122"/>
                <a:ea typeface="微软雅黑" pitchFamily="34" charset="-122"/>
              </a:rPr>
              <a:t>】</a:t>
            </a:r>
          </a:p>
          <a:p>
            <a:pPr eaLnBrk="1" hangingPunct="1">
              <a:lnSpc>
                <a:spcPct val="130000"/>
              </a:lnSpc>
              <a:spcAft>
                <a:spcPts val="600"/>
              </a:spcAft>
            </a:pPr>
            <a:r>
              <a:rPr lang="zh-CN" altLang="en-US" sz="1600" dirty="0">
                <a:solidFill>
                  <a:schemeClr val="bg1"/>
                </a:solidFill>
                <a:latin typeface="微软雅黑" pitchFamily="34" charset="-122"/>
                <a:ea typeface="微软雅黑" pitchFamily="34" charset="-122"/>
              </a:rPr>
              <a:t>有一天，孟子打算上朝见齐宣王。可是他还没出门时，齐宣王却派人来说：“寡人本来想亲自登门拜访您，可是突然受风寒了，不能吹风。如果您能来朝，我打算接见您。不知可否让我见到您呢？” 作为一位君主，对臣子说这样的话，那可算是客气到极点了吧，恐怕古往今来也没有几位君王能象齐宣王这样。</a:t>
            </a:r>
            <a:endParaRPr lang="zh-CN" altLang="en-US" dirty="0">
              <a:solidFill>
                <a:schemeClr val="bg1"/>
              </a:solidFill>
            </a:endParaRPr>
          </a:p>
        </p:txBody>
      </p:sp>
    </p:spTree>
    <p:extLst>
      <p:ext uri="{BB962C8B-B14F-4D97-AF65-F5344CB8AC3E}">
        <p14:creationId xmlns:p14="http://schemas.microsoft.com/office/powerpoint/2010/main" val="12228024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ppt_x"/>
                                          </p:val>
                                        </p:tav>
                                        <p:tav tm="100000">
                                          <p:val>
                                            <p:strVal val="#ppt_x"/>
                                          </p:val>
                                        </p:tav>
                                      </p:tavLst>
                                    </p:anim>
                                    <p:anim calcmode="lin" valueType="num">
                                      <p:cBhvr additive="base">
                                        <p:cTn id="8" dur="500" fill="hold"/>
                                        <p:tgtEl>
                                          <p:spTgt spid="18"/>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2" decel="100000" fill="hold" grpId="0" nodeType="after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additive="base">
                                        <p:cTn id="12" dur="500" fill="hold"/>
                                        <p:tgtEl>
                                          <p:spTgt spid="13"/>
                                        </p:tgtEl>
                                        <p:attrNameLst>
                                          <p:attrName>ppt_x</p:attrName>
                                        </p:attrNameLst>
                                      </p:cBhvr>
                                      <p:tavLst>
                                        <p:tav tm="0">
                                          <p:val>
                                            <p:strVal val="1+#ppt_w/2"/>
                                          </p:val>
                                        </p:tav>
                                        <p:tav tm="100000">
                                          <p:val>
                                            <p:strVal val="#ppt_x"/>
                                          </p:val>
                                        </p:tav>
                                      </p:tavLst>
                                    </p:anim>
                                    <p:anim calcmode="lin" valueType="num">
                                      <p:cBhvr additive="base">
                                        <p:cTn id="13" dur="500" fill="hold"/>
                                        <p:tgtEl>
                                          <p:spTgt spid="13"/>
                                        </p:tgtEl>
                                        <p:attrNameLst>
                                          <p:attrName>ppt_y</p:attrName>
                                        </p:attrNameLst>
                                      </p:cBhvr>
                                      <p:tavLst>
                                        <p:tav tm="0">
                                          <p:val>
                                            <p:strVal val="#ppt_y"/>
                                          </p:val>
                                        </p:tav>
                                        <p:tav tm="100000">
                                          <p:val>
                                            <p:strVal val="#ppt_y"/>
                                          </p:val>
                                        </p:tav>
                                      </p:tavLst>
                                    </p:anim>
                                  </p:childTnLst>
                                </p:cTn>
                              </p:par>
                              <p:par>
                                <p:cTn id="14" presetID="2" presetClass="entr" presetSubtype="8" decel="10000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 calcmode="lin" valueType="num">
                                      <p:cBhvr additive="base">
                                        <p:cTn id="16" dur="500" fill="hold"/>
                                        <p:tgtEl>
                                          <p:spTgt spid="11"/>
                                        </p:tgtEl>
                                        <p:attrNameLst>
                                          <p:attrName>ppt_x</p:attrName>
                                        </p:attrNameLst>
                                      </p:cBhvr>
                                      <p:tavLst>
                                        <p:tav tm="0">
                                          <p:val>
                                            <p:strVal val="0-#ppt_w/2"/>
                                          </p:val>
                                        </p:tav>
                                        <p:tav tm="100000">
                                          <p:val>
                                            <p:strVal val="#ppt_x"/>
                                          </p:val>
                                        </p:tav>
                                      </p:tavLst>
                                    </p:anim>
                                    <p:anim calcmode="lin" valueType="num">
                                      <p:cBhvr additive="base">
                                        <p:cTn id="17"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1" grpId="0" animBg="1"/>
      <p:bldP spid="13"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254132" y="1216380"/>
            <a:ext cx="6642068" cy="461665"/>
            <a:chOff x="1183711" y="2060848"/>
            <a:chExt cx="6642068" cy="461665"/>
          </a:xfrm>
        </p:grpSpPr>
        <p:sp>
          <p:nvSpPr>
            <p:cNvPr id="4" name="矩形 6"/>
            <p:cNvSpPr>
              <a:spLocks noChangeArrowheads="1"/>
            </p:cNvSpPr>
            <p:nvPr/>
          </p:nvSpPr>
          <p:spPr bwMode="auto">
            <a:xfrm>
              <a:off x="1633091" y="2060848"/>
              <a:ext cx="61926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0000"/>
                </a:lnSpc>
                <a:spcAft>
                  <a:spcPts val="500"/>
                </a:spcAft>
              </a:pPr>
              <a:r>
                <a:rPr lang="zh-CN" altLang="en-US" sz="2000" dirty="0">
                  <a:solidFill>
                    <a:srgbClr val="5F5E5C"/>
                  </a:solidFill>
                  <a:latin typeface="华康俪金黑W8(P)" pitchFamily="34" charset="-122"/>
                  <a:ea typeface="华康俪金黑W8(P)" pitchFamily="34" charset="-122"/>
                </a:rPr>
                <a:t>通过感情稳心</a:t>
              </a:r>
            </a:p>
          </p:txBody>
        </p:sp>
        <p:sp>
          <p:nvSpPr>
            <p:cNvPr id="8" name="TextBox 47"/>
            <p:cNvSpPr txBox="1"/>
            <p:nvPr/>
          </p:nvSpPr>
          <p:spPr>
            <a:xfrm>
              <a:off x="1183711" y="2107014"/>
              <a:ext cx="431528" cy="369332"/>
            </a:xfrm>
            <a:prstGeom prst="rect">
              <a:avLst/>
            </a:prstGeom>
            <a:solidFill>
              <a:srgbClr val="8BAB00"/>
            </a:solidFill>
          </p:spPr>
          <p:txBody>
            <a:bodyPr wrap="none" rtlCol="0">
              <a:spAutoFit/>
            </a:bodyPr>
            <a:lstStyle/>
            <a:p>
              <a:pPr algn="ctr"/>
              <a:r>
                <a:rPr lang="en-US" altLang="zh-CN" dirty="0">
                  <a:solidFill>
                    <a:prstClr val="white"/>
                  </a:solidFill>
                  <a:latin typeface="Impact" pitchFamily="34" charset="0"/>
                  <a:ea typeface="Arial Unicode MS" pitchFamily="34" charset="-122"/>
                  <a:cs typeface="Arial Unicode MS" pitchFamily="34" charset="-122"/>
                </a:rPr>
                <a:t>05</a:t>
              </a:r>
              <a:endParaRPr lang="zh-CN" altLang="en-US" dirty="0">
                <a:solidFill>
                  <a:prstClr val="white"/>
                </a:solidFill>
                <a:latin typeface="Impact" pitchFamily="34" charset="0"/>
                <a:ea typeface="Arial Unicode MS" pitchFamily="34" charset="-122"/>
                <a:cs typeface="Arial Unicode MS" pitchFamily="34" charset="-122"/>
              </a:endParaRPr>
            </a:p>
          </p:txBody>
        </p:sp>
      </p:grpSp>
      <p:sp>
        <p:nvSpPr>
          <p:cNvPr id="12" name="矩形 9"/>
          <p:cNvSpPr>
            <a:spLocks noChangeArrowheads="1"/>
          </p:cNvSpPr>
          <p:nvPr/>
        </p:nvSpPr>
        <p:spPr bwMode="auto">
          <a:xfrm>
            <a:off x="1199456" y="1792444"/>
            <a:ext cx="10225136" cy="412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30000"/>
              </a:lnSpc>
            </a:pPr>
            <a:r>
              <a:rPr lang="zh-CN" altLang="en-US" sz="1600" dirty="0">
                <a:solidFill>
                  <a:srgbClr val="5F5E5C"/>
                </a:solidFill>
                <a:latin typeface="微软雅黑" pitchFamily="34" charset="-122"/>
                <a:ea typeface="微软雅黑" pitchFamily="34" charset="-122"/>
              </a:rPr>
              <a:t>对人才的感情，主要体现在要</a:t>
            </a:r>
            <a:r>
              <a:rPr lang="zh-CN" altLang="en-US" sz="1600" b="1" dirty="0">
                <a:solidFill>
                  <a:srgbClr val="8BAB00"/>
                </a:solidFill>
                <a:latin typeface="微软雅黑" pitchFamily="34" charset="-122"/>
                <a:ea typeface="微软雅黑" pitchFamily="34" charset="-122"/>
              </a:rPr>
              <a:t>重视人才、尊重人才、爱护人才</a:t>
            </a:r>
            <a:r>
              <a:rPr lang="zh-CN" altLang="en-US" sz="1600" dirty="0">
                <a:solidFill>
                  <a:srgbClr val="5F5E5C"/>
                </a:solidFill>
                <a:latin typeface="微软雅黑" pitchFamily="34" charset="-122"/>
                <a:ea typeface="微软雅黑" pitchFamily="34" charset="-122"/>
              </a:rPr>
              <a:t>三个方面。</a:t>
            </a:r>
          </a:p>
        </p:txBody>
      </p:sp>
      <p:sp>
        <p:nvSpPr>
          <p:cNvPr id="18" name="矩形 9"/>
          <p:cNvSpPr>
            <a:spLocks noChangeArrowheads="1"/>
          </p:cNvSpPr>
          <p:nvPr/>
        </p:nvSpPr>
        <p:spPr bwMode="auto">
          <a:xfrm>
            <a:off x="1199456" y="2312293"/>
            <a:ext cx="4690394" cy="7325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30000"/>
              </a:lnSpc>
            </a:pPr>
            <a:r>
              <a:rPr lang="en-US" altLang="zh-CN" sz="1600" b="1" dirty="0">
                <a:solidFill>
                  <a:srgbClr val="8BAB00"/>
                </a:solidFill>
                <a:latin typeface="微软雅黑" pitchFamily="34" charset="-122"/>
                <a:ea typeface="微软雅黑" pitchFamily="34" charset="-122"/>
              </a:rPr>
              <a:t>3</a:t>
            </a:r>
            <a:r>
              <a:rPr lang="zh-CN" altLang="en-US" sz="1600" b="1" dirty="0">
                <a:solidFill>
                  <a:srgbClr val="8BAB00"/>
                </a:solidFill>
                <a:latin typeface="微软雅黑" pitchFamily="34" charset="-122"/>
                <a:ea typeface="微软雅黑" pitchFamily="34" charset="-122"/>
              </a:rPr>
              <a:t>）爱护人才：</a:t>
            </a:r>
            <a:r>
              <a:rPr lang="zh-CN" altLang="en-US" sz="1600" dirty="0">
                <a:solidFill>
                  <a:srgbClr val="5F5E5C"/>
                </a:solidFill>
                <a:latin typeface="微软雅黑" pitchFamily="34" charset="-122"/>
                <a:ea typeface="微软雅黑" pitchFamily="34" charset="-122"/>
              </a:rPr>
              <a:t>孙子兵法讲“视卒如婴儿，故可以与之赴深溪；视卒如爱子，故可与之俱死”。</a:t>
            </a:r>
          </a:p>
        </p:txBody>
      </p:sp>
      <p:sp>
        <p:nvSpPr>
          <p:cNvPr id="9" name="TextBox 6"/>
          <p:cNvSpPr txBox="1"/>
          <p:nvPr/>
        </p:nvSpPr>
        <p:spPr>
          <a:xfrm>
            <a:off x="1189582" y="3356992"/>
            <a:ext cx="4690394" cy="2332946"/>
          </a:xfrm>
          <a:prstGeom prst="rect">
            <a:avLst/>
          </a:prstGeom>
          <a:noFill/>
        </p:spPr>
        <p:txBody>
          <a:bodyPr wrap="square" rtlCol="0">
            <a:spAutoFit/>
          </a:bodyPr>
          <a:lstStyle/>
          <a:p>
            <a:pPr>
              <a:lnSpc>
                <a:spcPct val="130000"/>
              </a:lnSpc>
            </a:pPr>
            <a:r>
              <a:rPr lang="zh-CN" altLang="en-US" sz="1600" dirty="0">
                <a:solidFill>
                  <a:srgbClr val="5F5E5C"/>
                </a:solidFill>
                <a:latin typeface="微软雅黑" pitchFamily="34" charset="-122"/>
                <a:ea typeface="微软雅黑" pitchFamily="34" charset="-122"/>
              </a:rPr>
              <a:t>领导者应承担起领导责任，绝不应怕受牵连，把人才当成替罪羊，“丢车保帅”，这是令人寒心和不能容忍的。那些出了问题让下属员工“</a:t>
            </a:r>
            <a:r>
              <a:rPr lang="zh-CN" altLang="en-US" sz="1600" b="1" dirty="0">
                <a:solidFill>
                  <a:srgbClr val="FF0000"/>
                </a:solidFill>
                <a:latin typeface="微软雅黑" pitchFamily="34" charset="-122"/>
                <a:ea typeface="微软雅黑" pitchFamily="34" charset="-122"/>
              </a:rPr>
              <a:t>背黑锅</a:t>
            </a:r>
            <a:r>
              <a:rPr lang="zh-CN" altLang="en-US" sz="1600" dirty="0">
                <a:solidFill>
                  <a:srgbClr val="5F5E5C"/>
                </a:solidFill>
                <a:latin typeface="微软雅黑" pitchFamily="34" charset="-122"/>
                <a:ea typeface="微软雅黑" pitchFamily="34" charset="-122"/>
              </a:rPr>
              <a:t>”，有好处时却自己“争功邀赏”的所谓“领导”、“上司”都是追求蝇头小利之徒。曾仕强说，“</a:t>
            </a:r>
            <a:r>
              <a:rPr lang="zh-CN" altLang="en-US" sz="1600" b="1" dirty="0">
                <a:solidFill>
                  <a:srgbClr val="8BAB00"/>
                </a:solidFill>
                <a:latin typeface="微软雅黑" pitchFamily="34" charset="-122"/>
                <a:ea typeface="微软雅黑" pitchFamily="34" charset="-122"/>
              </a:rPr>
              <a:t>一个人对上能够尊重上级的权，对下能够维护部属的利，你就是一个有天地良心的人</a:t>
            </a:r>
            <a:r>
              <a:rPr lang="zh-CN" altLang="en-US" sz="1600" dirty="0">
                <a:solidFill>
                  <a:srgbClr val="5F5E5C"/>
                </a:solidFill>
                <a:latin typeface="微软雅黑" pitchFamily="34" charset="-122"/>
                <a:ea typeface="微软雅黑" pitchFamily="34" charset="-122"/>
              </a:rPr>
              <a:t>。”</a:t>
            </a:r>
            <a:endParaRPr lang="zh-CN" altLang="zh-CN" sz="1600" b="1" dirty="0">
              <a:solidFill>
                <a:srgbClr val="E67819"/>
              </a:solidFill>
              <a:latin typeface="微软雅黑" pitchFamily="34" charset="-122"/>
              <a:ea typeface="微软雅黑" pitchFamily="34" charset="-122"/>
            </a:endParaRPr>
          </a:p>
        </p:txBody>
      </p:sp>
      <p:pic>
        <p:nvPicPr>
          <p:cNvPr id="3" name="图片 2"/>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5990621" y="2379149"/>
            <a:ext cx="2520280" cy="3360364"/>
          </a:xfrm>
          <a:prstGeom prst="rect">
            <a:avLst/>
          </a:prstGeom>
          <a:ln w="28575">
            <a:solidFill>
              <a:schemeClr val="bg1"/>
            </a:solidFill>
          </a:ln>
          <a:effectLst>
            <a:outerShdw blurRad="50800" dist="38100" dir="2700000" algn="tl" rotWithShape="0">
              <a:prstClr val="black">
                <a:alpha val="40000"/>
              </a:prstClr>
            </a:outerShdw>
          </a:effectLst>
        </p:spPr>
      </p:pic>
      <p:pic>
        <p:nvPicPr>
          <p:cNvPr id="5" name="图片 4"/>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8616280" y="2379149"/>
            <a:ext cx="2520280" cy="3360364"/>
          </a:xfrm>
          <a:prstGeom prst="rect">
            <a:avLst/>
          </a:prstGeom>
          <a:ln w="28575">
            <a:solidFill>
              <a:schemeClr val="bg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4060064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ppt_x"/>
                                          </p:val>
                                        </p:tav>
                                        <p:tav tm="100000">
                                          <p:val>
                                            <p:strVal val="#ppt_x"/>
                                          </p:val>
                                        </p:tav>
                                      </p:tavLst>
                                    </p:anim>
                                    <p:anim calcmode="lin" valueType="num">
                                      <p:cBhvr additive="base">
                                        <p:cTn id="8" dur="500" fill="hold"/>
                                        <p:tgtEl>
                                          <p:spTgt spid="18"/>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1" decel="100000"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500" fill="hold"/>
                                        <p:tgtEl>
                                          <p:spTgt spid="9"/>
                                        </p:tgtEl>
                                        <p:attrNameLst>
                                          <p:attrName>ppt_x</p:attrName>
                                        </p:attrNameLst>
                                      </p:cBhvr>
                                      <p:tavLst>
                                        <p:tav tm="0">
                                          <p:val>
                                            <p:strVal val="#ppt_x"/>
                                          </p:val>
                                        </p:tav>
                                        <p:tav tm="100000">
                                          <p:val>
                                            <p:strVal val="#ppt_x"/>
                                          </p:val>
                                        </p:tav>
                                      </p:tavLst>
                                    </p:anim>
                                    <p:anim calcmode="lin" valueType="num">
                                      <p:cBhvr additive="base">
                                        <p:cTn id="13" dur="500" fill="hold"/>
                                        <p:tgtEl>
                                          <p:spTgt spid="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9"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253330" y="1216380"/>
            <a:ext cx="6642870" cy="461665"/>
            <a:chOff x="1182909" y="2060848"/>
            <a:chExt cx="6642870" cy="461665"/>
          </a:xfrm>
        </p:grpSpPr>
        <p:sp>
          <p:nvSpPr>
            <p:cNvPr id="4" name="矩形 6"/>
            <p:cNvSpPr>
              <a:spLocks noChangeArrowheads="1"/>
            </p:cNvSpPr>
            <p:nvPr/>
          </p:nvSpPr>
          <p:spPr bwMode="auto">
            <a:xfrm>
              <a:off x="1633091" y="2060848"/>
              <a:ext cx="61926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0000"/>
                </a:lnSpc>
                <a:spcAft>
                  <a:spcPts val="500"/>
                </a:spcAft>
              </a:pPr>
              <a:r>
                <a:rPr lang="zh-CN" altLang="en-US" sz="2000" dirty="0">
                  <a:solidFill>
                    <a:srgbClr val="5F5E5C"/>
                  </a:solidFill>
                  <a:latin typeface="华康俪金黑W8(P)" pitchFamily="34" charset="-122"/>
                  <a:ea typeface="华康俪金黑W8(P)" pitchFamily="34" charset="-122"/>
                </a:rPr>
                <a:t>通过事业留人</a:t>
              </a:r>
            </a:p>
          </p:txBody>
        </p:sp>
        <p:sp>
          <p:nvSpPr>
            <p:cNvPr id="8" name="TextBox 47"/>
            <p:cNvSpPr txBox="1"/>
            <p:nvPr/>
          </p:nvSpPr>
          <p:spPr>
            <a:xfrm>
              <a:off x="1182909" y="2107014"/>
              <a:ext cx="433132" cy="369332"/>
            </a:xfrm>
            <a:prstGeom prst="rect">
              <a:avLst/>
            </a:prstGeom>
            <a:solidFill>
              <a:srgbClr val="8BAB00"/>
            </a:solidFill>
          </p:spPr>
          <p:txBody>
            <a:bodyPr wrap="none" rtlCol="0">
              <a:spAutoFit/>
            </a:bodyPr>
            <a:lstStyle/>
            <a:p>
              <a:pPr algn="ctr"/>
              <a:r>
                <a:rPr lang="en-US" altLang="zh-CN" dirty="0">
                  <a:solidFill>
                    <a:prstClr val="white"/>
                  </a:solidFill>
                  <a:latin typeface="Impact" pitchFamily="34" charset="0"/>
                  <a:ea typeface="Arial Unicode MS" pitchFamily="34" charset="-122"/>
                  <a:cs typeface="Arial Unicode MS" pitchFamily="34" charset="-122"/>
                </a:rPr>
                <a:t>06</a:t>
              </a:r>
              <a:endParaRPr lang="zh-CN" altLang="en-US" dirty="0">
                <a:solidFill>
                  <a:prstClr val="white"/>
                </a:solidFill>
                <a:latin typeface="Impact" pitchFamily="34" charset="0"/>
                <a:ea typeface="Arial Unicode MS" pitchFamily="34" charset="-122"/>
                <a:cs typeface="Arial Unicode MS" pitchFamily="34" charset="-122"/>
              </a:endParaRPr>
            </a:p>
          </p:txBody>
        </p:sp>
      </p:grpSp>
      <p:sp>
        <p:nvSpPr>
          <p:cNvPr id="12" name="矩形 9"/>
          <p:cNvSpPr>
            <a:spLocks noChangeArrowheads="1"/>
          </p:cNvSpPr>
          <p:nvPr/>
        </p:nvSpPr>
        <p:spPr bwMode="auto">
          <a:xfrm>
            <a:off x="1199456" y="1792444"/>
            <a:ext cx="10225136" cy="13726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30000"/>
              </a:lnSpc>
            </a:pPr>
            <a:r>
              <a:rPr lang="zh-CN" altLang="en-US" sz="1600" dirty="0">
                <a:solidFill>
                  <a:srgbClr val="5F5E5C"/>
                </a:solidFill>
                <a:latin typeface="微软雅黑" pitchFamily="34" charset="-122"/>
                <a:ea typeface="微软雅黑" pitchFamily="34" charset="-122"/>
              </a:rPr>
              <a:t>优秀的员工是有明确的职业目标的，他需要在一个有前途的地方工作。对那些胸怀抱负、有着清晰职业生涯规划的员工来讲，要给他们提供相应的工作平台，满足他们奋发拼搏的愿望和施展自己才华的机会。对那些没有明确事业目标的员工，我们可以结合公司的发展，帮助他们制定职业生涯规划，提供实现个人专长的机会，铺设个人职业发展的阶梯，帮助其实现事业的成功。</a:t>
            </a:r>
          </a:p>
        </p:txBody>
      </p:sp>
      <p:sp>
        <p:nvSpPr>
          <p:cNvPr id="9" name="TextBox 6"/>
          <p:cNvSpPr txBox="1"/>
          <p:nvPr/>
        </p:nvSpPr>
        <p:spPr>
          <a:xfrm>
            <a:off x="1199456" y="3264190"/>
            <a:ext cx="4133106" cy="2653034"/>
          </a:xfrm>
          <a:prstGeom prst="rect">
            <a:avLst/>
          </a:prstGeom>
          <a:noFill/>
        </p:spPr>
        <p:txBody>
          <a:bodyPr wrap="square" rtlCol="0">
            <a:spAutoFit/>
          </a:bodyPr>
          <a:lstStyle/>
          <a:p>
            <a:pPr>
              <a:lnSpc>
                <a:spcPct val="130000"/>
              </a:lnSpc>
            </a:pPr>
            <a:r>
              <a:rPr lang="zh-CN" altLang="en-US" sz="1600" dirty="0">
                <a:solidFill>
                  <a:srgbClr val="5F5E5C"/>
                </a:solidFill>
                <a:latin typeface="微软雅黑" pitchFamily="34" charset="-122"/>
                <a:ea typeface="微软雅黑" pitchFamily="34" charset="-122"/>
              </a:rPr>
              <a:t>如果企业能够帮助员工去做自己的职业生涯规划，使员工知道自己的优势在哪里，企业会给他们提供怎样的发展空间，个人该如何通过努力实现自己的人生抱负，然后结合每个人的特点通过一定的途径去培养，使员工找到自己的定位和明确将来努力的方向。</a:t>
            </a:r>
            <a:r>
              <a:rPr lang="zh-CN" altLang="en-US" sz="1600" b="1" dirty="0">
                <a:solidFill>
                  <a:srgbClr val="FF0000"/>
                </a:solidFill>
                <a:latin typeface="微软雅黑" pitchFamily="34" charset="-122"/>
                <a:ea typeface="微软雅黑" pitchFamily="34" charset="-122"/>
              </a:rPr>
              <a:t>试问如果企业能帮员工做到这一点，人才的流失率能不降低吗？</a:t>
            </a:r>
          </a:p>
        </p:txBody>
      </p:sp>
      <p:pic>
        <p:nvPicPr>
          <p:cNvPr id="3" name="图片 2"/>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5538556" y="3133964"/>
            <a:ext cx="5698662" cy="2754570"/>
          </a:xfrm>
          <a:prstGeom prst="rect">
            <a:avLst/>
          </a:prstGeom>
          <a:ln w="28575">
            <a:solidFill>
              <a:schemeClr val="bg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954530907"/>
      </p:ext>
    </p:extLst>
  </p:cSld>
  <p:clrMapOvr>
    <a:masterClrMapping/>
  </p:clrMapOvr>
  <mc:AlternateContent xmlns:mc="http://schemas.openxmlformats.org/markup-compatibility/2006" xmlns:p14="http://schemas.microsoft.com/office/powerpoint/2010/main">
    <mc:Choice Requires="p14">
      <p:transition>
        <p14:pan/>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1" decel="100000" fill="hold" grpId="0" nodeType="afterEffect">
                                  <p:stCondLst>
                                    <p:cond delay="0"/>
                                  </p:stCondLst>
                                  <p:childTnLst>
                                    <p:set>
                                      <p:cBhvr>
                                        <p:cTn id="11" dur="1" fill="hold">
                                          <p:stCondLst>
                                            <p:cond delay="0"/>
                                          </p:stCondLst>
                                        </p:cTn>
                                        <p:tgtEl>
                                          <p:spTgt spid="12"/>
                                        </p:tgtEl>
                                        <p:attrNameLst>
                                          <p:attrName>style.visibility</p:attrName>
                                        </p:attrNameLst>
                                      </p:cBhvr>
                                      <p:to>
                                        <p:strVal val="visible"/>
                                      </p:to>
                                    </p:set>
                                    <p:anim calcmode="lin" valueType="num">
                                      <p:cBhvr additive="base">
                                        <p:cTn id="12" dur="500" fill="hold"/>
                                        <p:tgtEl>
                                          <p:spTgt spid="12"/>
                                        </p:tgtEl>
                                        <p:attrNameLst>
                                          <p:attrName>ppt_x</p:attrName>
                                        </p:attrNameLst>
                                      </p:cBhvr>
                                      <p:tavLst>
                                        <p:tav tm="0">
                                          <p:val>
                                            <p:strVal val="#ppt_x"/>
                                          </p:val>
                                        </p:tav>
                                        <p:tav tm="100000">
                                          <p:val>
                                            <p:strVal val="#ppt_x"/>
                                          </p:val>
                                        </p:tav>
                                      </p:tavLst>
                                    </p:anim>
                                    <p:anim calcmode="lin" valueType="num">
                                      <p:cBhvr additive="base">
                                        <p:cTn id="13" dur="500" fill="hold"/>
                                        <p:tgtEl>
                                          <p:spTgt spid="12"/>
                                        </p:tgtEl>
                                        <p:attrNameLst>
                                          <p:attrName>ppt_y</p:attrName>
                                        </p:attrNameLst>
                                      </p:cBhvr>
                                      <p:tavLst>
                                        <p:tav tm="0">
                                          <p:val>
                                            <p:strVal val="0-#ppt_h/2"/>
                                          </p:val>
                                        </p:tav>
                                        <p:tav tm="100000">
                                          <p:val>
                                            <p:strVal val="#ppt_y"/>
                                          </p:val>
                                        </p:tav>
                                      </p:tavLst>
                                    </p:anim>
                                  </p:childTnLst>
                                </p:cTn>
                              </p:par>
                              <p:par>
                                <p:cTn id="14" presetID="2" presetClass="entr" presetSubtype="8" decel="100000"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 calcmode="lin" valueType="num">
                                      <p:cBhvr additive="base">
                                        <p:cTn id="16" dur="500" fill="hold"/>
                                        <p:tgtEl>
                                          <p:spTgt spid="9"/>
                                        </p:tgtEl>
                                        <p:attrNameLst>
                                          <p:attrName>ppt_x</p:attrName>
                                        </p:attrNameLst>
                                      </p:cBhvr>
                                      <p:tavLst>
                                        <p:tav tm="0">
                                          <p:val>
                                            <p:strVal val="0-#ppt_w/2"/>
                                          </p:val>
                                        </p:tav>
                                        <p:tav tm="100000">
                                          <p:val>
                                            <p:strVal val="#ppt_x"/>
                                          </p:val>
                                        </p:tav>
                                      </p:tavLst>
                                    </p:anim>
                                    <p:anim calcmode="lin" valueType="num">
                                      <p:cBhvr additive="base">
                                        <p:cTn id="17"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9"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6"/>
          <p:cNvSpPr txBox="1"/>
          <p:nvPr/>
        </p:nvSpPr>
        <p:spPr>
          <a:xfrm>
            <a:off x="1343472" y="1816134"/>
            <a:ext cx="5040560" cy="2192908"/>
          </a:xfrm>
          <a:prstGeom prst="rect">
            <a:avLst/>
          </a:prstGeom>
          <a:noFill/>
        </p:spPr>
        <p:txBody>
          <a:bodyPr wrap="square" rtlCol="0">
            <a:spAutoFit/>
          </a:bodyPr>
          <a:lstStyle/>
          <a:p>
            <a:pPr>
              <a:lnSpc>
                <a:spcPct val="130000"/>
              </a:lnSpc>
            </a:pPr>
            <a:r>
              <a:rPr lang="zh-CN" altLang="en-US" sz="1500" dirty="0">
                <a:solidFill>
                  <a:srgbClr val="5F5E5C"/>
                </a:solidFill>
                <a:latin typeface="微软雅黑" pitchFamily="34" charset="-122"/>
                <a:ea typeface="微软雅黑" pitchFamily="34" charset="-122"/>
              </a:rPr>
              <a:t>我们不可能留住所有的人才，也别做这样的打算。如果人才铁了心要走，也不可勉强，更不能因员工“分道扬镳”就撕破脸皮，这大可不必，也是没有胸怀的表现。我们知道，当员工的成长超过企业的成长时，就像脚趾头穿透了鞋面子，如果再不改变，对脚对鞋都没好处，所以，企业此时唯一能做的就是热情欢送，“放飞”人才，让他去更大的空间翱翔。</a:t>
            </a:r>
            <a:endParaRPr lang="zh-CN" altLang="zh-CN" sz="1500" b="1" dirty="0">
              <a:solidFill>
                <a:srgbClr val="E67819"/>
              </a:solidFill>
              <a:latin typeface="微软雅黑" pitchFamily="34" charset="-122"/>
              <a:ea typeface="微软雅黑" pitchFamily="34" charset="-122"/>
            </a:endParaRPr>
          </a:p>
        </p:txBody>
      </p:sp>
      <p:sp>
        <p:nvSpPr>
          <p:cNvPr id="18" name="TextBox 6"/>
          <p:cNvSpPr txBox="1"/>
          <p:nvPr/>
        </p:nvSpPr>
        <p:spPr>
          <a:xfrm>
            <a:off x="1351478" y="4005064"/>
            <a:ext cx="5032555" cy="1892826"/>
          </a:xfrm>
          <a:prstGeom prst="rect">
            <a:avLst/>
          </a:prstGeom>
          <a:noFill/>
        </p:spPr>
        <p:txBody>
          <a:bodyPr wrap="square" rtlCol="0">
            <a:spAutoFit/>
          </a:bodyPr>
          <a:lstStyle/>
          <a:p>
            <a:pPr>
              <a:lnSpc>
                <a:spcPct val="130000"/>
              </a:lnSpc>
            </a:pPr>
            <a:r>
              <a:rPr lang="zh-CN" altLang="en-US" sz="1500" dirty="0">
                <a:solidFill>
                  <a:srgbClr val="5F5E5C"/>
                </a:solidFill>
                <a:latin typeface="微软雅黑" pitchFamily="34" charset="-122"/>
                <a:ea typeface="微软雅黑" pitchFamily="34" charset="-122"/>
              </a:rPr>
              <a:t>另外，塞翁失马，焉知非福？人才流动来去，是职场常态，如能做到“放走人，留住心”岂不更好？我们可以与离职员工建立密切的联系，甚至可以聘请他做兼职顾问，将他在更大平台上学到的东西反哺过来，或者给公司带来各种市场机会，当公司发展壮大之时，重新请他回来担大梁也不是没有可能。</a:t>
            </a:r>
            <a:endParaRPr lang="zh-CN" altLang="en-US" sz="1500" b="1" dirty="0">
              <a:solidFill>
                <a:srgbClr val="E67819"/>
              </a:solidFill>
              <a:latin typeface="微软雅黑" pitchFamily="34" charset="-122"/>
              <a:ea typeface="微软雅黑" pitchFamily="34" charset="-122"/>
            </a:endParaRPr>
          </a:p>
        </p:txBody>
      </p:sp>
      <p:sp>
        <p:nvSpPr>
          <p:cNvPr id="24" name="矩形 23"/>
          <p:cNvSpPr/>
          <p:nvPr/>
        </p:nvSpPr>
        <p:spPr>
          <a:xfrm>
            <a:off x="1351477" y="1207431"/>
            <a:ext cx="108000" cy="396000"/>
          </a:xfrm>
          <a:prstGeom prst="rect">
            <a:avLst/>
          </a:prstGeom>
          <a:solidFill>
            <a:srgbClr val="FF85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文本框 24"/>
          <p:cNvSpPr txBox="1"/>
          <p:nvPr/>
        </p:nvSpPr>
        <p:spPr>
          <a:xfrm>
            <a:off x="1482836" y="1196752"/>
            <a:ext cx="4785193" cy="452432"/>
          </a:xfrm>
          <a:prstGeom prst="rect">
            <a:avLst/>
          </a:prstGeom>
          <a:noFill/>
        </p:spPr>
        <p:txBody>
          <a:bodyPr wrap="square" rtlCol="0">
            <a:spAutoFit/>
          </a:bodyPr>
          <a:lstStyle/>
          <a:p>
            <a:pPr>
              <a:lnSpc>
                <a:spcPct val="130000"/>
              </a:lnSpc>
            </a:pPr>
            <a:r>
              <a:rPr lang="zh-CN" altLang="en-US" dirty="0">
                <a:solidFill>
                  <a:srgbClr val="5F5E5C"/>
                </a:solidFill>
                <a:latin typeface="华康俪金黑W8(P)" panose="020B0800000000000000" pitchFamily="34" charset="-122"/>
                <a:ea typeface="华康俪金黑W8(P)" panose="020B0800000000000000" pitchFamily="34" charset="-122"/>
              </a:rPr>
              <a:t>宽容豁达，放飞人才，“</a:t>
            </a:r>
            <a:r>
              <a:rPr lang="zh-CN" altLang="en-US" dirty="0">
                <a:solidFill>
                  <a:srgbClr val="FF8500"/>
                </a:solidFill>
                <a:latin typeface="华康俪金黑W8(P)" panose="020B0800000000000000" pitchFamily="34" charset="-122"/>
                <a:ea typeface="华康俪金黑W8(P)" panose="020B0800000000000000" pitchFamily="34" charset="-122"/>
              </a:rPr>
              <a:t>放走人，留住心</a:t>
            </a:r>
            <a:r>
              <a:rPr lang="zh-CN" altLang="en-US" dirty="0">
                <a:solidFill>
                  <a:srgbClr val="5F5E5C"/>
                </a:solidFill>
                <a:latin typeface="华康俪金黑W8(P)" panose="020B0800000000000000" pitchFamily="34" charset="-122"/>
                <a:ea typeface="华康俪金黑W8(P)" panose="020B0800000000000000" pitchFamily="34" charset="-122"/>
              </a:rPr>
              <a:t>”</a:t>
            </a:r>
          </a:p>
        </p:txBody>
      </p:sp>
      <p:grpSp>
        <p:nvGrpSpPr>
          <p:cNvPr id="26" name="组合 25"/>
          <p:cNvGrpSpPr/>
          <p:nvPr/>
        </p:nvGrpSpPr>
        <p:grpSpPr>
          <a:xfrm>
            <a:off x="191344" y="838301"/>
            <a:ext cx="1008112" cy="1008112"/>
            <a:chOff x="192931" y="838301"/>
            <a:chExt cx="1008112" cy="1008112"/>
          </a:xfrm>
        </p:grpSpPr>
        <p:sp>
          <p:nvSpPr>
            <p:cNvPr id="27" name="椭圆 26"/>
            <p:cNvSpPr/>
            <p:nvPr/>
          </p:nvSpPr>
          <p:spPr>
            <a:xfrm>
              <a:off x="192931" y="838301"/>
              <a:ext cx="1008112" cy="1008112"/>
            </a:xfrm>
            <a:prstGeom prst="ellipse">
              <a:avLst/>
            </a:prstGeom>
            <a:solidFill>
              <a:srgbClr val="FF85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27"/>
            <p:cNvSpPr txBox="1"/>
            <p:nvPr/>
          </p:nvSpPr>
          <p:spPr>
            <a:xfrm rot="20331793">
              <a:off x="194283" y="1049970"/>
              <a:ext cx="1005403" cy="584775"/>
            </a:xfrm>
            <a:prstGeom prst="rect">
              <a:avLst/>
            </a:prstGeom>
            <a:noFill/>
          </p:spPr>
          <p:txBody>
            <a:bodyPr wrap="none" rtlCol="0">
              <a:spAutoFit/>
            </a:bodyPr>
            <a:lstStyle/>
            <a:p>
              <a:r>
                <a:rPr lang="zh-CN" altLang="en-US" sz="3200" dirty="0">
                  <a:solidFill>
                    <a:schemeClr val="bg1"/>
                  </a:solidFill>
                  <a:latin typeface="华康俪金黑W8(P)" panose="020B0800000000000000" pitchFamily="34" charset="-122"/>
                  <a:ea typeface="华康俪金黑W8(P)" panose="020B0800000000000000" pitchFamily="34" charset="-122"/>
                </a:rPr>
                <a:t>结语</a:t>
              </a:r>
            </a:p>
          </p:txBody>
        </p:sp>
      </p:grpSp>
      <p:sp>
        <p:nvSpPr>
          <p:cNvPr id="29" name="TextBox 6"/>
          <p:cNvSpPr txBox="1"/>
          <p:nvPr/>
        </p:nvSpPr>
        <p:spPr>
          <a:xfrm>
            <a:off x="6528049" y="1816135"/>
            <a:ext cx="5184576" cy="992579"/>
          </a:xfrm>
          <a:prstGeom prst="rect">
            <a:avLst/>
          </a:prstGeom>
          <a:noFill/>
        </p:spPr>
        <p:txBody>
          <a:bodyPr wrap="square" rtlCol="0">
            <a:spAutoFit/>
          </a:bodyPr>
          <a:lstStyle/>
          <a:p>
            <a:pPr>
              <a:lnSpc>
                <a:spcPct val="130000"/>
              </a:lnSpc>
            </a:pPr>
            <a:r>
              <a:rPr lang="zh-CN" altLang="en-US" sz="1500" dirty="0">
                <a:solidFill>
                  <a:srgbClr val="5F5E5C"/>
                </a:solidFill>
                <a:latin typeface="微软雅黑" pitchFamily="34" charset="-122"/>
                <a:ea typeface="微软雅黑" pitchFamily="34" charset="-122"/>
              </a:rPr>
              <a:t>因此，善待每位离职员工，等于帮公司在外部养人才；一旦急着寻找接班人或有高阶职缺时，每位离职员工都是候选人，不用冒着引进“空降部队”的风险。</a:t>
            </a:r>
            <a:endParaRPr lang="zh-CN" altLang="en-US" sz="1500" b="1" dirty="0">
              <a:solidFill>
                <a:srgbClr val="E67819"/>
              </a:solidFill>
              <a:latin typeface="微软雅黑" pitchFamily="34" charset="-122"/>
              <a:ea typeface="微软雅黑" pitchFamily="34" charset="-122"/>
            </a:endParaRPr>
          </a:p>
        </p:txBody>
      </p:sp>
      <p:sp>
        <p:nvSpPr>
          <p:cNvPr id="30" name="TextBox 6"/>
          <p:cNvSpPr txBox="1"/>
          <p:nvPr/>
        </p:nvSpPr>
        <p:spPr>
          <a:xfrm>
            <a:off x="6528049" y="2895980"/>
            <a:ext cx="5184576" cy="1892826"/>
          </a:xfrm>
          <a:prstGeom prst="rect">
            <a:avLst/>
          </a:prstGeom>
          <a:noFill/>
        </p:spPr>
        <p:txBody>
          <a:bodyPr wrap="square" rtlCol="0">
            <a:spAutoFit/>
          </a:bodyPr>
          <a:lstStyle/>
          <a:p>
            <a:pPr>
              <a:lnSpc>
                <a:spcPct val="130000"/>
              </a:lnSpc>
            </a:pPr>
            <a:r>
              <a:rPr lang="zh-CN" altLang="en-US" sz="1500" dirty="0">
                <a:solidFill>
                  <a:srgbClr val="5F5E5C"/>
                </a:solidFill>
                <a:latin typeface="微软雅黑" pitchFamily="34" charset="-122"/>
                <a:ea typeface="微软雅黑" pitchFamily="34" charset="-122"/>
              </a:rPr>
              <a:t>麦肯锡公司，员工离职被称为“毕业”，然后就被载入“麦肯锡校友录”花名册，并定期电话、邮件或当面沟通，保持密切联系，因为麦肯锡明白，这些身处各个领域的精英随时会为企业带来商机。甚至许多跨国公司的人力资源部也出现了“旧雇员关系主管”这样的新职位，专门负责保持与前雇员的联系和交流工作。</a:t>
            </a:r>
            <a:endParaRPr lang="zh-CN" altLang="en-US" sz="1500" b="1" dirty="0">
              <a:solidFill>
                <a:srgbClr val="E67819"/>
              </a:solidFill>
              <a:latin typeface="微软雅黑" pitchFamily="34" charset="-122"/>
              <a:ea typeface="微软雅黑" pitchFamily="34" charset="-122"/>
            </a:endParaRPr>
          </a:p>
        </p:txBody>
      </p:sp>
      <p:sp>
        <p:nvSpPr>
          <p:cNvPr id="31" name="矩形 30"/>
          <p:cNvSpPr/>
          <p:nvPr/>
        </p:nvSpPr>
        <p:spPr>
          <a:xfrm>
            <a:off x="6407420" y="1897871"/>
            <a:ext cx="45719" cy="3960000"/>
          </a:xfrm>
          <a:prstGeom prst="rect">
            <a:avLst/>
          </a:prstGeom>
          <a:solidFill>
            <a:srgbClr val="FF85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6528049" y="4876073"/>
            <a:ext cx="5184576" cy="992579"/>
          </a:xfrm>
          <a:prstGeom prst="rect">
            <a:avLst/>
          </a:prstGeom>
          <a:noFill/>
        </p:spPr>
        <p:txBody>
          <a:bodyPr wrap="square" rtlCol="0">
            <a:spAutoFit/>
          </a:bodyPr>
          <a:lstStyle/>
          <a:p>
            <a:pPr>
              <a:lnSpc>
                <a:spcPct val="130000"/>
              </a:lnSpc>
            </a:pPr>
            <a:r>
              <a:rPr lang="zh-CN" altLang="zh-CN" sz="1500" dirty="0">
                <a:solidFill>
                  <a:srgbClr val="5F5E5C"/>
                </a:solidFill>
                <a:latin typeface="微软雅黑" pitchFamily="34" charset="-122"/>
                <a:ea typeface="微软雅黑" pitchFamily="34" charset="-122"/>
              </a:rPr>
              <a:t>总之，面对人才的流失，既要积极应对，多从企业自身找原因，又要泰然视之，像父母对待孩子一样放他去飞，并真心诚意地祝他不断成长。</a:t>
            </a:r>
          </a:p>
        </p:txBody>
      </p:sp>
    </p:spTree>
    <p:extLst>
      <p:ext uri="{BB962C8B-B14F-4D97-AF65-F5344CB8AC3E}">
        <p14:creationId xmlns:p14="http://schemas.microsoft.com/office/powerpoint/2010/main" val="1893328937"/>
      </p:ext>
    </p:extLst>
  </p:cSld>
  <p:clrMapOvr>
    <a:masterClrMapping/>
  </p:clrMapOvr>
  <mc:AlternateContent xmlns:mc="http://schemas.openxmlformats.org/markup-compatibility/2006" xmlns:p14="http://schemas.microsoft.com/office/powerpoint/2010/main">
    <mc:Choice Requires="p14">
      <p:transition>
        <p14:flythrough dir="out" hasBounce="1"/>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6" decel="10000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1+#ppt_w/2"/>
                                          </p:val>
                                        </p:tav>
                                        <p:tav tm="100000">
                                          <p:val>
                                            <p:strVal val="#ppt_x"/>
                                          </p:val>
                                        </p:tav>
                                      </p:tavLst>
                                    </p:anim>
                                    <p:anim calcmode="lin" valueType="num">
                                      <p:cBhvr additive="base">
                                        <p:cTn id="8" dur="500" fill="hold"/>
                                        <p:tgtEl>
                                          <p:spTgt spid="17"/>
                                        </p:tgtEl>
                                        <p:attrNameLst>
                                          <p:attrName>ppt_y</p:attrName>
                                        </p:attrNameLst>
                                      </p:cBhvr>
                                      <p:tavLst>
                                        <p:tav tm="0">
                                          <p:val>
                                            <p:strVal val="1+#ppt_h/2"/>
                                          </p:val>
                                        </p:tav>
                                        <p:tav tm="100000">
                                          <p:val>
                                            <p:strVal val="#ppt_y"/>
                                          </p:val>
                                        </p:tav>
                                      </p:tavLst>
                                    </p:anim>
                                  </p:childTnLst>
                                </p:cTn>
                              </p:par>
                              <p:par>
                                <p:cTn id="9" presetID="2" presetClass="entr" presetSubtype="3" decel="100000"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anim calcmode="lin" valueType="num">
                                      <p:cBhvr additive="base">
                                        <p:cTn id="11" dur="500" fill="hold"/>
                                        <p:tgtEl>
                                          <p:spTgt spid="18"/>
                                        </p:tgtEl>
                                        <p:attrNameLst>
                                          <p:attrName>ppt_x</p:attrName>
                                        </p:attrNameLst>
                                      </p:cBhvr>
                                      <p:tavLst>
                                        <p:tav tm="0">
                                          <p:val>
                                            <p:strVal val="1+#ppt_w/2"/>
                                          </p:val>
                                        </p:tav>
                                        <p:tav tm="100000">
                                          <p:val>
                                            <p:strVal val="#ppt_x"/>
                                          </p:val>
                                        </p:tav>
                                      </p:tavLst>
                                    </p:anim>
                                    <p:anim calcmode="lin" valueType="num">
                                      <p:cBhvr additive="base">
                                        <p:cTn id="12" dur="500" fill="hold"/>
                                        <p:tgtEl>
                                          <p:spTgt spid="18"/>
                                        </p:tgtEl>
                                        <p:attrNameLst>
                                          <p:attrName>ppt_y</p:attrName>
                                        </p:attrNameLst>
                                      </p:cBhvr>
                                      <p:tavLst>
                                        <p:tav tm="0">
                                          <p:val>
                                            <p:strVal val="0-#ppt_h/2"/>
                                          </p:val>
                                        </p:tav>
                                        <p:tav tm="100000">
                                          <p:val>
                                            <p:strVal val="#ppt_y"/>
                                          </p:val>
                                        </p:tav>
                                      </p:tavLst>
                                    </p:anim>
                                  </p:childTnLst>
                                </p:cTn>
                              </p:par>
                              <p:par>
                                <p:cTn id="13" presetID="2" presetClass="entr" presetSubtype="12" decel="100000" fill="hold" grpId="0" nodeType="withEffect">
                                  <p:stCondLst>
                                    <p:cond delay="0"/>
                                  </p:stCondLst>
                                  <p:childTnLst>
                                    <p:set>
                                      <p:cBhvr>
                                        <p:cTn id="14" dur="1" fill="hold">
                                          <p:stCondLst>
                                            <p:cond delay="0"/>
                                          </p:stCondLst>
                                        </p:cTn>
                                        <p:tgtEl>
                                          <p:spTgt spid="29"/>
                                        </p:tgtEl>
                                        <p:attrNameLst>
                                          <p:attrName>style.visibility</p:attrName>
                                        </p:attrNameLst>
                                      </p:cBhvr>
                                      <p:to>
                                        <p:strVal val="visible"/>
                                      </p:to>
                                    </p:set>
                                    <p:anim calcmode="lin" valueType="num">
                                      <p:cBhvr additive="base">
                                        <p:cTn id="15" dur="500" fill="hold"/>
                                        <p:tgtEl>
                                          <p:spTgt spid="29"/>
                                        </p:tgtEl>
                                        <p:attrNameLst>
                                          <p:attrName>ppt_x</p:attrName>
                                        </p:attrNameLst>
                                      </p:cBhvr>
                                      <p:tavLst>
                                        <p:tav tm="0">
                                          <p:val>
                                            <p:strVal val="0-#ppt_w/2"/>
                                          </p:val>
                                        </p:tav>
                                        <p:tav tm="100000">
                                          <p:val>
                                            <p:strVal val="#ppt_x"/>
                                          </p:val>
                                        </p:tav>
                                      </p:tavLst>
                                    </p:anim>
                                    <p:anim calcmode="lin" valueType="num">
                                      <p:cBhvr additive="base">
                                        <p:cTn id="16" dur="500" fill="hold"/>
                                        <p:tgtEl>
                                          <p:spTgt spid="29"/>
                                        </p:tgtEl>
                                        <p:attrNameLst>
                                          <p:attrName>ppt_y</p:attrName>
                                        </p:attrNameLst>
                                      </p:cBhvr>
                                      <p:tavLst>
                                        <p:tav tm="0">
                                          <p:val>
                                            <p:strVal val="1+#ppt_h/2"/>
                                          </p:val>
                                        </p:tav>
                                        <p:tav tm="100000">
                                          <p:val>
                                            <p:strVal val="#ppt_y"/>
                                          </p:val>
                                        </p:tav>
                                      </p:tavLst>
                                    </p:anim>
                                  </p:childTnLst>
                                </p:cTn>
                              </p:par>
                              <p:par>
                                <p:cTn id="17" presetID="2" presetClass="entr" presetSubtype="8" decel="100000" fill="hold" grpId="0" nodeType="withEffect">
                                  <p:stCondLst>
                                    <p:cond delay="0"/>
                                  </p:stCondLst>
                                  <p:childTnLst>
                                    <p:set>
                                      <p:cBhvr>
                                        <p:cTn id="18" dur="1" fill="hold">
                                          <p:stCondLst>
                                            <p:cond delay="0"/>
                                          </p:stCondLst>
                                        </p:cTn>
                                        <p:tgtEl>
                                          <p:spTgt spid="30"/>
                                        </p:tgtEl>
                                        <p:attrNameLst>
                                          <p:attrName>style.visibility</p:attrName>
                                        </p:attrNameLst>
                                      </p:cBhvr>
                                      <p:to>
                                        <p:strVal val="visible"/>
                                      </p:to>
                                    </p:set>
                                    <p:anim calcmode="lin" valueType="num">
                                      <p:cBhvr additive="base">
                                        <p:cTn id="19" dur="500" fill="hold"/>
                                        <p:tgtEl>
                                          <p:spTgt spid="30"/>
                                        </p:tgtEl>
                                        <p:attrNameLst>
                                          <p:attrName>ppt_x</p:attrName>
                                        </p:attrNameLst>
                                      </p:cBhvr>
                                      <p:tavLst>
                                        <p:tav tm="0">
                                          <p:val>
                                            <p:strVal val="0-#ppt_w/2"/>
                                          </p:val>
                                        </p:tav>
                                        <p:tav tm="100000">
                                          <p:val>
                                            <p:strVal val="#ppt_x"/>
                                          </p:val>
                                        </p:tav>
                                      </p:tavLst>
                                    </p:anim>
                                    <p:anim calcmode="lin" valueType="num">
                                      <p:cBhvr additive="base">
                                        <p:cTn id="20" dur="500" fill="hold"/>
                                        <p:tgtEl>
                                          <p:spTgt spid="30"/>
                                        </p:tgtEl>
                                        <p:attrNameLst>
                                          <p:attrName>ppt_y</p:attrName>
                                        </p:attrNameLst>
                                      </p:cBhvr>
                                      <p:tavLst>
                                        <p:tav tm="0">
                                          <p:val>
                                            <p:strVal val="#ppt_y"/>
                                          </p:val>
                                        </p:tav>
                                        <p:tav tm="100000">
                                          <p:val>
                                            <p:strVal val="#ppt_y"/>
                                          </p:val>
                                        </p:tav>
                                      </p:tavLst>
                                    </p:anim>
                                  </p:childTnLst>
                                </p:cTn>
                              </p:par>
                              <p:par>
                                <p:cTn id="21" presetID="2" presetClass="entr" presetSubtype="9" decel="100000" fill="hold" grpId="0" nodeType="withEffect">
                                  <p:stCondLst>
                                    <p:cond delay="0"/>
                                  </p:stCondLst>
                                  <p:childTnLst>
                                    <p:set>
                                      <p:cBhvr>
                                        <p:cTn id="22" dur="1" fill="hold">
                                          <p:stCondLst>
                                            <p:cond delay="0"/>
                                          </p:stCondLst>
                                        </p:cTn>
                                        <p:tgtEl>
                                          <p:spTgt spid="2"/>
                                        </p:tgtEl>
                                        <p:attrNameLst>
                                          <p:attrName>style.visibility</p:attrName>
                                        </p:attrNameLst>
                                      </p:cBhvr>
                                      <p:to>
                                        <p:strVal val="visible"/>
                                      </p:to>
                                    </p:set>
                                    <p:anim calcmode="lin" valueType="num">
                                      <p:cBhvr additive="base">
                                        <p:cTn id="23" dur="500" fill="hold"/>
                                        <p:tgtEl>
                                          <p:spTgt spid="2"/>
                                        </p:tgtEl>
                                        <p:attrNameLst>
                                          <p:attrName>ppt_x</p:attrName>
                                        </p:attrNameLst>
                                      </p:cBhvr>
                                      <p:tavLst>
                                        <p:tav tm="0">
                                          <p:val>
                                            <p:strVal val="0-#ppt_w/2"/>
                                          </p:val>
                                        </p:tav>
                                        <p:tav tm="100000">
                                          <p:val>
                                            <p:strVal val="#ppt_x"/>
                                          </p:val>
                                        </p:tav>
                                      </p:tavLst>
                                    </p:anim>
                                    <p:anim calcmode="lin" valueType="num">
                                      <p:cBhvr additive="base">
                                        <p:cTn id="24" dur="500" fill="hold"/>
                                        <p:tgtEl>
                                          <p:spTgt spid="2"/>
                                        </p:tgtEl>
                                        <p:attrNameLst>
                                          <p:attrName>ppt_y</p:attrName>
                                        </p:attrNameLst>
                                      </p:cBhvr>
                                      <p:tavLst>
                                        <p:tav tm="0">
                                          <p:val>
                                            <p:strVal val="0-#ppt_h/2"/>
                                          </p:val>
                                        </p:tav>
                                        <p:tav tm="100000">
                                          <p:val>
                                            <p:strVal val="#ppt_y"/>
                                          </p:val>
                                        </p:tav>
                                      </p:tavLst>
                                    </p:anim>
                                  </p:childTnLst>
                                </p:cTn>
                              </p:par>
                            </p:childTnLst>
                          </p:cTn>
                        </p:par>
                        <p:par>
                          <p:cTn id="25" fill="hold">
                            <p:stCondLst>
                              <p:cond delay="500"/>
                            </p:stCondLst>
                            <p:childTnLst>
                              <p:par>
                                <p:cTn id="26" presetID="10" presetClass="entr" presetSubtype="0" fill="hold" grpId="0" nodeType="afterEffect">
                                  <p:stCondLst>
                                    <p:cond delay="0"/>
                                  </p:stCondLst>
                                  <p:childTnLst>
                                    <p:set>
                                      <p:cBhvr>
                                        <p:cTn id="27" dur="1" fill="hold">
                                          <p:stCondLst>
                                            <p:cond delay="0"/>
                                          </p:stCondLst>
                                        </p:cTn>
                                        <p:tgtEl>
                                          <p:spTgt spid="31"/>
                                        </p:tgtEl>
                                        <p:attrNameLst>
                                          <p:attrName>style.visibility</p:attrName>
                                        </p:attrNameLst>
                                      </p:cBhvr>
                                      <p:to>
                                        <p:strVal val="visible"/>
                                      </p:to>
                                    </p:set>
                                    <p:animEffect transition="in" filter="fade">
                                      <p:cBhvr>
                                        <p:cTn id="28" dur="25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29" grpId="0"/>
      <p:bldP spid="30" grpId="0"/>
      <p:bldP spid="31" grpId="0" animBg="1"/>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8"/>
          <p:cNvSpPr txBox="1"/>
          <p:nvPr/>
        </p:nvSpPr>
        <p:spPr>
          <a:xfrm>
            <a:off x="1343472" y="273348"/>
            <a:ext cx="4608512" cy="369332"/>
          </a:xfrm>
          <a:prstGeom prst="rect">
            <a:avLst/>
          </a:prstGeom>
          <a:noFill/>
        </p:spPr>
        <p:txBody>
          <a:bodyPr wrap="square" rtlCol="0">
            <a:spAutoFit/>
          </a:bodyPr>
          <a:lstStyle/>
          <a:p>
            <a:pPr algn="l"/>
            <a:r>
              <a:rPr lang="zh-CN" altLang="en-US" dirty="0">
                <a:solidFill>
                  <a:schemeClr val="bg1"/>
                </a:solidFill>
                <a:latin typeface="微软雅黑" panose="020B0503020204020204" pitchFamily="34" charset="-122"/>
                <a:ea typeface="微软雅黑" panose="020B0503020204020204" pitchFamily="34" charset="-122"/>
              </a:rPr>
              <a:t>第二节    人才的标准</a:t>
            </a:r>
          </a:p>
        </p:txBody>
      </p:sp>
      <p:sp>
        <p:nvSpPr>
          <p:cNvPr id="16" name="TextBox 6"/>
          <p:cNvSpPr txBox="1"/>
          <p:nvPr/>
        </p:nvSpPr>
        <p:spPr>
          <a:xfrm>
            <a:off x="1127448" y="2195688"/>
            <a:ext cx="8631889" cy="452432"/>
          </a:xfrm>
          <a:prstGeom prst="rect">
            <a:avLst/>
          </a:prstGeom>
          <a:noFill/>
        </p:spPr>
        <p:txBody>
          <a:bodyPr wrap="square" rtlCol="0">
            <a:spAutoFit/>
          </a:bodyPr>
          <a:lstStyle/>
          <a:p>
            <a:pPr>
              <a:lnSpc>
                <a:spcPct val="130000"/>
              </a:lnSpc>
            </a:pPr>
            <a:r>
              <a:rPr lang="zh-CN" altLang="en-US" b="1" dirty="0">
                <a:solidFill>
                  <a:srgbClr val="5F5E5C"/>
                </a:solidFill>
                <a:latin typeface="微软雅黑" pitchFamily="34" charset="-122"/>
                <a:ea typeface="微软雅黑" pitchFamily="34" charset="-122"/>
              </a:rPr>
              <a:t>另外：</a:t>
            </a:r>
            <a:r>
              <a:rPr lang="en-US" altLang="zh-CN" b="1" dirty="0">
                <a:solidFill>
                  <a:srgbClr val="5F5E5C"/>
                </a:solidFill>
                <a:latin typeface="微软雅黑" pitchFamily="34" charset="-122"/>
                <a:ea typeface="微软雅黑" pitchFamily="34" charset="-122"/>
              </a:rPr>
              <a:t>GE</a:t>
            </a:r>
            <a:r>
              <a:rPr lang="zh-CN" altLang="en-US" b="1" dirty="0">
                <a:solidFill>
                  <a:srgbClr val="5F5E5C"/>
                </a:solidFill>
                <a:latin typeface="微软雅黑" pitchFamily="34" charset="-122"/>
                <a:ea typeface="微软雅黑" pitchFamily="34" charset="-122"/>
              </a:rPr>
              <a:t>对人才的要求很值得我们参考。</a:t>
            </a:r>
            <a:r>
              <a:rPr lang="en-US" altLang="zh-CN" b="1" dirty="0">
                <a:solidFill>
                  <a:srgbClr val="5F5E5C"/>
                </a:solidFill>
                <a:latin typeface="微软雅黑" pitchFamily="34" charset="-122"/>
                <a:ea typeface="微软雅黑" pitchFamily="34" charset="-122"/>
              </a:rPr>
              <a:t>GE</a:t>
            </a:r>
            <a:r>
              <a:rPr lang="zh-CN" altLang="en-US" b="1" dirty="0">
                <a:solidFill>
                  <a:srgbClr val="5F5E5C"/>
                </a:solidFill>
                <a:latin typeface="微软雅黑" pitchFamily="34" charset="-122"/>
                <a:ea typeface="微软雅黑" pitchFamily="34" charset="-122"/>
              </a:rPr>
              <a:t>对人才最注重的三项要求是：</a:t>
            </a:r>
            <a:endParaRPr lang="zh-CN" altLang="en-US" b="1" dirty="0">
              <a:solidFill>
                <a:srgbClr val="FF8500"/>
              </a:solidFill>
              <a:latin typeface="微软雅黑" pitchFamily="34" charset="-122"/>
              <a:ea typeface="微软雅黑" pitchFamily="34" charset="-122"/>
            </a:endParaRPr>
          </a:p>
        </p:txBody>
      </p:sp>
      <p:sp>
        <p:nvSpPr>
          <p:cNvPr id="20" name="TextBox 6"/>
          <p:cNvSpPr txBox="1"/>
          <p:nvPr/>
        </p:nvSpPr>
        <p:spPr>
          <a:xfrm>
            <a:off x="1127448" y="4509120"/>
            <a:ext cx="9721080" cy="1228798"/>
          </a:xfrm>
          <a:prstGeom prst="rect">
            <a:avLst/>
          </a:prstGeom>
          <a:noFill/>
        </p:spPr>
        <p:txBody>
          <a:bodyPr wrap="square" rtlCol="0">
            <a:spAutoFit/>
          </a:bodyPr>
          <a:lstStyle/>
          <a:p>
            <a:pPr>
              <a:lnSpc>
                <a:spcPct val="135000"/>
              </a:lnSpc>
              <a:spcBef>
                <a:spcPts val="300"/>
              </a:spcBef>
            </a:pPr>
            <a:r>
              <a:rPr lang="en-US" altLang="zh-CN" sz="1700" b="1" dirty="0">
                <a:solidFill>
                  <a:srgbClr val="5F5E5C"/>
                </a:solidFill>
                <a:latin typeface="微软雅黑" pitchFamily="34" charset="-122"/>
                <a:ea typeface="微软雅黑" pitchFamily="34" charset="-122"/>
              </a:rPr>
              <a:t>1</a:t>
            </a:r>
            <a:r>
              <a:rPr lang="zh-CN" altLang="en-US" sz="1700" b="1" dirty="0">
                <a:solidFill>
                  <a:srgbClr val="5F5E5C"/>
                </a:solidFill>
                <a:latin typeface="微软雅黑" pitchFamily="34" charset="-122"/>
                <a:ea typeface="微软雅黑" pitchFamily="34" charset="-122"/>
              </a:rPr>
              <a:t>）最高标准：</a:t>
            </a:r>
            <a:r>
              <a:rPr lang="zh-CN" altLang="en-US" sz="1700" b="1" dirty="0">
                <a:solidFill>
                  <a:srgbClr val="FF8500"/>
                </a:solidFill>
                <a:latin typeface="微软雅黑" pitchFamily="34" charset="-122"/>
                <a:ea typeface="微软雅黑" pitchFamily="34" charset="-122"/>
              </a:rPr>
              <a:t>胸怀宽广、德才兼备、义利兼顾、荣辱与共；</a:t>
            </a:r>
            <a:endParaRPr lang="en-US" altLang="zh-CN" sz="1700" b="1" dirty="0">
              <a:solidFill>
                <a:srgbClr val="FF8500"/>
              </a:solidFill>
              <a:latin typeface="微软雅黑" pitchFamily="34" charset="-122"/>
              <a:ea typeface="微软雅黑" pitchFamily="34" charset="-122"/>
            </a:endParaRPr>
          </a:p>
          <a:p>
            <a:pPr>
              <a:lnSpc>
                <a:spcPct val="135000"/>
              </a:lnSpc>
              <a:spcBef>
                <a:spcPts val="300"/>
              </a:spcBef>
            </a:pPr>
            <a:r>
              <a:rPr lang="en-US" altLang="zh-CN" sz="1700" b="1" dirty="0">
                <a:solidFill>
                  <a:srgbClr val="5F5E5C"/>
                </a:solidFill>
                <a:latin typeface="微软雅黑" pitchFamily="34" charset="-122"/>
                <a:ea typeface="微软雅黑" pitchFamily="34" charset="-122"/>
              </a:rPr>
              <a:t>2</a:t>
            </a:r>
            <a:r>
              <a:rPr lang="zh-CN" altLang="en-US" sz="1700" b="1" dirty="0">
                <a:solidFill>
                  <a:srgbClr val="5F5E5C"/>
                </a:solidFill>
                <a:latin typeface="微软雅黑" pitchFamily="34" charset="-122"/>
                <a:ea typeface="微软雅黑" pitchFamily="34" charset="-122"/>
              </a:rPr>
              <a:t>）基本标准：</a:t>
            </a:r>
            <a:r>
              <a:rPr lang="zh-CN" altLang="en-US" sz="1700" b="1" dirty="0">
                <a:solidFill>
                  <a:srgbClr val="FF8500"/>
                </a:solidFill>
                <a:latin typeface="微软雅黑" pitchFamily="34" charset="-122"/>
                <a:ea typeface="微软雅黑" pitchFamily="34" charset="-122"/>
              </a:rPr>
              <a:t>能干、积极、忠诚；</a:t>
            </a:r>
            <a:endParaRPr lang="en-US" altLang="zh-CN" sz="1700" b="1" dirty="0">
              <a:solidFill>
                <a:srgbClr val="FF8500"/>
              </a:solidFill>
              <a:latin typeface="微软雅黑" pitchFamily="34" charset="-122"/>
              <a:ea typeface="微软雅黑" pitchFamily="34" charset="-122"/>
            </a:endParaRPr>
          </a:p>
          <a:p>
            <a:pPr>
              <a:lnSpc>
                <a:spcPct val="135000"/>
              </a:lnSpc>
              <a:spcBef>
                <a:spcPts val="300"/>
              </a:spcBef>
            </a:pPr>
            <a:r>
              <a:rPr lang="en-US" altLang="zh-CN" sz="1700" b="1" dirty="0">
                <a:solidFill>
                  <a:srgbClr val="5F5E5C"/>
                </a:solidFill>
                <a:latin typeface="微软雅黑" pitchFamily="34" charset="-122"/>
                <a:ea typeface="微软雅黑" pitchFamily="34" charset="-122"/>
              </a:rPr>
              <a:t>3</a:t>
            </a:r>
            <a:r>
              <a:rPr lang="zh-CN" altLang="en-US" sz="1700" b="1" dirty="0">
                <a:solidFill>
                  <a:srgbClr val="5F5E5C"/>
                </a:solidFill>
                <a:latin typeface="微软雅黑" pitchFamily="34" charset="-122"/>
                <a:ea typeface="微软雅黑" pitchFamily="34" charset="-122"/>
              </a:rPr>
              <a:t>）最低标准：</a:t>
            </a:r>
            <a:r>
              <a:rPr lang="zh-CN" altLang="en-US" sz="1700" b="1" dirty="0">
                <a:solidFill>
                  <a:srgbClr val="FF8500"/>
                </a:solidFill>
                <a:latin typeface="微软雅黑" pitchFamily="34" charset="-122"/>
                <a:ea typeface="微软雅黑" pitchFamily="34" charset="-122"/>
              </a:rPr>
              <a:t>至少有一个用得上的专长、至少有一个令人欣赏的美德、没有不能接受的缺点。</a:t>
            </a:r>
            <a:endParaRPr lang="zh-CN" altLang="zh-CN" sz="1700" b="1" dirty="0">
              <a:solidFill>
                <a:srgbClr val="E67819"/>
              </a:solidFill>
              <a:latin typeface="微软雅黑" pitchFamily="34" charset="-122"/>
              <a:ea typeface="微软雅黑" pitchFamily="34" charset="-122"/>
            </a:endParaRPr>
          </a:p>
        </p:txBody>
      </p:sp>
      <p:sp>
        <p:nvSpPr>
          <p:cNvPr id="27" name="TextBox 6"/>
          <p:cNvSpPr txBox="1"/>
          <p:nvPr/>
        </p:nvSpPr>
        <p:spPr>
          <a:xfrm>
            <a:off x="1127449" y="4019754"/>
            <a:ext cx="8631889" cy="452432"/>
          </a:xfrm>
          <a:prstGeom prst="rect">
            <a:avLst/>
          </a:prstGeom>
          <a:noFill/>
        </p:spPr>
        <p:txBody>
          <a:bodyPr wrap="square" rtlCol="0">
            <a:spAutoFit/>
          </a:bodyPr>
          <a:lstStyle/>
          <a:p>
            <a:pPr>
              <a:lnSpc>
                <a:spcPct val="130000"/>
              </a:lnSpc>
            </a:pPr>
            <a:r>
              <a:rPr lang="zh-CN" altLang="en-US" b="1" dirty="0">
                <a:solidFill>
                  <a:srgbClr val="5F5E5C"/>
                </a:solidFill>
                <a:latin typeface="微软雅黑" pitchFamily="34" charset="-122"/>
                <a:ea typeface="微软雅黑" pitchFamily="34" charset="-122"/>
              </a:rPr>
              <a:t>又有人对人才的标准作出如下界定，很有代表性：</a:t>
            </a:r>
            <a:endParaRPr lang="zh-CN" altLang="en-US" b="1" dirty="0">
              <a:solidFill>
                <a:srgbClr val="FF8500"/>
              </a:solidFill>
              <a:latin typeface="微软雅黑" pitchFamily="34" charset="-122"/>
              <a:ea typeface="微软雅黑" pitchFamily="34" charset="-122"/>
            </a:endParaRPr>
          </a:p>
        </p:txBody>
      </p:sp>
      <p:grpSp>
        <p:nvGrpSpPr>
          <p:cNvPr id="3" name="组合 2"/>
          <p:cNvGrpSpPr/>
          <p:nvPr/>
        </p:nvGrpSpPr>
        <p:grpSpPr>
          <a:xfrm>
            <a:off x="1127448" y="2636912"/>
            <a:ext cx="9145017" cy="1094810"/>
            <a:chOff x="1129034" y="2773358"/>
            <a:chExt cx="9145017" cy="1094810"/>
          </a:xfrm>
        </p:grpSpPr>
        <p:sp>
          <p:nvSpPr>
            <p:cNvPr id="28" name="圆角矩形 27"/>
            <p:cNvSpPr/>
            <p:nvPr/>
          </p:nvSpPr>
          <p:spPr>
            <a:xfrm>
              <a:off x="1129034" y="2922831"/>
              <a:ext cx="9145017" cy="945337"/>
            </a:xfrm>
            <a:prstGeom prst="roundRect">
              <a:avLst>
                <a:gd name="adj" fmla="val 4375"/>
              </a:avLst>
            </a:prstGeom>
            <a:solidFill>
              <a:srgbClr val="FF85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等腰三角形 1"/>
            <p:cNvSpPr/>
            <p:nvPr/>
          </p:nvSpPr>
          <p:spPr>
            <a:xfrm>
              <a:off x="9760923" y="2773358"/>
              <a:ext cx="288032" cy="206482"/>
            </a:xfrm>
            <a:prstGeom prst="triangle">
              <a:avLst>
                <a:gd name="adj" fmla="val 0"/>
              </a:avLst>
            </a:prstGeom>
            <a:solidFill>
              <a:srgbClr val="FF85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TextBox 6"/>
            <p:cNvSpPr txBox="1"/>
            <p:nvPr/>
          </p:nvSpPr>
          <p:spPr>
            <a:xfrm>
              <a:off x="1129035" y="2989382"/>
              <a:ext cx="9145016" cy="812530"/>
            </a:xfrm>
            <a:prstGeom prst="rect">
              <a:avLst/>
            </a:prstGeom>
            <a:noFill/>
          </p:spPr>
          <p:txBody>
            <a:bodyPr wrap="square" rtlCol="0">
              <a:spAutoFit/>
            </a:bodyPr>
            <a:lstStyle/>
            <a:p>
              <a:pPr algn="ctr">
                <a:lnSpc>
                  <a:spcPct val="130000"/>
                </a:lnSpc>
              </a:pPr>
              <a:r>
                <a:rPr lang="zh-CN" altLang="zh-CN" sz="3600" b="1" dirty="0">
                  <a:solidFill>
                    <a:schemeClr val="bg1"/>
                  </a:solidFill>
                  <a:latin typeface="微软雅黑" pitchFamily="34" charset="-122"/>
                  <a:ea typeface="微软雅黑" pitchFamily="34" charset="-122"/>
                </a:rPr>
                <a:t>专业素质、道德品质、发展潜力。</a:t>
              </a:r>
            </a:p>
          </p:txBody>
        </p:sp>
      </p:grpSp>
    </p:spTree>
    <p:extLst>
      <p:ext uri="{BB962C8B-B14F-4D97-AF65-F5344CB8AC3E}">
        <p14:creationId xmlns:p14="http://schemas.microsoft.com/office/powerpoint/2010/main" val="3701561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par>
                          <p:cTn id="8" fill="hold">
                            <p:stCondLst>
                              <p:cond delay="500"/>
                            </p:stCondLst>
                            <p:childTnLst>
                              <p:par>
                                <p:cTn id="9" presetID="2" presetClass="entr" presetSubtype="4" decel="100000"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childTnLst>
                          </p:cTn>
                        </p:par>
                        <p:par>
                          <p:cTn id="13" fill="hold">
                            <p:stCondLst>
                              <p:cond delay="1000"/>
                            </p:stCondLst>
                            <p:childTnLst>
                              <p:par>
                                <p:cTn id="14" presetID="22" presetClass="entr" presetSubtype="8" fill="hold" grpId="0" nodeType="after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wipe(left)">
                                      <p:cBhvr>
                                        <p:cTn id="16" dur="500"/>
                                        <p:tgtEl>
                                          <p:spTgt spid="27"/>
                                        </p:tgtEl>
                                      </p:cBhvr>
                                    </p:animEffect>
                                  </p:childTnLst>
                                </p:cTn>
                              </p:par>
                            </p:childTnLst>
                          </p:cTn>
                        </p:par>
                        <p:par>
                          <p:cTn id="17" fill="hold">
                            <p:stCondLst>
                              <p:cond delay="1500"/>
                            </p:stCondLst>
                            <p:childTnLst>
                              <p:par>
                                <p:cTn id="18" presetID="2" presetClass="entr" presetSubtype="1" decel="100000" fill="hold" grpId="0" nodeType="afterEffect">
                                  <p:stCondLst>
                                    <p:cond delay="0"/>
                                  </p:stCondLst>
                                  <p:childTnLst>
                                    <p:set>
                                      <p:cBhvr>
                                        <p:cTn id="19" dur="1" fill="hold">
                                          <p:stCondLst>
                                            <p:cond delay="0"/>
                                          </p:stCondLst>
                                        </p:cTn>
                                        <p:tgtEl>
                                          <p:spTgt spid="20"/>
                                        </p:tgtEl>
                                        <p:attrNameLst>
                                          <p:attrName>style.visibility</p:attrName>
                                        </p:attrNameLst>
                                      </p:cBhvr>
                                      <p:to>
                                        <p:strVal val="visible"/>
                                      </p:to>
                                    </p:set>
                                    <p:anim calcmode="lin" valueType="num">
                                      <p:cBhvr additive="base">
                                        <p:cTn id="20" dur="500" fill="hold"/>
                                        <p:tgtEl>
                                          <p:spTgt spid="20"/>
                                        </p:tgtEl>
                                        <p:attrNameLst>
                                          <p:attrName>ppt_x</p:attrName>
                                        </p:attrNameLst>
                                      </p:cBhvr>
                                      <p:tavLst>
                                        <p:tav tm="0">
                                          <p:val>
                                            <p:strVal val="#ppt_x"/>
                                          </p:val>
                                        </p:tav>
                                        <p:tav tm="100000">
                                          <p:val>
                                            <p:strVal val="#ppt_x"/>
                                          </p:val>
                                        </p:tav>
                                      </p:tavLst>
                                    </p:anim>
                                    <p:anim calcmode="lin" valueType="num">
                                      <p:cBhvr additive="base">
                                        <p:cTn id="21" dur="500" fill="hold"/>
                                        <p:tgtEl>
                                          <p:spTgt spid="2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20" grpId="0"/>
      <p:bldP spid="2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11"/>
          <p:cNvSpPr txBox="1"/>
          <p:nvPr/>
        </p:nvSpPr>
        <p:spPr>
          <a:xfrm>
            <a:off x="6275242" y="2257708"/>
            <a:ext cx="1620958" cy="523220"/>
          </a:xfrm>
          <a:prstGeom prst="rect">
            <a:avLst/>
          </a:prstGeom>
          <a:noFill/>
        </p:spPr>
        <p:txBody>
          <a:bodyPr wrap="none" rtlCol="0">
            <a:spAutoFit/>
          </a:bodyPr>
          <a:lstStyle/>
          <a:p>
            <a:r>
              <a:rPr lang="zh-CN" altLang="en-US" sz="2800" dirty="0">
                <a:solidFill>
                  <a:schemeClr val="bg1"/>
                </a:solidFill>
                <a:latin typeface="微软雅黑" pitchFamily="34" charset="-122"/>
                <a:ea typeface="微软雅黑" pitchFamily="34" charset="-122"/>
              </a:rPr>
              <a:t>第二部分</a:t>
            </a:r>
          </a:p>
        </p:txBody>
      </p:sp>
      <p:sp>
        <p:nvSpPr>
          <p:cNvPr id="9" name="文本占位符 3"/>
          <p:cNvSpPr txBox="1">
            <a:spLocks/>
          </p:cNvSpPr>
          <p:nvPr/>
        </p:nvSpPr>
        <p:spPr>
          <a:xfrm>
            <a:off x="6300986" y="2924945"/>
            <a:ext cx="5267622" cy="792087"/>
          </a:xfrm>
          <a:prstGeom prst="rect">
            <a:avLst/>
          </a:prstGeom>
        </p:spPr>
        <p:txBody>
          <a:bodyPr vert="horz" lIns="91440" tIns="45720" rIns="91440" bIns="45720" rtlCol="0" anchor="ctr">
            <a:noAutofit/>
          </a:bodyPr>
          <a:lstStyle>
            <a:lvl1pPr marL="0" indent="0" algn="l" defTabSz="914400" rtl="0" eaLnBrk="1" latinLnBrk="0" hangingPunct="1">
              <a:spcBef>
                <a:spcPct val="20000"/>
              </a:spcBef>
              <a:buFont typeface="Arial" pitchFamily="34" charset="0"/>
              <a:buNone/>
              <a:defRPr sz="2800" b="1" kern="1200">
                <a:solidFill>
                  <a:srgbClr val="56762C"/>
                </a:solidFill>
                <a:latin typeface="+mn-lt"/>
                <a:ea typeface="+mn-ea"/>
                <a:cs typeface="+mn-cs"/>
              </a:defRPr>
            </a:lvl1pPr>
            <a:lvl2pPr marL="457200" indent="0" algn="l" defTabSz="914400" rtl="0" eaLnBrk="1" latinLnBrk="0" hangingPunct="1">
              <a:spcBef>
                <a:spcPct val="20000"/>
              </a:spcBef>
              <a:buFont typeface="Arial" pitchFamily="34" charset="0"/>
              <a:buNone/>
              <a:defRPr sz="1800" kern="1200">
                <a:solidFill>
                  <a:schemeClr val="tx1">
                    <a:tint val="75000"/>
                  </a:schemeClr>
                </a:solidFill>
                <a:latin typeface="+mn-lt"/>
                <a:ea typeface="+mn-ea"/>
                <a:cs typeface="+mn-cs"/>
              </a:defRPr>
            </a:lvl2pPr>
            <a:lvl3pPr marL="914400" indent="0" algn="l" defTabSz="914400" rtl="0" eaLnBrk="1" latinLnBrk="0" hangingPunct="1">
              <a:spcBef>
                <a:spcPct val="20000"/>
              </a:spcBef>
              <a:buFont typeface="Arial" pitchFamily="34" charset="0"/>
              <a:buNone/>
              <a:defRPr sz="1600" kern="1200">
                <a:solidFill>
                  <a:schemeClr val="tx1">
                    <a:tint val="75000"/>
                  </a:schemeClr>
                </a:solidFill>
                <a:latin typeface="+mn-lt"/>
                <a:ea typeface="+mn-ea"/>
                <a:cs typeface="+mn-cs"/>
              </a:defRPr>
            </a:lvl3pPr>
            <a:lvl4pPr marL="1371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4pPr>
            <a:lvl5pPr marL="18288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5pPr>
            <a:lvl6pPr marL="22860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9pPr>
          </a:lstStyle>
          <a:p>
            <a:r>
              <a:rPr lang="zh-CN" altLang="en-US" sz="4800" dirty="0">
                <a:solidFill>
                  <a:schemeClr val="bg1"/>
                </a:solidFill>
                <a:ea typeface="微软雅黑" pitchFamily="34" charset="-122"/>
              </a:rPr>
              <a:t>危机公关 勾心斗角</a:t>
            </a:r>
          </a:p>
        </p:txBody>
      </p:sp>
      <p:sp>
        <p:nvSpPr>
          <p:cNvPr id="10" name="矩形 9"/>
          <p:cNvSpPr/>
          <p:nvPr/>
        </p:nvSpPr>
        <p:spPr>
          <a:xfrm>
            <a:off x="6312024" y="2841386"/>
            <a:ext cx="4536504" cy="21600"/>
          </a:xfrm>
          <a:prstGeom prst="rect">
            <a:avLst/>
          </a:prstGeom>
          <a:solidFill>
            <a:schemeClr val="bg1"/>
          </a:solidFill>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5" name="椭圆 4"/>
          <p:cNvSpPr/>
          <p:nvPr/>
        </p:nvSpPr>
        <p:spPr>
          <a:xfrm>
            <a:off x="1775520" y="1026782"/>
            <a:ext cx="3672408" cy="3672408"/>
          </a:xfrm>
          <a:prstGeom prst="ellipse">
            <a:avLst/>
          </a:prstGeom>
          <a:blipFill dpi="0" rotWithShape="1">
            <a:blip r:embed="rId2"/>
            <a:srcRect/>
            <a:stretch>
              <a:fillRect/>
            </a:stretch>
          </a:blipFill>
          <a:ln>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1447077980"/>
      </p:ext>
    </p:extLst>
  </p:cSld>
  <p:clrMapOvr>
    <a:masterClrMapping/>
  </p:clrMapOvr>
  <mc:AlternateContent xmlns:mc="http://schemas.openxmlformats.org/markup-compatibility/2006" xmlns:p14="http://schemas.microsoft.com/office/powerpoint/2010/main">
    <mc:Choice Requires="p14">
      <p:transition>
        <p14:prism isInverted="1"/>
      </p:transition>
    </mc:Choice>
    <mc:Fallback xmlns="">
      <p:transition>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ntr" presetSubtype="0" fill="hold" grpId="0" nodeType="withEffect">
                                      <p:stCondLst>
                                        <p:cond delay="200"/>
                                      </p:stCondLst>
                                      <p:iterate type="lt">
                                        <p:tmPct val="10000"/>
                                      </p:iterate>
                                      <p:childTnLst>
                                        <p:set>
                                          <p:cBhvr>
                                            <p:cTn id="6" dur="1" fill="hold">
                                              <p:stCondLst>
                                                <p:cond delay="0"/>
                                              </p:stCondLst>
                                            </p:cTn>
                                            <p:tgtEl>
                                              <p:spTgt spid="8"/>
                                            </p:tgtEl>
                                            <p:attrNameLst>
                                              <p:attrName>style.visibility</p:attrName>
                                            </p:attrNameLst>
                                          </p:cBhvr>
                                          <p:to>
                                            <p:strVal val="visible"/>
                                          </p:to>
                                        </p:set>
                                        <p:anim calcmode="lin" valueType="num">
                                          <p:cBhvr>
                                            <p:cTn id="7" dur="1000" fill="hold"/>
                                            <p:tgtEl>
                                              <p:spTgt spid="8"/>
                                            </p:tgtEl>
                                            <p:attrNameLst>
                                              <p:attrName>ppt_w</p:attrName>
                                            </p:attrNameLst>
                                          </p:cBhvr>
                                          <p:tavLst>
                                            <p:tav tm="0">
                                              <p:val>
                                                <p:fltVal val="0"/>
                                              </p:val>
                                            </p:tav>
                                            <p:tav tm="100000">
                                              <p:val>
                                                <p:strVal val="#ppt_w"/>
                                              </p:val>
                                            </p:tav>
                                          </p:tavLst>
                                        </p:anim>
                                        <p:anim calcmode="lin" valueType="num">
                                          <p:cBhvr>
                                            <p:cTn id="8" dur="1000" fill="hold"/>
                                            <p:tgtEl>
                                              <p:spTgt spid="8"/>
                                            </p:tgtEl>
                                            <p:attrNameLst>
                                              <p:attrName>ppt_h</p:attrName>
                                            </p:attrNameLst>
                                          </p:cBhvr>
                                          <p:tavLst>
                                            <p:tav tm="0">
                                              <p:val>
                                                <p:fltVal val="0"/>
                                              </p:val>
                                            </p:tav>
                                            <p:tav tm="100000">
                                              <p:val>
                                                <p:strVal val="#ppt_h"/>
                                              </p:val>
                                            </p:tav>
                                          </p:tavLst>
                                        </p:anim>
                                        <p:anim calcmode="lin" valueType="num">
                                          <p:cBhvr>
                                            <p:cTn id="9" dur="1000" fill="hold"/>
                                            <p:tgtEl>
                                              <p:spTgt spid="8"/>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8"/>
                                            </p:tgtEl>
                                            <p:attrNameLst>
                                              <p:attrName>ppt_y</p:attrName>
                                            </p:attrNameLst>
                                          </p:cBhvr>
                                          <p:tavLst>
                                            <p:tav tm="0" fmla="#ppt_y+(sin(-2*pi*(1-$))*-#ppt_x+cos(-2*pi*(1-$))*(1-#ppt_y))*(1-$)">
                                              <p:val>
                                                <p:fltVal val="0"/>
                                              </p:val>
                                            </p:tav>
                                            <p:tav tm="100000">
                                              <p:val>
                                                <p:fltVal val="1"/>
                                              </p:val>
                                            </p:tav>
                                          </p:tavLst>
                                        </p:anim>
                                      </p:childTnLst>
                                    </p:cTn>
                                  </p:par>
                                </p:childTnLst>
                              </p:cTn>
                            </p:par>
                            <p:par>
                              <p:cTn id="11" fill="hold">
                                <p:stCondLst>
                                  <p:cond delay="1500"/>
                                </p:stCondLst>
                                <p:childTnLst>
                                  <p:par>
                                    <p:cTn id="12" presetID="2" presetClass="entr" presetSubtype="2" fill="hold" grpId="0" nodeType="afterEffect" p14:presetBounceEnd="57500">
                                      <p:stCondLst>
                                        <p:cond delay="0"/>
                                      </p:stCondLst>
                                      <p:childTnLst>
                                        <p:set>
                                          <p:cBhvr>
                                            <p:cTn id="13" dur="1" fill="hold">
                                              <p:stCondLst>
                                                <p:cond delay="0"/>
                                              </p:stCondLst>
                                            </p:cTn>
                                            <p:tgtEl>
                                              <p:spTgt spid="10"/>
                                            </p:tgtEl>
                                            <p:attrNameLst>
                                              <p:attrName>style.visibility</p:attrName>
                                            </p:attrNameLst>
                                          </p:cBhvr>
                                          <p:to>
                                            <p:strVal val="visible"/>
                                          </p:to>
                                        </p:set>
                                        <p:anim calcmode="lin" valueType="num" p14:bounceEnd="57500">
                                          <p:cBhvr additive="base">
                                            <p:cTn id="14" dur="400" fill="hold"/>
                                            <p:tgtEl>
                                              <p:spTgt spid="10"/>
                                            </p:tgtEl>
                                            <p:attrNameLst>
                                              <p:attrName>ppt_x</p:attrName>
                                            </p:attrNameLst>
                                          </p:cBhvr>
                                          <p:tavLst>
                                            <p:tav tm="0">
                                              <p:val>
                                                <p:strVal val="1+#ppt_w/2"/>
                                              </p:val>
                                            </p:tav>
                                            <p:tav tm="100000">
                                              <p:val>
                                                <p:strVal val="#ppt_x"/>
                                              </p:val>
                                            </p:tav>
                                          </p:tavLst>
                                        </p:anim>
                                        <p:anim calcmode="lin" valueType="num" p14:bounceEnd="57500">
                                          <p:cBhvr additive="base">
                                            <p:cTn id="15" dur="400" fill="hold"/>
                                            <p:tgtEl>
                                              <p:spTgt spid="10"/>
                                            </p:tgtEl>
                                            <p:attrNameLst>
                                              <p:attrName>ppt_y</p:attrName>
                                            </p:attrNameLst>
                                          </p:cBhvr>
                                          <p:tavLst>
                                            <p:tav tm="0">
                                              <p:val>
                                                <p:strVal val="#ppt_y"/>
                                              </p:val>
                                            </p:tav>
                                            <p:tav tm="100000">
                                              <p:val>
                                                <p:strVal val="#ppt_y"/>
                                              </p:val>
                                            </p:tav>
                                          </p:tavLst>
                                        </p:anim>
                                      </p:childTnLst>
                                    </p:cTn>
                                  </p:par>
                                </p:childTnLst>
                              </p:cTn>
                            </p:par>
                            <p:par>
                              <p:cTn id="16" fill="hold">
                                <p:stCondLst>
                                  <p:cond delay="1900"/>
                                </p:stCondLst>
                                <p:childTnLst>
                                  <p:par>
                                    <p:cTn id="17" presetID="22" presetClass="entr" presetSubtype="8" fill="hold" grpId="0"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wipe(left)">
                                          <p:cBhvr>
                                            <p:cTn id="1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animBg="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ntr" presetSubtype="0" fill="hold" grpId="0" nodeType="withEffect">
                                      <p:stCondLst>
                                        <p:cond delay="200"/>
                                      </p:stCondLst>
                                      <p:iterate type="lt">
                                        <p:tmPct val="10000"/>
                                      </p:iterate>
                                      <p:childTnLst>
                                        <p:set>
                                          <p:cBhvr>
                                            <p:cTn id="6" dur="1" fill="hold">
                                              <p:stCondLst>
                                                <p:cond delay="0"/>
                                              </p:stCondLst>
                                            </p:cTn>
                                            <p:tgtEl>
                                              <p:spTgt spid="8"/>
                                            </p:tgtEl>
                                            <p:attrNameLst>
                                              <p:attrName>style.visibility</p:attrName>
                                            </p:attrNameLst>
                                          </p:cBhvr>
                                          <p:to>
                                            <p:strVal val="visible"/>
                                          </p:to>
                                        </p:set>
                                        <p:anim calcmode="lin" valueType="num">
                                          <p:cBhvr>
                                            <p:cTn id="7" dur="1000" fill="hold"/>
                                            <p:tgtEl>
                                              <p:spTgt spid="8"/>
                                            </p:tgtEl>
                                            <p:attrNameLst>
                                              <p:attrName>ppt_w</p:attrName>
                                            </p:attrNameLst>
                                          </p:cBhvr>
                                          <p:tavLst>
                                            <p:tav tm="0">
                                              <p:val>
                                                <p:fltVal val="0"/>
                                              </p:val>
                                            </p:tav>
                                            <p:tav tm="100000">
                                              <p:val>
                                                <p:strVal val="#ppt_w"/>
                                              </p:val>
                                            </p:tav>
                                          </p:tavLst>
                                        </p:anim>
                                        <p:anim calcmode="lin" valueType="num">
                                          <p:cBhvr>
                                            <p:cTn id="8" dur="1000" fill="hold"/>
                                            <p:tgtEl>
                                              <p:spTgt spid="8"/>
                                            </p:tgtEl>
                                            <p:attrNameLst>
                                              <p:attrName>ppt_h</p:attrName>
                                            </p:attrNameLst>
                                          </p:cBhvr>
                                          <p:tavLst>
                                            <p:tav tm="0">
                                              <p:val>
                                                <p:fltVal val="0"/>
                                              </p:val>
                                            </p:tav>
                                            <p:tav tm="100000">
                                              <p:val>
                                                <p:strVal val="#ppt_h"/>
                                              </p:val>
                                            </p:tav>
                                          </p:tavLst>
                                        </p:anim>
                                        <p:anim calcmode="lin" valueType="num">
                                          <p:cBhvr>
                                            <p:cTn id="9" dur="1000" fill="hold"/>
                                            <p:tgtEl>
                                              <p:spTgt spid="8"/>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8"/>
                                            </p:tgtEl>
                                            <p:attrNameLst>
                                              <p:attrName>ppt_y</p:attrName>
                                            </p:attrNameLst>
                                          </p:cBhvr>
                                          <p:tavLst>
                                            <p:tav tm="0" fmla="#ppt_y+(sin(-2*pi*(1-$))*-#ppt_x+cos(-2*pi*(1-$))*(1-#ppt_y))*(1-$)">
                                              <p:val>
                                                <p:fltVal val="0"/>
                                              </p:val>
                                            </p:tav>
                                            <p:tav tm="100000">
                                              <p:val>
                                                <p:fltVal val="1"/>
                                              </p:val>
                                            </p:tav>
                                          </p:tavLst>
                                        </p:anim>
                                      </p:childTnLst>
                                    </p:cTn>
                                  </p:par>
                                </p:childTnLst>
                              </p:cTn>
                            </p:par>
                            <p:par>
                              <p:cTn id="11" fill="hold">
                                <p:stCondLst>
                                  <p:cond delay="1500"/>
                                </p:stCondLst>
                                <p:childTnLst>
                                  <p:par>
                                    <p:cTn id="12" presetID="2" presetClass="entr" presetSubtype="2" fill="hold" grpId="0" nodeType="afterEffect">
                                      <p:stCondLst>
                                        <p:cond delay="0"/>
                                      </p:stCondLst>
                                      <p:childTnLst>
                                        <p:set>
                                          <p:cBhvr>
                                            <p:cTn id="13" dur="1" fill="hold">
                                              <p:stCondLst>
                                                <p:cond delay="0"/>
                                              </p:stCondLst>
                                            </p:cTn>
                                            <p:tgtEl>
                                              <p:spTgt spid="10"/>
                                            </p:tgtEl>
                                            <p:attrNameLst>
                                              <p:attrName>style.visibility</p:attrName>
                                            </p:attrNameLst>
                                          </p:cBhvr>
                                          <p:to>
                                            <p:strVal val="visible"/>
                                          </p:to>
                                        </p:set>
                                        <p:anim calcmode="lin" valueType="num">
                                          <p:cBhvr additive="base">
                                            <p:cTn id="14" dur="400" fill="hold"/>
                                            <p:tgtEl>
                                              <p:spTgt spid="10"/>
                                            </p:tgtEl>
                                            <p:attrNameLst>
                                              <p:attrName>ppt_x</p:attrName>
                                            </p:attrNameLst>
                                          </p:cBhvr>
                                          <p:tavLst>
                                            <p:tav tm="0">
                                              <p:val>
                                                <p:strVal val="1+#ppt_w/2"/>
                                              </p:val>
                                            </p:tav>
                                            <p:tav tm="100000">
                                              <p:val>
                                                <p:strVal val="#ppt_x"/>
                                              </p:val>
                                            </p:tav>
                                          </p:tavLst>
                                        </p:anim>
                                        <p:anim calcmode="lin" valueType="num">
                                          <p:cBhvr additive="base">
                                            <p:cTn id="15" dur="400" fill="hold"/>
                                            <p:tgtEl>
                                              <p:spTgt spid="10"/>
                                            </p:tgtEl>
                                            <p:attrNameLst>
                                              <p:attrName>ppt_y</p:attrName>
                                            </p:attrNameLst>
                                          </p:cBhvr>
                                          <p:tavLst>
                                            <p:tav tm="0">
                                              <p:val>
                                                <p:strVal val="#ppt_y"/>
                                              </p:val>
                                            </p:tav>
                                            <p:tav tm="100000">
                                              <p:val>
                                                <p:strVal val="#ppt_y"/>
                                              </p:val>
                                            </p:tav>
                                          </p:tavLst>
                                        </p:anim>
                                      </p:childTnLst>
                                    </p:cTn>
                                  </p:par>
                                </p:childTnLst>
                              </p:cTn>
                            </p:par>
                            <p:par>
                              <p:cTn id="16" fill="hold">
                                <p:stCondLst>
                                  <p:cond delay="1900"/>
                                </p:stCondLst>
                                <p:childTnLst>
                                  <p:par>
                                    <p:cTn id="17" presetID="22" presetClass="entr" presetSubtype="8" fill="hold" grpId="0"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wipe(left)">
                                          <p:cBhvr>
                                            <p:cTn id="1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animBg="1"/>
        </p:bldLst>
      </p:timing>
    </mc:Fallback>
  </mc:AlternateContent>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23533</TotalTime>
  <Words>11650</Words>
  <Application>Microsoft Office PowerPoint</Application>
  <PresentationFormat>Widescreen</PresentationFormat>
  <Paragraphs>386</Paragraphs>
  <Slides>73</Slides>
  <Notes>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73</vt:i4>
      </vt:variant>
    </vt:vector>
  </HeadingPairs>
  <TitlesOfParts>
    <vt:vector size="85" baseType="lpstr">
      <vt:lpstr>Adobe 宋体 Std L</vt:lpstr>
      <vt:lpstr>Arial Unicode MS</vt:lpstr>
      <vt:lpstr>专业字体设计服务/WWW.ZTSGC.COM/</vt:lpstr>
      <vt:lpstr>华康俪金黑W8(P)</vt:lpstr>
      <vt:lpstr>宋体</vt:lpstr>
      <vt:lpstr>微软雅黑</vt:lpstr>
      <vt:lpstr>经典繁仿黑</vt:lpstr>
      <vt:lpstr>Agency FB</vt:lpstr>
      <vt:lpstr>Arial</vt:lpstr>
      <vt:lpstr>Calibri</vt:lpstr>
      <vt:lpstr>Impact</vt:lpstr>
      <vt:lpstr>Office 主题</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user</dc:creator>
  <cp:lastModifiedBy>金甲虫</cp:lastModifiedBy>
  <cp:revision>5698</cp:revision>
  <dcterms:created xsi:type="dcterms:W3CDTF">2012-10-07T00:28:30Z</dcterms:created>
  <dcterms:modified xsi:type="dcterms:W3CDTF">2016-04-04T15:17:31Z</dcterms:modified>
</cp:coreProperties>
</file>